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0"/>
  </p:notesMasterIdLst>
  <p:sldIdLst>
    <p:sldId id="256" r:id="rId2"/>
    <p:sldId id="258" r:id="rId3"/>
    <p:sldId id="259" r:id="rId4"/>
    <p:sldId id="415" r:id="rId5"/>
    <p:sldId id="260" r:id="rId6"/>
    <p:sldId id="434" r:id="rId7"/>
    <p:sldId id="262" r:id="rId8"/>
    <p:sldId id="261" r:id="rId9"/>
    <p:sldId id="263" r:id="rId10"/>
    <p:sldId id="439" r:id="rId11"/>
    <p:sldId id="440" r:id="rId12"/>
    <p:sldId id="264" r:id="rId13"/>
    <p:sldId id="407" r:id="rId14"/>
    <p:sldId id="408" r:id="rId15"/>
    <p:sldId id="381" r:id="rId16"/>
    <p:sldId id="265" r:id="rId17"/>
    <p:sldId id="345" r:id="rId18"/>
    <p:sldId id="417" r:id="rId19"/>
    <p:sldId id="418" r:id="rId20"/>
    <p:sldId id="382" r:id="rId21"/>
    <p:sldId id="348" r:id="rId22"/>
    <p:sldId id="349" r:id="rId23"/>
    <p:sldId id="420" r:id="rId24"/>
    <p:sldId id="416" r:id="rId25"/>
    <p:sldId id="359" r:id="rId26"/>
    <p:sldId id="360" r:id="rId27"/>
    <p:sldId id="361" r:id="rId28"/>
    <p:sldId id="446" r:id="rId29"/>
    <p:sldId id="362" r:id="rId30"/>
    <p:sldId id="419" r:id="rId31"/>
    <p:sldId id="355" r:id="rId32"/>
    <p:sldId id="414" r:id="rId33"/>
    <p:sldId id="270" r:id="rId34"/>
    <p:sldId id="273" r:id="rId35"/>
    <p:sldId id="429" r:id="rId36"/>
    <p:sldId id="279" r:id="rId37"/>
    <p:sldId id="287" r:id="rId38"/>
    <p:sldId id="288" r:id="rId39"/>
    <p:sldId id="294" r:id="rId40"/>
    <p:sldId id="441" r:id="rId41"/>
    <p:sldId id="409" r:id="rId42"/>
    <p:sldId id="410" r:id="rId43"/>
    <p:sldId id="411" r:id="rId44"/>
    <p:sldId id="412" r:id="rId45"/>
    <p:sldId id="437" r:id="rId46"/>
    <p:sldId id="448" r:id="rId47"/>
    <p:sldId id="449" r:id="rId48"/>
    <p:sldId id="300" r:id="rId49"/>
    <p:sldId id="302" r:id="rId50"/>
    <p:sldId id="372" r:id="rId51"/>
    <p:sldId id="374" r:id="rId52"/>
    <p:sldId id="450" r:id="rId53"/>
    <p:sldId id="310" r:id="rId54"/>
    <p:sldId id="311" r:id="rId55"/>
    <p:sldId id="312" r:id="rId56"/>
    <p:sldId id="315" r:id="rId57"/>
    <p:sldId id="316" r:id="rId58"/>
    <p:sldId id="317" r:id="rId59"/>
    <p:sldId id="445" r:id="rId60"/>
    <p:sldId id="318" r:id="rId61"/>
    <p:sldId id="319" r:id="rId62"/>
    <p:sldId id="323" r:id="rId63"/>
    <p:sldId id="375" r:id="rId64"/>
    <p:sldId id="378" r:id="rId65"/>
    <p:sldId id="376" r:id="rId66"/>
    <p:sldId id="377" r:id="rId67"/>
    <p:sldId id="395" r:id="rId68"/>
    <p:sldId id="326" r:id="rId69"/>
    <p:sldId id="327" r:id="rId70"/>
    <p:sldId id="328" r:id="rId71"/>
    <p:sldId id="379" r:id="rId72"/>
    <p:sldId id="385" r:id="rId73"/>
    <p:sldId id="386" r:id="rId74"/>
    <p:sldId id="387" r:id="rId75"/>
    <p:sldId id="389" r:id="rId76"/>
    <p:sldId id="390" r:id="rId77"/>
    <p:sldId id="396" r:id="rId78"/>
    <p:sldId id="398" r:id="rId79"/>
    <p:sldId id="397" r:id="rId80"/>
    <p:sldId id="401" r:id="rId81"/>
    <p:sldId id="403" r:id="rId82"/>
    <p:sldId id="329" r:id="rId83"/>
    <p:sldId id="447" r:id="rId84"/>
    <p:sldId id="442" r:id="rId85"/>
    <p:sldId id="443" r:id="rId86"/>
    <p:sldId id="444" r:id="rId87"/>
    <p:sldId id="451" r:id="rId88"/>
    <p:sldId id="435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35" y="82"/>
      </p:cViewPr>
      <p:guideLst>
        <p:guide orient="horz" pos="2160"/>
        <p:guide pos="4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6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E52F62A-0C66-4D0C-90F7-5F04B52110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659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75E37A-7175-4E40-A08A-47FD9A384140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894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806AC3-2AF3-41DA-BC18-DA3A57ECF2E1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5C904C6B-AE11-4070-9CAE-051C8E92F60F}" type="slidenum">
              <a:rPr lang="en-US" sz="1200">
                <a:latin typeface="Times New Roman" pitchFamily="18" charset="0"/>
              </a:rPr>
              <a:pPr algn="r"/>
              <a:t>42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611135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AFFE039-D1BE-4C1D-B64A-5750C3F75112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55CB7852-FCD8-4B31-862F-8D0C2D62502C}" type="slidenum">
              <a:rPr lang="en-US" sz="1200">
                <a:latin typeface="Times New Roman" pitchFamily="18" charset="0"/>
              </a:rPr>
              <a:pPr algn="r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r>
              <a:rPr lang="en-US" smtClean="0"/>
              <a:t>Two simple multiple access control techniques.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Each mobile’s share of the bandwidth is divided into portions for the uplink and the downlink. Also, possibly, out of band signaling.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218992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4169C16-D559-47B2-9292-E1D467E50C1F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3005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C618369-B4A2-4613-AA15-51F39F7AD2FE}" type="slidenum">
              <a:rPr lang="en-US" sz="1200">
                <a:latin typeface="Times New Roman" pitchFamily="18" charset="0"/>
              </a:rPr>
              <a:pPr algn="r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84092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4169C16-D559-47B2-9292-E1D467E50C1F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3005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C618369-B4A2-4613-AA15-51F39F7AD2FE}" type="slidenum">
              <a:rPr lang="en-US" sz="1200">
                <a:latin typeface="Times New Roman" pitchFamily="18" charset="0"/>
              </a:rPr>
              <a:pPr algn="r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0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957143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704002F-9834-40CD-8EE6-0D74222ACA12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3209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3D52007-1BCB-431F-B311-FE02DB866179}" type="slidenum">
              <a:rPr lang="en-US" sz="1200">
                <a:latin typeface="Times New Roman" pitchFamily="18" charset="0"/>
              </a:rPr>
              <a:pPr algn="r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2392518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FBF550-809C-4975-BBBB-73C8894202D9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331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A83046AA-1CAB-4C49-BAA6-719D243601F3}" type="slidenum">
              <a:rPr lang="en-US" sz="1200">
                <a:latin typeface="Times New Roman" pitchFamily="18" charset="0"/>
              </a:rPr>
              <a:pPr algn="r"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31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803702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7F102A-F5C5-43F4-A7BF-2587EC0F5521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EB890348-7548-4020-B942-E19F5DBDFF60}" type="slidenum">
              <a:rPr lang="en-US" sz="1200">
                <a:latin typeface="Times New Roman" pitchFamily="18" charset="0"/>
              </a:rPr>
              <a:pPr algn="r"/>
              <a:t>53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4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4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704478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E5C6EC6-C7ED-4AE2-B6D9-851DE1E61E73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351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F59EE152-DD4E-4C23-9D8E-95CE5559642B}" type="slidenum">
              <a:rPr lang="en-US" sz="1200">
                <a:latin typeface="Times New Roman" pitchFamily="18" charset="0"/>
              </a:rPr>
              <a:pPr algn="r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5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4101628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0C143F5-539D-4914-8729-CAAF516B8598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3619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3D08D0A7-A9C0-4410-973C-CB6DC91D360B}" type="slidenum">
              <a:rPr lang="en-US" sz="1200">
                <a:latin typeface="Times New Roman" pitchFamily="18" charset="0"/>
              </a:rPr>
              <a:pPr algn="r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61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6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349240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46C1F17-E8CE-45BE-8185-634C4AD3378A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3721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CBDC069-B1BA-4928-96AC-F66BF2A2B812}" type="slidenum">
              <a:rPr lang="en-US" sz="1200">
                <a:latin typeface="Times New Roman" pitchFamily="18" charset="0"/>
              </a:rPr>
              <a:pPr algn="r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7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8899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F5BDF5-9E30-48F7-BC3D-D0E3C621ADCA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10752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76EB00F3-8E75-4B2E-9F68-E298FB8ACBE7}" type="slidenum">
              <a:rPr lang="en-US" sz="1200">
                <a:latin typeface="Times New Roman" pitchFamily="18" charset="0"/>
              </a:rPr>
              <a:pPr algn="r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75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581612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D0F2F46-4AC2-4165-BE2D-CCC7C2C3C142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DB91952F-820A-4FC4-A3D8-B86D6E135034}" type="slidenum">
              <a:rPr lang="en-US" sz="1200">
                <a:latin typeface="Times New Roman" pitchFamily="18" charset="0"/>
              </a:rPr>
              <a:pPr algn="r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8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4168557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F2D12D-17A6-4C3D-A3B6-81C8F438924B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13926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2FCB407-43EA-4C7A-B1CB-15DBBF442340}" type="slidenum">
              <a:rPr lang="en-US" sz="1200">
                <a:latin typeface="Times New Roman" pitchFamily="18" charset="0"/>
              </a:rPr>
              <a:pPr algn="r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39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4153251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89C8526-2B1D-49DC-9857-2E423B87BCDE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4029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057537C2-E455-4874-AC31-EC86E4B1C417}" type="slidenum">
              <a:rPr lang="en-US" sz="1200">
                <a:latin typeface="Times New Roman" pitchFamily="18" charset="0"/>
              </a:rPr>
              <a:pPr algn="r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0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0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562734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21E36E-F7A7-4BF7-A351-CFD17E56AC33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4471BB49-EFE4-45E2-B8F9-AEAB4D26FF77}" type="slidenum">
              <a:rPr lang="en-US" sz="1200">
                <a:latin typeface="Times New Roman" pitchFamily="18" charset="0"/>
              </a:rPr>
              <a:pPr algn="r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514940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2885EA0-E397-41D8-8231-701518438083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4233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1595E4D-791D-40F3-A2F8-1A0B7CEC71A5}" type="slidenum">
              <a:rPr lang="en-US" sz="1200">
                <a:latin typeface="Times New Roman" pitchFamily="18" charset="0"/>
              </a:rPr>
              <a:pPr algn="r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23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2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714555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90947C7-438C-46B7-A925-3006AFB7404D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14336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81B1815E-3AFC-4D8F-A992-6C18D1EF8FCA}" type="slidenum">
              <a:rPr lang="en-US" sz="1200">
                <a:latin typeface="Times New Roman" pitchFamily="18" charset="0"/>
              </a:rPr>
              <a:pPr algn="r"/>
              <a:t>68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3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3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425348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9B11B5F-7831-421D-8A32-94806EF3D4BB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14438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78F19DD0-2E3F-41CF-B36C-EE79BCA9936F}" type="slidenum">
              <a:rPr lang="en-US" sz="1200">
                <a:latin typeface="Times New Roman" pitchFamily="18" charset="0"/>
              </a:rPr>
              <a:pPr algn="r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4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4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382778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8F7D66-8715-48E3-B9D0-E0374C1596D3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4541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18BA1FA-0CC9-48D6-8A15-71409AF44BBA}" type="slidenum">
              <a:rPr lang="en-US" sz="1200">
                <a:latin typeface="Times New Roman" pitchFamily="18" charset="0"/>
              </a:rPr>
              <a:pPr algn="r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5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96911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85F938-5EAE-4446-815E-ACE109ECE73D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277721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06A4700-1EED-442B-B105-FD34C8955E3D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14745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2C2AC2CB-4F6C-442E-A0CF-AE119A998E21}" type="slidenum">
              <a:rPr lang="en-US" sz="1200">
                <a:latin typeface="Times New Roman" pitchFamily="18" charset="0"/>
              </a:rPr>
              <a:pPr algn="r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47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200988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B8C94A2-36CC-4EEC-A5C2-DDECDAB44CC4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0854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8AA4F6E8-0E02-4284-874F-3A544CB95433}" type="slidenum">
              <a:rPr lang="en-US" sz="1200">
                <a:latin typeface="Times New Roman" pitchFamily="18" charset="0"/>
              </a:rPr>
              <a:pPr algn="r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85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45272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8F96FD3-D6BF-4AA8-B2FB-25708D889952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0957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75429B80-6CE1-4B0A-8127-BDDDB6379657}" type="slidenum">
              <a:rPr lang="en-US" sz="1200">
                <a:latin typeface="Times New Roman" pitchFamily="18" charset="0"/>
              </a:rPr>
              <a:pPr algn="r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95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41794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B159E85-25A5-4771-98E4-72EE13922027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8BF43206-3474-48AF-8BD7-8254ED7F56A3}" type="slidenum">
              <a:rPr lang="en-US" sz="1200">
                <a:latin typeface="Times New Roman" pitchFamily="18" charset="0"/>
              </a:rPr>
              <a:pPr algn="r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274526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6934DAD-CFDA-43CF-ABED-E17DA1F10F9C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1981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CE2FF26-F8D3-469D-8502-658DE426DB37}" type="slidenum">
              <a:rPr lang="en-US" sz="1200">
                <a:latin typeface="Times New Roman" pitchFamily="18" charset="0"/>
              </a:rPr>
              <a:pPr algn="r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98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091618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32D948-3A64-47FA-B117-3CEC4B8E6DD3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2595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A4D388AB-87CB-451C-B2AB-5E3B524725CE}" type="slidenum">
              <a:rPr lang="en-US" sz="1200">
                <a:latin typeface="Times New Roman" pitchFamily="18" charset="0"/>
              </a:rPr>
              <a:pPr algn="r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59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97876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88BAF26-6A2F-44E5-B7CA-A5DF324FAC4D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F009BADF-85ED-4848-8192-5C8F74A73BFD}" type="slidenum">
              <a:rPr lang="en-US" sz="1200">
                <a:latin typeface="Times New Roman" pitchFamily="18" charset="0"/>
              </a:rPr>
              <a:pPr algn="r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49161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88BAF26-6A2F-44E5-B7CA-A5DF324FAC4D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F009BADF-85ED-4848-8192-5C8F74A73BFD}" type="slidenum">
              <a:rPr lang="en-US" sz="1200">
                <a:latin typeface="Times New Roman" pitchFamily="18" charset="0"/>
              </a:rPr>
              <a:pPr algn="r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14069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pic>
        <p:nvPicPr>
          <p:cNvPr id="6" name="Picture 11" descr="log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693738"/>
            <a:ext cx="1008063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BA4F7-CA24-4CCE-8DF4-DA6B8ED46D84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736DD-7C76-4E56-BDD5-7D338A15C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1957" y="693738"/>
            <a:ext cx="1088348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81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64714-AE67-40E4-B870-5CF64366E547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6AE1E-1054-4377-A328-EA72175F2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0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5CB39-2BBE-43B7-B71C-B2ACD4C4FDE4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4EE1C-986A-45FD-898A-3440A49699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0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1AE76-3D2C-4F99-B6EB-9DA3F3EAF795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A9A77-0D00-4D8B-B651-533CEA572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56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B1DAD-520B-4789-B11F-C8F4065AE9CB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A5409-CDBB-446D-8F7C-43410EFB4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7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5DFC2-CCA2-45B5-899F-1E1AECCE9F9A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F345A-0A9A-42F9-B67F-BBD4C2500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84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7BDB2-F372-4C13-974C-BB98CEE64EC0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4A57A-90F3-4F5B-9A0C-058D0B03E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C5711-4162-4728-9447-4AD78836D285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E8AE3-809E-49E3-A953-2ADB8DA22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99FD1-8822-41C2-8161-56AB8FCE4712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D476D-DF12-486C-8AB4-1087DC0BCE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7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9CE7E-B045-44BB-94E0-E769491ED914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51E58-A820-4579-9735-69D53A0613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8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ADEC7-D0C6-4590-875C-844C78E3AA38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146CF-7372-486E-A3F9-43C0383B50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D1BA0-C59A-4478-8C26-667CDD5A6122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D5408-FB23-47F6-8B23-7CBB7AAAB4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6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1562C-A8C7-46A6-970F-6CE7EDB3162C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71F235-D28F-454D-9B35-66B7834962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0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013F9-9BA4-448F-B433-FDE273F1681B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5EC1B-9525-49AE-9DBE-8B4309650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3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5D6A57-14DF-43CC-84A1-0A5EAD9E8D04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3F199-AD64-4D7C-9273-E5F733BAE4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3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fld id="{D1C6BDF8-9E58-4ED3-8BE1-CD3659313052}" type="datetime1">
              <a:rPr lang="en-US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en-US"/>
              <a:t>Ece GURAN SCHMIDT EE444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fld id="{31A1CBCF-E0DD-49E2-93DA-1E67E9067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Picture 12" descr="logo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8" y="6242050"/>
            <a:ext cx="57626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9663" y="6216650"/>
            <a:ext cx="662212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oidb.metu.edu.tr/son-yariyilina-kayitli-olan-onlisans-ve-lisans-ogrencileri-icin-butunleme-sinavlari-yonerges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image" Target="../media/image8.wmf"/><Relationship Id="rId9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metu.edu.tr/eguran/" TargetMode="External"/><Relationship Id="rId2" Type="http://schemas.openxmlformats.org/officeDocument/2006/relationships/hyperlink" Target="mailto:eguran@metu.edu.t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image" Target="../media/image8.wmf"/><Relationship Id="rId9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9.wmf"/><Relationship Id="rId3" Type="http://schemas.openxmlformats.org/officeDocument/2006/relationships/image" Target="../media/image21.jpeg"/><Relationship Id="rId21" Type="http://schemas.openxmlformats.org/officeDocument/2006/relationships/oleObject" Target="../embeddings/oleObject17.bin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1.bin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image" Target="../media/image20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15" Type="http://schemas.openxmlformats.org/officeDocument/2006/relationships/image" Target="../media/image18.wmf"/><Relationship Id="rId23" Type="http://schemas.openxmlformats.org/officeDocument/2006/relationships/oleObject" Target="../embeddings/oleObject19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8.bin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29.bin"/><Relationship Id="rId26" Type="http://schemas.openxmlformats.org/officeDocument/2006/relationships/oleObject" Target="../embeddings/oleObject36.bin"/><Relationship Id="rId3" Type="http://schemas.openxmlformats.org/officeDocument/2006/relationships/oleObject" Target="../embeddings/oleObject20.bin"/><Relationship Id="rId21" Type="http://schemas.openxmlformats.org/officeDocument/2006/relationships/image" Target="../media/image18.wmf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27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3.bin"/><Relationship Id="rId24" Type="http://schemas.openxmlformats.org/officeDocument/2006/relationships/oleObject" Target="../embeddings/oleObject3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3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16.wmf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32.bin"/><Relationship Id="rId27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6.pn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image" Target="../media/image25.gi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24.wmf"/><Relationship Id="rId4" Type="http://schemas.openxmlformats.org/officeDocument/2006/relationships/image" Target="../media/image16.wmf"/><Relationship Id="rId9" Type="http://schemas.openxmlformats.org/officeDocument/2006/relationships/image" Target="../media/image23.wmf"/><Relationship Id="rId1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123456@metu.edu.tr" TargetMode="External"/><Relationship Id="rId2" Type="http://schemas.openxmlformats.org/officeDocument/2006/relationships/hyperlink" Target="https://odtuclass.metu.edu.tr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oleObject" Target="../embeddings/oleObject46.bin"/><Relationship Id="rId18" Type="http://schemas.openxmlformats.org/officeDocument/2006/relationships/oleObject" Target="../embeddings/oleObject50.bin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53.bin"/><Relationship Id="rId7" Type="http://schemas.openxmlformats.org/officeDocument/2006/relationships/image" Target="../media/image19.wmf"/><Relationship Id="rId12" Type="http://schemas.openxmlformats.org/officeDocument/2006/relationships/image" Target="../media/image30.png"/><Relationship Id="rId17" Type="http://schemas.openxmlformats.org/officeDocument/2006/relationships/oleObject" Target="../embeddings/oleObject49.bin"/><Relationship Id="rId25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2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oleObject56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5.bin"/><Relationship Id="rId10" Type="http://schemas.openxmlformats.org/officeDocument/2006/relationships/oleObject" Target="../embeddings/oleObject44.bin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28.wmf"/><Relationship Id="rId9" Type="http://schemas.openxmlformats.org/officeDocument/2006/relationships/image" Target="../media/image20.wmf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5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6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69.bin"/><Relationship Id="rId7" Type="http://schemas.openxmlformats.org/officeDocument/2006/relationships/image" Target="../media/image19.wmf"/><Relationship Id="rId12" Type="http://schemas.openxmlformats.org/officeDocument/2006/relationships/image" Target="../media/image30.png"/><Relationship Id="rId17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58.bin"/><Relationship Id="rId11" Type="http://schemas.openxmlformats.org/officeDocument/2006/relationships/oleObject" Target="../embeddings/oleObject61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63.bin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28.wmf"/><Relationship Id="rId9" Type="http://schemas.openxmlformats.org/officeDocument/2006/relationships/image" Target="../media/image20.wmf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7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3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6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6.bin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6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oleObject" Target="../embeddings/oleObject8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8.bin"/><Relationship Id="rId11" Type="http://schemas.openxmlformats.org/officeDocument/2006/relationships/oleObject" Target="../embeddings/oleObject82.bin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7.bin"/><Relationship Id="rId9" Type="http://schemas.openxmlformats.org/officeDocument/2006/relationships/oleObject" Target="../embeddings/oleObject8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13" Type="http://schemas.openxmlformats.org/officeDocument/2006/relationships/oleObject" Target="../embeddings/oleObject89.bin"/><Relationship Id="rId18" Type="http://schemas.openxmlformats.org/officeDocument/2006/relationships/oleObject" Target="../embeddings/oleObject93.bin"/><Relationship Id="rId3" Type="http://schemas.openxmlformats.org/officeDocument/2006/relationships/notesSlide" Target="../notesSlides/notesSlide9.xml"/><Relationship Id="rId21" Type="http://schemas.openxmlformats.org/officeDocument/2006/relationships/oleObject" Target="../embeddings/oleObject96.bin"/><Relationship Id="rId7" Type="http://schemas.openxmlformats.org/officeDocument/2006/relationships/image" Target="../media/image19.wmf"/><Relationship Id="rId12" Type="http://schemas.openxmlformats.org/officeDocument/2006/relationships/image" Target="../media/image30.png"/><Relationship Id="rId17" Type="http://schemas.openxmlformats.org/officeDocument/2006/relationships/oleObject" Target="../embeddings/oleObject9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1.bin"/><Relationship Id="rId20" Type="http://schemas.openxmlformats.org/officeDocument/2006/relationships/oleObject" Target="../embeddings/oleObject95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5.bin"/><Relationship Id="rId11" Type="http://schemas.openxmlformats.org/officeDocument/2006/relationships/oleObject" Target="../embeddings/oleObject88.bin"/><Relationship Id="rId5" Type="http://schemas.openxmlformats.org/officeDocument/2006/relationships/image" Target="../media/image29.png"/><Relationship Id="rId15" Type="http://schemas.openxmlformats.org/officeDocument/2006/relationships/oleObject" Target="../embeddings/oleObject90.bin"/><Relationship Id="rId10" Type="http://schemas.openxmlformats.org/officeDocument/2006/relationships/oleObject" Target="../embeddings/oleObject87.bin"/><Relationship Id="rId19" Type="http://schemas.openxmlformats.org/officeDocument/2006/relationships/oleObject" Target="../embeddings/oleObject94.bin"/><Relationship Id="rId4" Type="http://schemas.openxmlformats.org/officeDocument/2006/relationships/image" Target="../media/image28.wmf"/><Relationship Id="rId9" Type="http://schemas.openxmlformats.org/officeDocument/2006/relationships/image" Target="../media/image20.wmf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97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9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0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0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2.bin"/><Relationship Id="rId9" Type="http://schemas.openxmlformats.org/officeDocument/2006/relationships/oleObject" Target="../embeddings/oleObject10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7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12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1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16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1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16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6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oleObject127.bin"/><Relationship Id="rId4" Type="http://schemas.openxmlformats.org/officeDocument/2006/relationships/image" Target="../media/image1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16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3.bin"/><Relationship Id="rId13" Type="http://schemas.openxmlformats.org/officeDocument/2006/relationships/oleObject" Target="../embeddings/oleObject138.bin"/><Relationship Id="rId18" Type="http://schemas.openxmlformats.org/officeDocument/2006/relationships/oleObject" Target="../embeddings/oleObject141.bin"/><Relationship Id="rId3" Type="http://schemas.openxmlformats.org/officeDocument/2006/relationships/oleObject" Target="../embeddings/oleObject130.bin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2.bin"/><Relationship Id="rId12" Type="http://schemas.openxmlformats.org/officeDocument/2006/relationships/oleObject" Target="../embeddings/oleObject137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40.bin"/><Relationship Id="rId20" Type="http://schemas.openxmlformats.org/officeDocument/2006/relationships/oleObject" Target="../embeddings/oleObject142.bin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1.bin"/><Relationship Id="rId15" Type="http://schemas.openxmlformats.org/officeDocument/2006/relationships/oleObject" Target="../embeddings/oleObject139.bin"/><Relationship Id="rId10" Type="http://schemas.openxmlformats.org/officeDocument/2006/relationships/oleObject" Target="../embeddings/oleObject135.bin"/><Relationship Id="rId19" Type="http://schemas.openxmlformats.org/officeDocument/2006/relationships/image" Target="../media/image20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144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13" Type="http://schemas.openxmlformats.org/officeDocument/2006/relationships/oleObject" Target="../embeddings/oleObject153.bin"/><Relationship Id="rId18" Type="http://schemas.openxmlformats.org/officeDocument/2006/relationships/oleObject" Target="../embeddings/oleObject156.bin"/><Relationship Id="rId3" Type="http://schemas.openxmlformats.org/officeDocument/2006/relationships/oleObject" Target="../embeddings/oleObject145.bin"/><Relationship Id="rId21" Type="http://schemas.openxmlformats.org/officeDocument/2006/relationships/oleObject" Target="../embeddings/oleObject158.bin"/><Relationship Id="rId7" Type="http://schemas.openxmlformats.org/officeDocument/2006/relationships/oleObject" Target="../embeddings/oleObject147.bin"/><Relationship Id="rId12" Type="http://schemas.openxmlformats.org/officeDocument/2006/relationships/oleObject" Target="../embeddings/oleObject152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55.bin"/><Relationship Id="rId20" Type="http://schemas.openxmlformats.org/officeDocument/2006/relationships/oleObject" Target="../embeddings/oleObject157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51.bin"/><Relationship Id="rId5" Type="http://schemas.openxmlformats.org/officeDocument/2006/relationships/oleObject" Target="../embeddings/oleObject146.bin"/><Relationship Id="rId15" Type="http://schemas.openxmlformats.org/officeDocument/2006/relationships/oleObject" Target="../embeddings/oleObject154.bin"/><Relationship Id="rId10" Type="http://schemas.openxmlformats.org/officeDocument/2006/relationships/oleObject" Target="../embeddings/oleObject150.bin"/><Relationship Id="rId19" Type="http://schemas.openxmlformats.org/officeDocument/2006/relationships/image" Target="../media/image20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159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3.bin"/><Relationship Id="rId13" Type="http://schemas.openxmlformats.org/officeDocument/2006/relationships/oleObject" Target="../embeddings/oleObject168.bin"/><Relationship Id="rId18" Type="http://schemas.openxmlformats.org/officeDocument/2006/relationships/oleObject" Target="../embeddings/oleObject171.bin"/><Relationship Id="rId3" Type="http://schemas.openxmlformats.org/officeDocument/2006/relationships/oleObject" Target="../embeddings/oleObject160.bin"/><Relationship Id="rId21" Type="http://schemas.openxmlformats.org/officeDocument/2006/relationships/oleObject" Target="../embeddings/oleObject173.bin"/><Relationship Id="rId7" Type="http://schemas.openxmlformats.org/officeDocument/2006/relationships/oleObject" Target="../embeddings/oleObject162.bin"/><Relationship Id="rId12" Type="http://schemas.openxmlformats.org/officeDocument/2006/relationships/oleObject" Target="../embeddings/oleObject167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70.bin"/><Relationship Id="rId20" Type="http://schemas.openxmlformats.org/officeDocument/2006/relationships/oleObject" Target="../embeddings/oleObject172.bin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66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9.bin"/><Relationship Id="rId10" Type="http://schemas.openxmlformats.org/officeDocument/2006/relationships/oleObject" Target="../embeddings/oleObject165.bin"/><Relationship Id="rId19" Type="http://schemas.openxmlformats.org/officeDocument/2006/relationships/image" Target="../media/image20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174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75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EE 444 Introduction to Computer Networks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Spring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(Maybe) Different than other classes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4" y="1568450"/>
            <a:ext cx="8556171" cy="4525963"/>
          </a:xfrm>
        </p:spPr>
        <p:txBody>
          <a:bodyPr/>
          <a:lstStyle/>
          <a:p>
            <a:r>
              <a:rPr lang="en-US" sz="2800" dirty="0" smtClean="0"/>
              <a:t>Teaches all major </a:t>
            </a:r>
            <a:r>
              <a:rPr lang="en-US" sz="2800" dirty="0" smtClean="0">
                <a:solidFill>
                  <a:srgbClr val="FF0000"/>
                </a:solidFill>
              </a:rPr>
              <a:t>computer components </a:t>
            </a:r>
            <a:r>
              <a:rPr lang="en-US" sz="2800" dirty="0" smtClean="0"/>
              <a:t>of computer networks in one semester for completeness </a:t>
            </a:r>
          </a:p>
          <a:p>
            <a:r>
              <a:rPr lang="en-US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No physical layer concepts (channel capacity, sampling,  modulation, frequency, interference, noise etc. exist in this course)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Many components and their relations to each other</a:t>
            </a:r>
          </a:p>
          <a:p>
            <a:r>
              <a:rPr lang="en-US" sz="2800" dirty="0" smtClean="0"/>
              <a:t>Both theoretical and practical concepts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COMPREHENSIVE COURSE A LOT OF STUFF</a:t>
            </a:r>
            <a:endParaRPr lang="tr-TR" sz="2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11C210-6F53-47FD-9135-FFEE2433F94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D56D034-2882-4919-B8A9-CC010219C42E}" type="slidenum">
              <a:rPr lang="en-US" smtClean="0">
                <a:latin typeface="Verdana" pitchFamily="34" charset="0"/>
              </a:rPr>
              <a:pPr/>
              <a:t>11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Grading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4625"/>
            <a:ext cx="8229600" cy="48006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Mid-term exam: 30% (One midterm!)</a:t>
            </a:r>
          </a:p>
          <a:p>
            <a:pPr eaLnBrk="1" hangingPunct="1"/>
            <a:r>
              <a:rPr lang="en-US" sz="2400" dirty="0" smtClean="0"/>
              <a:t>Final Exam: 35%</a:t>
            </a:r>
          </a:p>
          <a:p>
            <a:pPr eaLnBrk="1" hangingPunct="1"/>
            <a:r>
              <a:rPr lang="en-US" sz="2400" dirty="0" smtClean="0"/>
              <a:t>Quizzes: 25% </a:t>
            </a:r>
          </a:p>
          <a:p>
            <a:pPr eaLnBrk="1" hangingPunct="1"/>
            <a:r>
              <a:rPr lang="en-US" sz="2400" dirty="0" smtClean="0"/>
              <a:t>Practical Work: 10% </a:t>
            </a:r>
          </a:p>
          <a:p>
            <a:pPr eaLnBrk="1" hangingPunct="1"/>
            <a:r>
              <a:rPr lang="en-US" sz="2400" b="1" dirty="0"/>
              <a:t>Attendance:</a:t>
            </a:r>
            <a:r>
              <a:rPr lang="en-US" sz="2400" dirty="0"/>
              <a:t> 5% bonus if you attend 100% of the lectures. Proportionally decreased bonus down to 80% </a:t>
            </a:r>
            <a:r>
              <a:rPr lang="en-US" sz="2400" dirty="0" smtClean="0"/>
              <a:t>attendance (80% will get 3%).</a:t>
            </a:r>
          </a:p>
          <a:p>
            <a:pPr eaLnBrk="1" hangingPunct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8270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11C210-6F53-47FD-9135-FFEE2433F94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D56D034-2882-4919-B8A9-CC010219C42E}" type="slidenum">
              <a:rPr lang="en-US" smtClean="0">
                <a:latin typeface="Verdana" pitchFamily="34" charset="0"/>
              </a:rPr>
              <a:pPr/>
              <a:t>12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Grading: B</a:t>
            </a:r>
            <a:r>
              <a:rPr lang="tr-TR" dirty="0" smtClean="0"/>
              <a:t>ü</a:t>
            </a:r>
            <a:r>
              <a:rPr lang="en-US" dirty="0" smtClean="0"/>
              <a:t>t</a:t>
            </a:r>
            <a:r>
              <a:rPr lang="tr-TR" dirty="0" smtClean="0"/>
              <a:t>ü</a:t>
            </a:r>
            <a:r>
              <a:rPr lang="en-US" dirty="0" err="1" smtClean="0"/>
              <a:t>nleme</a:t>
            </a:r>
            <a:endParaRPr lang="en-US" dirty="0" smtClean="0"/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5412"/>
            <a:ext cx="8229600" cy="4300248"/>
          </a:xfrm>
        </p:spPr>
        <p:txBody>
          <a:bodyPr/>
          <a:lstStyle/>
          <a:p>
            <a:pPr lvl="0"/>
            <a:r>
              <a:rPr lang="en-US" sz="2400" b="1" dirty="0" smtClean="0"/>
              <a:t>The right to take the final</a:t>
            </a:r>
            <a:r>
              <a:rPr lang="en-US" sz="2400" dirty="0" smtClean="0"/>
              <a:t>:</a:t>
            </a:r>
            <a:r>
              <a:rPr lang="en-US" sz="2400" dirty="0"/>
              <a:t>  You need to satisfy </a:t>
            </a:r>
            <a:r>
              <a:rPr lang="en-US" sz="2400" u="sng" dirty="0"/>
              <a:t>both</a:t>
            </a:r>
            <a:r>
              <a:rPr lang="en-US" sz="2400" dirty="0"/>
              <a:t> of the following requirements :</a:t>
            </a:r>
            <a:endParaRPr lang="tr-TR" sz="2800" dirty="0"/>
          </a:p>
          <a:p>
            <a:pPr lvl="1"/>
            <a:r>
              <a:rPr lang="en-US" sz="2000" dirty="0"/>
              <a:t>Attend at least 2 quizzes OR attend the MIDTERM exam (make-up if you had a </a:t>
            </a:r>
            <a:r>
              <a:rPr lang="en-US" sz="2000" u="sng" dirty="0"/>
              <a:t>valid health excuse</a:t>
            </a:r>
            <a:r>
              <a:rPr lang="en-US" sz="2000" dirty="0"/>
              <a:t> on the MIDTERM day). The valid excuse for missing the midterm must be provided before the final</a:t>
            </a:r>
            <a:r>
              <a:rPr lang="en-US" sz="2000" dirty="0" smtClean="0"/>
              <a:t>.</a:t>
            </a:r>
            <a:endParaRPr lang="tr-TR" sz="2400" dirty="0"/>
          </a:p>
          <a:p>
            <a:pPr lvl="1"/>
            <a:r>
              <a:rPr lang="en-US" sz="2000" dirty="0"/>
              <a:t>Submit at least one homework </a:t>
            </a:r>
            <a:endParaRPr lang="tr-TR" sz="2400" dirty="0"/>
          </a:p>
          <a:p>
            <a:r>
              <a:rPr lang="en-US" sz="2400" dirty="0"/>
              <a:t>Your grade will be NA otherwise.</a:t>
            </a:r>
            <a:endParaRPr lang="tr-TR" sz="2800" dirty="0"/>
          </a:p>
          <a:p>
            <a:pPr eaLnBrk="1" hangingPunct="1"/>
            <a:r>
              <a:rPr lang="tr-TR" sz="2000" dirty="0" smtClean="0">
                <a:hlinkClick r:id="rId2"/>
              </a:rPr>
              <a:t>http</a:t>
            </a:r>
            <a:r>
              <a:rPr lang="tr-TR" sz="2000" dirty="0">
                <a:hlinkClick r:id="rId2"/>
              </a:rPr>
              <a:t>://</a:t>
            </a:r>
            <a:r>
              <a:rPr lang="tr-TR" sz="2000" dirty="0" smtClean="0">
                <a:hlinkClick r:id="rId2"/>
              </a:rPr>
              <a:t>oidb.metu.edu.tr/son-yariyilina-kayitli-olan-onlisans-ve-lisans-ogrencileri-icin-butunleme-sinavlari-yonergesi</a:t>
            </a:r>
            <a:r>
              <a:rPr lang="en-US" sz="2000" dirty="0" smtClean="0"/>
              <a:t>.</a:t>
            </a:r>
          </a:p>
          <a:p>
            <a:pPr eaLnBrk="1" hangingPunct="1"/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sz="2400" dirty="0" smtClean="0"/>
              <a:t>Minimum 1 quiz per week in class after add drop. First quiz: February 27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Content: Class discussions in the previous lecture (s)</a:t>
            </a:r>
          </a:p>
          <a:p>
            <a:r>
              <a:rPr lang="en-US" sz="2400" dirty="0" smtClean="0"/>
              <a:t>Most quizzes will be announced before, some will be pop quiz.</a:t>
            </a:r>
          </a:p>
          <a:p>
            <a:r>
              <a:rPr lang="en-US" sz="2400" dirty="0" smtClean="0"/>
              <a:t>Most quizzes will be at the beginning of the lecture.</a:t>
            </a:r>
          </a:p>
          <a:p>
            <a:r>
              <a:rPr lang="en-US" sz="2400" dirty="0" smtClean="0"/>
              <a:t>Out </a:t>
            </a:r>
            <a:r>
              <a:rPr lang="en-US" sz="2400" dirty="0"/>
              <a:t>of X quizzes during the semester, Y highest grades will be included in the final grade.</a:t>
            </a:r>
            <a:endParaRPr lang="en-US" sz="2800" dirty="0"/>
          </a:p>
          <a:p>
            <a:r>
              <a:rPr lang="en-US" sz="2400" dirty="0"/>
              <a:t>There is no make </a:t>
            </a:r>
            <a:r>
              <a:rPr lang="en-US" sz="2400" dirty="0" smtClean="0"/>
              <a:t>up or health excuse for quizzes and attendance. </a:t>
            </a:r>
            <a:endParaRPr lang="tr-TR" sz="2400" dirty="0"/>
          </a:p>
          <a:p>
            <a:r>
              <a:rPr lang="en-US" sz="2400" dirty="0" smtClean="0"/>
              <a:t>Bring </a:t>
            </a:r>
            <a:r>
              <a:rPr lang="en-US" sz="2400" dirty="0"/>
              <a:t>a piece of paper and pencil with you to all </a:t>
            </a:r>
            <a:r>
              <a:rPr lang="en-US" sz="2400" dirty="0" smtClean="0"/>
              <a:t>lectures.</a:t>
            </a:r>
            <a:endParaRPr lang="en-US" sz="28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assignments/ Practical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Written </a:t>
            </a:r>
            <a:r>
              <a:rPr lang="en-US" dirty="0"/>
              <a:t>homework assignments, </a:t>
            </a:r>
            <a:r>
              <a:rPr lang="en-US" b="1" u="sng" dirty="0"/>
              <a:t>Programming assignments, use of a simulator software, demos.</a:t>
            </a:r>
            <a:endParaRPr lang="tr-TR" sz="3600" dirty="0"/>
          </a:p>
          <a:p>
            <a:r>
              <a:rPr lang="en-US" dirty="0"/>
              <a:t>There will be </a:t>
            </a:r>
            <a:r>
              <a:rPr lang="en-US" dirty="0" smtClean="0"/>
              <a:t>separate questions </a:t>
            </a:r>
            <a:r>
              <a:rPr lang="en-US" dirty="0"/>
              <a:t>in the final exam that evaluate your understanding of these </a:t>
            </a:r>
            <a:r>
              <a:rPr lang="en-US" dirty="0" smtClean="0"/>
              <a:t>assignments or a separate exam. </a:t>
            </a:r>
            <a:endParaRPr lang="tr-TR" sz="3600" dirty="0"/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BEEBAB6-7074-419A-BC5D-FA8CAD67DA71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latin typeface="Verdana" pitchFamily="34" charset="0"/>
              </a:rPr>
              <a:t>Ece</a:t>
            </a:r>
            <a:r>
              <a:rPr lang="en-US" dirty="0" smtClean="0">
                <a:latin typeface="Verdana" pitchFamily="34" charset="0"/>
              </a:rPr>
              <a:t> GURAN SCHMIDT EE444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5BC396-917B-4DE4-989A-7DA3B0A9547E}" type="slidenum">
              <a:rPr lang="en-US" smtClean="0">
                <a:latin typeface="Verdana" pitchFamily="34" charset="0"/>
              </a:rPr>
              <a:pPr/>
              <a:t>15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i="1" smtClean="0"/>
              <a:t>Friendly</a:t>
            </a:r>
            <a:r>
              <a:rPr lang="en-US" smtClean="0"/>
              <a:t> Reminder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Attend the lectures and do not lose contact with the class!!</a:t>
            </a:r>
          </a:p>
          <a:p>
            <a:pPr eaLnBrk="1" hangingPunct="1">
              <a:defRPr/>
            </a:pPr>
            <a:r>
              <a:rPr lang="en-US" sz="2800" dirty="0" smtClean="0"/>
              <a:t>Especially towards the end of the semester</a:t>
            </a:r>
          </a:p>
          <a:p>
            <a:pPr lvl="1" eaLnBrk="1" hangingPunct="1">
              <a:defRPr/>
            </a:pPr>
            <a:r>
              <a:rPr lang="en-US" sz="2400" dirty="0" smtClean="0"/>
              <a:t>Design project, Spring festival, Nice weather…</a:t>
            </a:r>
          </a:p>
          <a:p>
            <a:pPr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Idea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Do not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focus on any exam. Just 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come to class and pay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attention…and have fun!!!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Introduction to Computer Networking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4082673-5301-49E5-B9B3-2AFCF636740C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BAEA-FDEC-467D-A178-2F01D08AF742}" type="slidenum">
              <a:rPr lang="en-US" smtClean="0">
                <a:latin typeface="Verdana" pitchFamily="34" charset="0"/>
              </a:rPr>
              <a:pPr/>
              <a:t>17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need computer networking? 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 want to exchange information between/among remote locations (not at the same physical location).</a:t>
            </a:r>
          </a:p>
          <a:p>
            <a:pPr eaLnBrk="1" hangingPunct="1"/>
            <a:r>
              <a:rPr lang="en-US" dirty="0" smtClean="0"/>
              <a:t>Run applications </a:t>
            </a:r>
            <a:r>
              <a:rPr lang="en-US" smtClean="0"/>
              <a:t>with different needs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C4A8AFC-D86E-45F0-B72F-A437B97277F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945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946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0E59A07-A232-4732-8D44-4A5ED87C9527}" type="slidenum">
              <a:rPr lang="en-US" smtClean="0">
                <a:latin typeface="Verdana" pitchFamily="34" charset="0"/>
              </a:rPr>
              <a:pPr/>
              <a:t>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Exchanging information</a:t>
            </a:r>
            <a:endParaRPr lang="en-US" dirty="0" smtClean="0"/>
          </a:p>
        </p:txBody>
      </p:sp>
      <p:graphicFrame>
        <p:nvGraphicFramePr>
          <p:cNvPr id="19462" name="Object 3"/>
          <p:cNvGraphicFramePr>
            <a:graphicFrameLocks noChangeAspect="1"/>
          </p:cNvGraphicFramePr>
          <p:nvPr/>
        </p:nvGraphicFramePr>
        <p:xfrm>
          <a:off x="6019800" y="2066925"/>
          <a:ext cx="2889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72" name="Clip" r:id="rId3" imgW="2046118" imgH="2861953" progId="MS_ClipArt_Gallery.2">
                  <p:embed/>
                </p:oleObj>
              </mc:Choice>
              <mc:Fallback>
                <p:oleObj name="Clip" r:id="rId3" imgW="2046118" imgH="286195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066925"/>
                        <a:ext cx="2889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Cloud"/>
          <p:cNvSpPr>
            <a:spLocks noChangeAspect="1" noEditPoints="1" noChangeArrowheads="1"/>
          </p:cNvSpPr>
          <p:nvPr/>
        </p:nvSpPr>
        <p:spPr bwMode="auto">
          <a:xfrm>
            <a:off x="990600" y="2209800"/>
            <a:ext cx="5638800" cy="3429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1492250" y="3244850"/>
            <a:ext cx="3994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Web Browsing (no loss, limited delay)</a:t>
            </a:r>
          </a:p>
          <a:p>
            <a:pPr eaLnBrk="1" hangingPunct="1"/>
            <a:r>
              <a:rPr lang="en-US" dirty="0"/>
              <a:t>E-mail (no loss, delay is ok)</a:t>
            </a:r>
          </a:p>
          <a:p>
            <a:pPr eaLnBrk="1" hangingPunct="1"/>
            <a:r>
              <a:rPr lang="en-US" dirty="0"/>
              <a:t>Multimedia streaming (Internet radio)</a:t>
            </a:r>
          </a:p>
          <a:p>
            <a:pPr eaLnBrk="1" hangingPunct="1"/>
            <a:r>
              <a:rPr lang="en-US" dirty="0"/>
              <a:t> (some loss is ok, limited delay)</a:t>
            </a:r>
          </a:p>
        </p:txBody>
      </p:sp>
      <p:sp>
        <p:nvSpPr>
          <p:cNvPr id="19465" name="Text Box 6"/>
          <p:cNvSpPr txBox="1">
            <a:spLocks noChangeArrowheads="1"/>
          </p:cNvSpPr>
          <p:nvPr/>
        </p:nvSpPr>
        <p:spPr bwMode="auto">
          <a:xfrm>
            <a:off x="6324600" y="2133600"/>
            <a:ext cx="85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Server</a:t>
            </a:r>
          </a:p>
        </p:txBody>
      </p:sp>
      <p:sp>
        <p:nvSpPr>
          <p:cNvPr id="19466" name="Line 7"/>
          <p:cNvSpPr>
            <a:spLocks noChangeShapeType="1"/>
          </p:cNvSpPr>
          <p:nvPr/>
        </p:nvSpPr>
        <p:spPr bwMode="auto">
          <a:xfrm flipH="1">
            <a:off x="1474788" y="2743200"/>
            <a:ext cx="4621212" cy="5286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9467" name="Line 8"/>
          <p:cNvSpPr>
            <a:spLocks noChangeShapeType="1"/>
          </p:cNvSpPr>
          <p:nvPr/>
        </p:nvSpPr>
        <p:spPr bwMode="auto">
          <a:xfrm flipH="1">
            <a:off x="1525588" y="2590800"/>
            <a:ext cx="4570412" cy="5127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pic>
        <p:nvPicPr>
          <p:cNvPr id="19468" name="Picture 9" descr="BD07164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46400"/>
            <a:ext cx="6969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469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1066800" y="5486400"/>
          <a:ext cx="7048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73" name="Clip" r:id="rId6" imgW="704905" imgH="714286" progId="MS_ClipArt_Gallery.2">
                  <p:embed/>
                </p:oleObj>
              </mc:Choice>
              <mc:Fallback>
                <p:oleObj name="Clip" r:id="rId6" imgW="704905" imgH="7142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86400"/>
                        <a:ext cx="7048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Line 11"/>
          <p:cNvSpPr>
            <a:spLocks noChangeShapeType="1"/>
          </p:cNvSpPr>
          <p:nvPr/>
        </p:nvSpPr>
        <p:spPr bwMode="auto">
          <a:xfrm rot="1241727" flipH="1" flipV="1">
            <a:off x="788988" y="3422650"/>
            <a:ext cx="890587" cy="1871663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9471" name="Line 12"/>
          <p:cNvSpPr>
            <a:spLocks noChangeShapeType="1"/>
          </p:cNvSpPr>
          <p:nvPr/>
        </p:nvSpPr>
        <p:spPr bwMode="auto">
          <a:xfrm rot="1241727" flipH="1" flipV="1">
            <a:off x="896938" y="3300413"/>
            <a:ext cx="931862" cy="193198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74093" name="Text Box 13"/>
          <p:cNvSpPr txBox="1">
            <a:spLocks noChangeArrowheads="1"/>
          </p:cNvSpPr>
          <p:nvPr/>
        </p:nvSpPr>
        <p:spPr bwMode="auto">
          <a:xfrm>
            <a:off x="1644650" y="4572000"/>
            <a:ext cx="3003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Chat (no loss, limited delay)</a:t>
            </a:r>
          </a:p>
          <a:p>
            <a:pPr eaLnBrk="1" hangingPunct="1"/>
            <a:r>
              <a:rPr lang="en-US" dirty="0"/>
              <a:t>P2P file transfer (no loss)</a:t>
            </a:r>
          </a:p>
        </p:txBody>
      </p:sp>
      <p:pic>
        <p:nvPicPr>
          <p:cNvPr id="19473" name="Picture 14" descr="BD07153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38600"/>
            <a:ext cx="1258888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15" descr="BD09504_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74663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5" name="Line 16"/>
          <p:cNvSpPr>
            <a:spLocks noChangeShapeType="1"/>
          </p:cNvSpPr>
          <p:nvPr/>
        </p:nvSpPr>
        <p:spPr bwMode="auto">
          <a:xfrm rot="1241727" flipH="1" flipV="1">
            <a:off x="4322763" y="2759075"/>
            <a:ext cx="2120900" cy="15779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9476" name="Line 17"/>
          <p:cNvSpPr>
            <a:spLocks noChangeShapeType="1"/>
          </p:cNvSpPr>
          <p:nvPr/>
        </p:nvSpPr>
        <p:spPr bwMode="auto">
          <a:xfrm rot="1241727" flipH="1" flipV="1">
            <a:off x="4433888" y="2632075"/>
            <a:ext cx="2133600" cy="16271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74098" name="Text Box 18"/>
          <p:cNvSpPr txBox="1">
            <a:spLocks noChangeArrowheads="1"/>
          </p:cNvSpPr>
          <p:nvPr/>
        </p:nvSpPr>
        <p:spPr bwMode="auto">
          <a:xfrm>
            <a:off x="5791200" y="3124200"/>
            <a:ext cx="22098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IP phone, Skype (</a:t>
            </a:r>
            <a:r>
              <a:rPr lang="en-US" dirty="0"/>
              <a:t>some loss is ok, limited delay)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84313"/>
            <a:ext cx="4284663" cy="5318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Internet: Between different geographical locations</a:t>
            </a:r>
          </a:p>
        </p:txBody>
      </p:sp>
    </p:spTree>
    <p:extLst>
      <p:ext uri="{BB962C8B-B14F-4D97-AF65-F5344CB8AC3E}">
        <p14:creationId xmlns:p14="http://schemas.microsoft.com/office/powerpoint/2010/main" val="10957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16E33B0-CCAB-4EC1-B234-8AC3A5EE32D5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5C3F5D1-7FB3-466C-9F38-09143DB4507E}" type="slidenum">
              <a:rPr lang="en-US" smtClean="0">
                <a:latin typeface="Verdana" pitchFamily="34" charset="0"/>
              </a:rPr>
              <a:pPr/>
              <a:t>19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Exchanging information</a:t>
            </a:r>
            <a:endParaRPr lang="en-US" dirty="0" smtClean="0"/>
          </a:p>
        </p:txBody>
      </p:sp>
      <p:pic>
        <p:nvPicPr>
          <p:cNvPr id="20486" name="Picture 3" descr="article_flexray_feb08_pictureti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61488"/>
            <a:ext cx="2609850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5" descr="fs_factory_fl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956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Text Box 6"/>
          <p:cNvSpPr txBox="1">
            <a:spLocks noChangeArrowheads="1"/>
          </p:cNvSpPr>
          <p:nvPr/>
        </p:nvSpPr>
        <p:spPr bwMode="auto">
          <a:xfrm>
            <a:off x="5791200" y="4953000"/>
            <a:ext cx="2863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Factory floor networking</a:t>
            </a:r>
          </a:p>
          <a:p>
            <a:pPr eaLnBrk="1" hangingPunct="1"/>
            <a:r>
              <a:rPr lang="en-US"/>
              <a:t>for manufacturing systems</a:t>
            </a:r>
          </a:p>
        </p:txBody>
      </p:sp>
      <p:sp>
        <p:nvSpPr>
          <p:cNvPr id="175111" name="Text Box 7"/>
          <p:cNvSpPr txBox="1">
            <a:spLocks noChangeArrowheads="1"/>
          </p:cNvSpPr>
          <p:nvPr/>
        </p:nvSpPr>
        <p:spPr bwMode="auto">
          <a:xfrm>
            <a:off x="2371725" y="5610225"/>
            <a:ext cx="3816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Real-time, limited delay, no loss</a:t>
            </a:r>
          </a:p>
          <a:p>
            <a:pPr eaLnBrk="1" hangingPunct="1"/>
            <a:endParaRPr lang="en-U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55506" y="4681358"/>
            <a:ext cx="37626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In vehicle networking </a:t>
            </a:r>
          </a:p>
          <a:p>
            <a:pPr eaLnBrk="1" hangingPunct="1"/>
            <a:r>
              <a:rPr lang="en-US" dirty="0"/>
              <a:t>for X-by-wire </a:t>
            </a:r>
            <a:r>
              <a:rPr lang="en-US" dirty="0" smtClean="0"/>
              <a:t>applications</a:t>
            </a:r>
          </a:p>
          <a:p>
            <a:pPr eaLnBrk="1" hangingPunct="1"/>
            <a:r>
              <a:rPr lang="en-US" dirty="0" smtClean="0"/>
              <a:t>Example Application: break by wire</a:t>
            </a:r>
            <a:endParaRPr lang="en-US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800" kern="0" smtClean="0"/>
              <a:t>Embedded environments: Between different system components (micro controllers, sensors)</a:t>
            </a:r>
            <a:endParaRPr lang="en-US" sz="2800" kern="0" dirty="0" smtClean="0"/>
          </a:p>
        </p:txBody>
      </p:sp>
    </p:spTree>
    <p:extLst>
      <p:ext uri="{BB962C8B-B14F-4D97-AF65-F5344CB8AC3E}">
        <p14:creationId xmlns:p14="http://schemas.microsoft.com/office/powerpoint/2010/main" val="228192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F06A2C5-E6E5-4524-9B67-662070C5913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2D4EB01-A32B-43A7-A841-146DBF415AF4}" type="slidenum">
              <a:rPr lang="en-US" smtClean="0">
                <a:latin typeface="Verdana" pitchFamily="34" charset="0"/>
              </a:rPr>
              <a:pPr/>
              <a:t>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Administrative Details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1600200"/>
            <a:ext cx="836458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Instructor: </a:t>
            </a:r>
            <a:r>
              <a:rPr lang="en-US" sz="2800" dirty="0" err="1" smtClean="0"/>
              <a:t>Ece</a:t>
            </a:r>
            <a:r>
              <a:rPr lang="en-US" sz="2800" dirty="0" smtClean="0"/>
              <a:t> </a:t>
            </a:r>
            <a:r>
              <a:rPr lang="en-US" sz="2800" dirty="0" err="1" smtClean="0"/>
              <a:t>Guran</a:t>
            </a:r>
            <a:r>
              <a:rPr lang="en-US" sz="2800" dirty="0" smtClean="0"/>
              <a:t> Schmidt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Office: EC-207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Email: </a:t>
            </a:r>
            <a:r>
              <a:rPr lang="en-US" sz="2800" dirty="0" smtClean="0">
                <a:hlinkClick r:id="rId2"/>
              </a:rPr>
              <a:t>eguran@metu.edu.tr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Web page: </a:t>
            </a:r>
            <a:r>
              <a:rPr lang="tr-TR" sz="2800" dirty="0" smtClean="0">
                <a:hlinkClick r:id="rId3"/>
              </a:rPr>
              <a:t>http</a:t>
            </a:r>
            <a:r>
              <a:rPr lang="tr-TR" sz="2800" dirty="0">
                <a:hlinkClick r:id="rId3"/>
              </a:rPr>
              <a:t>://users.metu.edu.tr/eguran</a:t>
            </a:r>
            <a:r>
              <a:rPr lang="tr-TR" sz="2800" dirty="0" smtClean="0">
                <a:hlinkClick r:id="rId3"/>
              </a:rPr>
              <a:t>/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Schedule: Tuesday</a:t>
            </a:r>
            <a:r>
              <a:rPr lang="en-US" sz="2800" dirty="0"/>
              <a:t>: 13:40-15:30@D-131, Thursday: </a:t>
            </a:r>
            <a:r>
              <a:rPr lang="en-US" sz="2800" dirty="0" smtClean="0"/>
              <a:t>10:40-11:30@A-208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My main research area is computer networking </a:t>
            </a:r>
            <a:r>
              <a:rPr lang="en-US" sz="2800" dirty="0" smtClean="0">
                <a:sym typeface="Wingdings" panose="05000000000000000000" pitchFamily="2" charset="2"/>
              </a:rPr>
              <a:t>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You can check out my web page to see what I do in my research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0D02189-7A16-4CEE-8C58-F1763E42BFF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44DF24-F648-4353-90C4-A40D3CE93CAB}" type="slidenum">
              <a:rPr lang="en-US" smtClean="0">
                <a:latin typeface="Verdana" pitchFamily="34" charset="0"/>
              </a:rPr>
              <a:pPr/>
              <a:t>20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Exchanging information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08075"/>
          </a:xfrm>
        </p:spPr>
        <p:txBody>
          <a:bodyPr/>
          <a:lstStyle/>
          <a:p>
            <a:pPr eaLnBrk="1" hangingPunct="1"/>
            <a:r>
              <a:rPr lang="en-US" sz="2800" smtClean="0"/>
              <a:t>Network on Chip (NoC): Between different intellectual property blocks on chip</a:t>
            </a:r>
          </a:p>
        </p:txBody>
      </p:sp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2746375"/>
            <a:ext cx="4968875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442471" y="3657339"/>
            <a:ext cx="15997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/>
              <a:t>bandwidth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CFFB995-B4BA-4713-BFD9-ACA7041DE26F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E10E8BA-CE93-4689-8447-58D4A8B1BDD4}" type="slidenum">
              <a:rPr lang="en-US" smtClean="0">
                <a:latin typeface="Verdana" pitchFamily="34" charset="0"/>
              </a:rPr>
              <a:pPr/>
              <a:t>21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Exchanging information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8184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Different applications with different requirements</a:t>
            </a:r>
          </a:p>
          <a:p>
            <a:pPr eaLnBrk="1" hangingPunct="1"/>
            <a:r>
              <a:rPr lang="en-US" sz="2800" dirty="0" smtClean="0"/>
              <a:t>Different distances:</a:t>
            </a:r>
          </a:p>
          <a:p>
            <a:pPr lvl="1" eaLnBrk="1" hangingPunct="1"/>
            <a:r>
              <a:rPr lang="en-US" sz="2400" dirty="0" smtClean="0"/>
              <a:t>Internet, Embedded Systems, Network on Chip</a:t>
            </a:r>
          </a:p>
          <a:p>
            <a:pPr eaLnBrk="1" hangingPunct="1"/>
            <a:r>
              <a:rPr lang="en-US" sz="2800" dirty="0" smtClean="0"/>
              <a:t>Different physical media:</a:t>
            </a:r>
          </a:p>
          <a:p>
            <a:pPr lvl="1" eaLnBrk="1" hangingPunct="1"/>
            <a:r>
              <a:rPr lang="en-US" sz="2400" dirty="0" smtClean="0"/>
              <a:t>Copper wire, optical fiber, wireless </a:t>
            </a:r>
          </a:p>
          <a:p>
            <a:pPr eaLnBrk="1" hangingPunct="1"/>
            <a:r>
              <a:rPr lang="en-US" sz="2800" dirty="0" smtClean="0"/>
              <a:t>Different technologies:</a:t>
            </a:r>
          </a:p>
          <a:p>
            <a:pPr lvl="1" eaLnBrk="1" hangingPunct="1"/>
            <a:r>
              <a:rPr lang="en-US" sz="2400" dirty="0" smtClean="0"/>
              <a:t>Gigabit Ethernet, 3G/4G/5G Wireless, SONET-SDH</a:t>
            </a:r>
          </a:p>
          <a:p>
            <a:pPr eaLnBrk="1" hangingPunct="1"/>
            <a:r>
              <a:rPr lang="en-US" sz="2800" dirty="0" smtClean="0"/>
              <a:t>Different speeds </a:t>
            </a:r>
          </a:p>
          <a:p>
            <a:pPr lvl="1" eaLnBrk="1" hangingPunct="1"/>
            <a:r>
              <a:rPr lang="en-US" sz="2400" dirty="0"/>
              <a:t>Kbps, Mbps, </a:t>
            </a:r>
            <a:r>
              <a:rPr lang="en-US" sz="2400" dirty="0" err="1"/>
              <a:t>Gbps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E5EE66-1A0D-419C-979B-63D13F614E4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CCA244D-3C27-4615-BC1D-7A486666FB39}" type="slidenum">
              <a:rPr lang="en-US" smtClean="0">
                <a:latin typeface="Verdana" pitchFamily="34" charset="0"/>
              </a:rPr>
              <a:pPr/>
              <a:t>22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Speed of data transfer</a:t>
            </a:r>
          </a:p>
        </p:txBody>
      </p:sp>
      <p:graphicFrame>
        <p:nvGraphicFramePr>
          <p:cNvPr id="172087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316514"/>
              </p:ext>
            </p:extLst>
          </p:nvPr>
        </p:nvGraphicFramePr>
        <p:xfrm>
          <a:off x="395288" y="1417638"/>
          <a:ext cx="8291512" cy="4602244"/>
        </p:xfrm>
        <a:graphic>
          <a:graphicData uri="http://schemas.openxmlformats.org/drawingml/2006/table">
            <a:tbl>
              <a:tblPr/>
              <a:tblGrid>
                <a:gridCol w="1532124"/>
                <a:gridCol w="1667435"/>
                <a:gridCol w="2312894"/>
                <a:gridCol w="2779059"/>
              </a:tblGrid>
              <a:tr h="24382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Technology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Speed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Physical Medium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Application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621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Regular  telephone service (POTS)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Up to 56 Kbps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twisted pair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Home and small business access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86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3G Wireless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21 Mbps downstream 5.8 Mbps upstream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RF in space (wireless)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Simultaneous access to different services (voice, video </a:t>
                      </a:r>
                      <a:r>
                        <a:rPr kumimoji="0" 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etc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), Web surfing, instant messaging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10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4G (LTE Advanced)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Peak download 1Gbps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Peak upload 500Mbps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RF in space (wireless)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Simultaneous access to different services (voice, video </a:t>
                      </a:r>
                      <a:r>
                        <a:rPr kumimoji="0" 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etc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), Web surfing, instant messaging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010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Fast Ethernet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100 Mbps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100BASE-T (twisted pair); 100BASE-T (twisted pair); 100BASE-T (optical fiber) 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Most popular business local area network (LAN)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Workstations with 10 Mbps Ethernet cards can plug into a Fast Ethernet LAN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486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Gigabit Ethernet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 Gbps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Optical fiber (and "copper" up to 100 meters) 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Workstations/networks with 10/100 Mbps Ethernet plug into Gigabit Ethernet switches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093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OC-48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2.488 Gbps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Optical fiber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Backbone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8093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OC-192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10 Gbps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Optical fiber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Arial" charset="0"/>
                        </a:rPr>
                        <a:t>Backbone</a:t>
                      </a:r>
                    </a:p>
                  </a:txBody>
                  <a:tcPr marT="45712" marB="45712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AAF7CCC-1A5A-4BE5-ADCA-AA07B2A8A40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07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8662E0-9148-4769-8E06-55B0B3185F28}" type="slidenum">
              <a:rPr lang="en-US" smtClean="0">
                <a:latin typeface="Verdana" pitchFamily="34" charset="0"/>
              </a:rPr>
              <a:pPr/>
              <a:t>23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Philosophy</a:t>
            </a:r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81100"/>
          </a:xfrm>
        </p:spPr>
        <p:txBody>
          <a:bodyPr/>
          <a:lstStyle/>
          <a:p>
            <a:pPr eaLnBrk="1" hangingPunct="1"/>
            <a:r>
              <a:rPr lang="en-US" dirty="0" smtClean="0"/>
              <a:t>Applications do not need to know how the network operates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graphicFrame>
        <p:nvGraphicFramePr>
          <p:cNvPr id="30727" name="Object 4"/>
          <p:cNvGraphicFramePr>
            <a:graphicFrameLocks noChangeAspect="1"/>
          </p:cNvGraphicFramePr>
          <p:nvPr/>
        </p:nvGraphicFramePr>
        <p:xfrm>
          <a:off x="6081713" y="2781300"/>
          <a:ext cx="4857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84" name="Clip" r:id="rId3" imgW="2046118" imgH="2861953" progId="MS_ClipArt_Gallery.2">
                  <p:embed/>
                </p:oleObj>
              </mc:Choice>
              <mc:Fallback>
                <p:oleObj name="Clip" r:id="rId3" imgW="2046118" imgH="286195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2781300"/>
                        <a:ext cx="4857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Cloud"/>
          <p:cNvSpPr>
            <a:spLocks noChangeAspect="1" noEditPoints="1" noChangeArrowheads="1"/>
          </p:cNvSpPr>
          <p:nvPr/>
        </p:nvSpPr>
        <p:spPr bwMode="auto">
          <a:xfrm>
            <a:off x="1933575" y="3149600"/>
            <a:ext cx="4448175" cy="21939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6588125" y="3213100"/>
            <a:ext cx="85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Server</a:t>
            </a:r>
          </a:p>
        </p:txBody>
      </p:sp>
      <p:sp>
        <p:nvSpPr>
          <p:cNvPr id="30730" name="Line 8"/>
          <p:cNvSpPr>
            <a:spLocks noChangeShapeType="1"/>
          </p:cNvSpPr>
          <p:nvPr/>
        </p:nvSpPr>
        <p:spPr bwMode="auto">
          <a:xfrm flipH="1">
            <a:off x="2314575" y="3533775"/>
            <a:ext cx="3646488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0731" name="Line 9"/>
          <p:cNvSpPr>
            <a:spLocks noChangeShapeType="1"/>
          </p:cNvSpPr>
          <p:nvPr/>
        </p:nvSpPr>
        <p:spPr bwMode="auto">
          <a:xfrm flipH="1">
            <a:off x="2355850" y="3424238"/>
            <a:ext cx="3605213" cy="368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pic>
        <p:nvPicPr>
          <p:cNvPr id="30732" name="Picture 10" descr="BD07164_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679825"/>
            <a:ext cx="8382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33" name="Object 11"/>
          <p:cNvGraphicFramePr>
            <a:graphicFrameLocks noChangeAspect="1"/>
          </p:cNvGraphicFramePr>
          <p:nvPr/>
        </p:nvGraphicFramePr>
        <p:xfrm>
          <a:off x="1619250" y="5507038"/>
          <a:ext cx="9302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85" name="Clip" r:id="rId6" imgW="704905" imgH="714286" progId="MS_ClipArt_Gallery.2">
                  <p:embed/>
                </p:oleObj>
              </mc:Choice>
              <mc:Fallback>
                <p:oleObj name="Clip" r:id="rId6" imgW="704905" imgH="7142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507038"/>
                        <a:ext cx="9302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Line 12"/>
          <p:cNvSpPr>
            <a:spLocks noChangeShapeType="1"/>
          </p:cNvSpPr>
          <p:nvPr/>
        </p:nvSpPr>
        <p:spPr bwMode="auto">
          <a:xfrm rot="1241727" flipH="1" flipV="1">
            <a:off x="1774825" y="4022725"/>
            <a:ext cx="701675" cy="1346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0735" name="Line 13"/>
          <p:cNvSpPr>
            <a:spLocks noChangeShapeType="1"/>
          </p:cNvSpPr>
          <p:nvPr/>
        </p:nvSpPr>
        <p:spPr bwMode="auto">
          <a:xfrm rot="1241727" flipH="1" flipV="1">
            <a:off x="1858963" y="3935413"/>
            <a:ext cx="735012" cy="13890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0736" name="Text Box 14"/>
          <p:cNvSpPr txBox="1">
            <a:spLocks noChangeArrowheads="1"/>
          </p:cNvSpPr>
          <p:nvPr/>
        </p:nvSpPr>
        <p:spPr bwMode="auto">
          <a:xfrm>
            <a:off x="2670175" y="3875088"/>
            <a:ext cx="31257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The </a:t>
            </a:r>
            <a:r>
              <a:rPr lang="en-US" sz="2000" dirty="0" smtClean="0">
                <a:solidFill>
                  <a:srgbClr val="FF0000"/>
                </a:solidFill>
              </a:rPr>
              <a:t>computer network </a:t>
            </a:r>
            <a:r>
              <a:rPr lang="en-US" sz="2000" dirty="0">
                <a:solidFill>
                  <a:srgbClr val="FF0000"/>
                </a:solidFill>
              </a:rPr>
              <a:t>should be transparent to the application</a:t>
            </a:r>
          </a:p>
        </p:txBody>
      </p:sp>
      <p:pic>
        <p:nvPicPr>
          <p:cNvPr id="30737" name="Picture 15" descr="BD07153_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88" y="4465638"/>
            <a:ext cx="9937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8" name="Picture 16" descr="BD09504_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2133600"/>
            <a:ext cx="54768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9" name="Line 17"/>
          <p:cNvSpPr>
            <a:spLocks noChangeShapeType="1"/>
          </p:cNvSpPr>
          <p:nvPr/>
        </p:nvSpPr>
        <p:spPr bwMode="auto">
          <a:xfrm rot="1241727" flipH="1" flipV="1">
            <a:off x="4562475" y="3544888"/>
            <a:ext cx="1673225" cy="113506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0740" name="Line 18"/>
          <p:cNvSpPr>
            <a:spLocks noChangeShapeType="1"/>
          </p:cNvSpPr>
          <p:nvPr/>
        </p:nvSpPr>
        <p:spPr bwMode="auto">
          <a:xfrm rot="1241727" flipH="1" flipV="1">
            <a:off x="4649788" y="3454400"/>
            <a:ext cx="1682750" cy="11699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377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Computer Network look like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17762" name="Picture 2" descr="http://4.bp.blogspot.com/-_O24E2oRlk0/T69YlDH4QVI/AAAAAAAAAGM/ziSNoXrYYEI/s1600/2535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552575"/>
            <a:ext cx="3724226" cy="31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5360" y="5343053"/>
            <a:ext cx="446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does A and B exchange information?</a:t>
            </a:r>
            <a:endParaRPr lang="tr-TR" dirty="0"/>
          </a:p>
        </p:txBody>
      </p: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5465763" y="1981200"/>
            <a:ext cx="2052637" cy="1589088"/>
            <a:chOff x="3080" y="1296"/>
            <a:chExt cx="1293" cy="1001"/>
          </a:xfrm>
        </p:grpSpPr>
        <p:sp>
          <p:nvSpPr>
            <p:cNvPr id="10" name="Freeform 46"/>
            <p:cNvSpPr>
              <a:spLocks/>
            </p:cNvSpPr>
            <p:nvPr/>
          </p:nvSpPr>
          <p:spPr bwMode="auto">
            <a:xfrm>
              <a:off x="3080" y="1296"/>
              <a:ext cx="1176" cy="1001"/>
            </a:xfrm>
            <a:custGeom>
              <a:avLst/>
              <a:gdLst>
                <a:gd name="T0" fmla="*/ 286 w 1340"/>
                <a:gd name="T1" fmla="*/ 17 h 1191"/>
                <a:gd name="T2" fmla="*/ 42 w 1340"/>
                <a:gd name="T3" fmla="*/ 24 h 1191"/>
                <a:gd name="T4" fmla="*/ 30 w 1340"/>
                <a:gd name="T5" fmla="*/ 169 h 1191"/>
                <a:gd name="T6" fmla="*/ 15 w 1340"/>
                <a:gd name="T7" fmla="*/ 302 h 1191"/>
                <a:gd name="T8" fmla="*/ 58 w 1340"/>
                <a:gd name="T9" fmla="*/ 365 h 1191"/>
                <a:gd name="T10" fmla="*/ 280 w 1340"/>
                <a:gd name="T11" fmla="*/ 367 h 1191"/>
                <a:gd name="T12" fmla="*/ 333 w 1340"/>
                <a:gd name="T13" fmla="*/ 473 h 1191"/>
                <a:gd name="T14" fmla="*/ 642 w 1340"/>
                <a:gd name="T15" fmla="*/ 461 h 1191"/>
                <a:gd name="T16" fmla="*/ 664 w 1340"/>
                <a:gd name="T17" fmla="*/ 240 h 1191"/>
                <a:gd name="T18" fmla="*/ 627 w 1340"/>
                <a:gd name="T19" fmla="*/ 144 h 1191"/>
                <a:gd name="T20" fmla="*/ 395 w 1340"/>
                <a:gd name="T21" fmla="*/ 121 h 1191"/>
                <a:gd name="T22" fmla="*/ 286 w 1340"/>
                <a:gd name="T23" fmla="*/ 17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11" name="Group 47"/>
            <p:cNvGrpSpPr>
              <a:grpSpLocks/>
            </p:cNvGrpSpPr>
            <p:nvPr/>
          </p:nvGrpSpPr>
          <p:grpSpPr bwMode="auto">
            <a:xfrm>
              <a:off x="3154" y="1381"/>
              <a:ext cx="462" cy="201"/>
              <a:chOff x="3552" y="246"/>
              <a:chExt cx="527" cy="248"/>
            </a:xfrm>
          </p:grpSpPr>
          <p:graphicFrame>
            <p:nvGraphicFramePr>
              <p:cNvPr id="63" name="Object 48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55" name="Clip" r:id="rId4" imgW="1307263" imgH="1084139" progId="MS_ClipArt_Gallery.2">
                      <p:embed/>
                    </p:oleObj>
                  </mc:Choice>
                  <mc:Fallback>
                    <p:oleObj name="Clip" r:id="rId4" imgW="1307263" imgH="1084139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" name="Object 49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56" name="Clip" r:id="rId6" imgW="681706" imgH="480401" progId="MS_ClipArt_Gallery.2">
                      <p:embed/>
                    </p:oleObj>
                  </mc:Choice>
                  <mc:Fallback>
                    <p:oleObj name="Clip" r:id="rId6" imgW="681706" imgH="480401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5" name="Line 50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12" name="Group 51"/>
            <p:cNvGrpSpPr>
              <a:grpSpLocks/>
            </p:cNvGrpSpPr>
            <p:nvPr/>
          </p:nvGrpSpPr>
          <p:grpSpPr bwMode="auto">
            <a:xfrm>
              <a:off x="3154" y="1756"/>
              <a:ext cx="462" cy="201"/>
              <a:chOff x="3552" y="246"/>
              <a:chExt cx="527" cy="248"/>
            </a:xfrm>
          </p:grpSpPr>
          <p:graphicFrame>
            <p:nvGraphicFramePr>
              <p:cNvPr id="60" name="Object 52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57" name="Clip" r:id="rId8" imgW="1307263" imgH="1084139" progId="MS_ClipArt_Gallery.2">
                      <p:embed/>
                    </p:oleObj>
                  </mc:Choice>
                  <mc:Fallback>
                    <p:oleObj name="Clip" r:id="rId8" imgW="1307263" imgH="1084139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53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58" name="Clip" r:id="rId9" imgW="681706" imgH="480401" progId="MS_ClipArt_Gallery.2">
                      <p:embed/>
                    </p:oleObj>
                  </mc:Choice>
                  <mc:Fallback>
                    <p:oleObj name="Clip" r:id="rId9" imgW="681706" imgH="480401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" name="Line 54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13" name="Group 55"/>
            <p:cNvGrpSpPr>
              <a:grpSpLocks/>
            </p:cNvGrpSpPr>
            <p:nvPr/>
          </p:nvGrpSpPr>
          <p:grpSpPr bwMode="auto">
            <a:xfrm>
              <a:off x="3391" y="1622"/>
              <a:ext cx="44" cy="135"/>
              <a:chOff x="3842" y="406"/>
              <a:chExt cx="51" cy="167"/>
            </a:xfrm>
          </p:grpSpPr>
          <p:sp>
            <p:nvSpPr>
              <p:cNvPr id="57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14" name="Group 59"/>
            <p:cNvGrpSpPr>
              <a:grpSpLocks/>
            </p:cNvGrpSpPr>
            <p:nvPr/>
          </p:nvGrpSpPr>
          <p:grpSpPr bwMode="auto">
            <a:xfrm>
              <a:off x="3687" y="1939"/>
              <a:ext cx="132" cy="249"/>
              <a:chOff x="4180" y="783"/>
              <a:chExt cx="150" cy="307"/>
            </a:xfrm>
          </p:grpSpPr>
          <p:sp>
            <p:nvSpPr>
              <p:cNvPr id="49" name="AutoShape 6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2" name="AutoShape 6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4" name="Line 6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15" name="Group 68"/>
            <p:cNvGrpSpPr>
              <a:grpSpLocks/>
            </p:cNvGrpSpPr>
            <p:nvPr/>
          </p:nvGrpSpPr>
          <p:grpSpPr bwMode="auto">
            <a:xfrm rot="-5400000">
              <a:off x="3884" y="1988"/>
              <a:ext cx="51" cy="147"/>
              <a:chOff x="3842" y="406"/>
              <a:chExt cx="51" cy="167"/>
            </a:xfrm>
          </p:grpSpPr>
          <p:sp>
            <p:nvSpPr>
              <p:cNvPr id="46" name="Oval 6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7" name="Oval 70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8" name="Oval 71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16" name="Line 72"/>
            <p:cNvSpPr>
              <a:spLocks noChangeShapeType="1"/>
            </p:cNvSpPr>
            <p:nvPr/>
          </p:nvSpPr>
          <p:spPr bwMode="auto">
            <a:xfrm>
              <a:off x="3773" y="1881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7" name="Line 73"/>
            <p:cNvSpPr>
              <a:spLocks noChangeShapeType="1"/>
            </p:cNvSpPr>
            <p:nvPr/>
          </p:nvSpPr>
          <p:spPr bwMode="auto">
            <a:xfrm>
              <a:off x="3775" y="1879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8" name="Line 74"/>
            <p:cNvSpPr>
              <a:spLocks noChangeShapeType="1"/>
            </p:cNvSpPr>
            <p:nvPr/>
          </p:nvSpPr>
          <p:spPr bwMode="auto">
            <a:xfrm>
              <a:off x="4087" y="1878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19" name="Line 75"/>
            <p:cNvSpPr>
              <a:spLocks noChangeShapeType="1"/>
            </p:cNvSpPr>
            <p:nvPr/>
          </p:nvSpPr>
          <p:spPr bwMode="auto">
            <a:xfrm>
              <a:off x="3584" y="1541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0" name="Line 76"/>
            <p:cNvSpPr>
              <a:spLocks noChangeShapeType="1"/>
            </p:cNvSpPr>
            <p:nvPr/>
          </p:nvSpPr>
          <p:spPr bwMode="auto">
            <a:xfrm flipV="1">
              <a:off x="3592" y="1721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1" name="Line 77"/>
            <p:cNvSpPr>
              <a:spLocks noChangeShapeType="1"/>
            </p:cNvSpPr>
            <p:nvPr/>
          </p:nvSpPr>
          <p:spPr bwMode="auto">
            <a:xfrm flipV="1">
              <a:off x="3924" y="1775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2" name="Group 78"/>
            <p:cNvGrpSpPr>
              <a:grpSpLocks/>
            </p:cNvGrpSpPr>
            <p:nvPr/>
          </p:nvGrpSpPr>
          <p:grpSpPr bwMode="auto">
            <a:xfrm>
              <a:off x="3999" y="1925"/>
              <a:ext cx="132" cy="249"/>
              <a:chOff x="4180" y="783"/>
              <a:chExt cx="150" cy="307"/>
            </a:xfrm>
          </p:grpSpPr>
          <p:sp>
            <p:nvSpPr>
              <p:cNvPr id="38" name="AutoShape 7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39" name="Rectangle 8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0" name="Rectangle 8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1" name="AutoShape 8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2" name="Line 8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3" name="Line 8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4" name="Rectangle 8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45" name="Rectangle 8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23" name="Line 87"/>
            <p:cNvSpPr>
              <a:spLocks noChangeShapeType="1"/>
            </p:cNvSpPr>
            <p:nvPr/>
          </p:nvSpPr>
          <p:spPr bwMode="auto">
            <a:xfrm flipV="1">
              <a:off x="4084" y="1573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4" name="Group 88"/>
            <p:cNvGrpSpPr>
              <a:grpSpLocks/>
            </p:cNvGrpSpPr>
            <p:nvPr/>
          </p:nvGrpSpPr>
          <p:grpSpPr bwMode="auto">
            <a:xfrm>
              <a:off x="3757" y="1634"/>
              <a:ext cx="316" cy="147"/>
              <a:chOff x="3600" y="219"/>
              <a:chExt cx="360" cy="175"/>
            </a:xfrm>
          </p:grpSpPr>
          <p:sp>
            <p:nvSpPr>
              <p:cNvPr id="25" name="Oval 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6" name="Line 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7" name="Line 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8" name="Rectangle 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29" name="Oval 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30" name="Group 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36" name="Line 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37" name="Line 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31" name="Group 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2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33" name="Line 1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34" name="Line 1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</p:grpSp>
      <p:grpSp>
        <p:nvGrpSpPr>
          <p:cNvPr id="66" name="Group 102"/>
          <p:cNvGrpSpPr>
            <a:grpSpLocks/>
          </p:cNvGrpSpPr>
          <p:nvPr/>
        </p:nvGrpSpPr>
        <p:grpSpPr bwMode="auto">
          <a:xfrm>
            <a:off x="7345363" y="2124075"/>
            <a:ext cx="1798637" cy="1674813"/>
            <a:chOff x="4264" y="1386"/>
            <a:chExt cx="1133" cy="1055"/>
          </a:xfrm>
        </p:grpSpPr>
        <p:sp>
          <p:nvSpPr>
            <p:cNvPr id="67" name="Freeform 103"/>
            <p:cNvSpPr>
              <a:spLocks/>
            </p:cNvSpPr>
            <p:nvPr/>
          </p:nvSpPr>
          <p:spPr bwMode="auto">
            <a:xfrm>
              <a:off x="4264" y="1386"/>
              <a:ext cx="1133" cy="1055"/>
            </a:xfrm>
            <a:custGeom>
              <a:avLst/>
              <a:gdLst>
                <a:gd name="T0" fmla="*/ 124 w 1292"/>
                <a:gd name="T1" fmla="*/ 3 h 1255"/>
                <a:gd name="T2" fmla="*/ 18 w 1292"/>
                <a:gd name="T3" fmla="*/ 66 h 1255"/>
                <a:gd name="T4" fmla="*/ 15 w 1292"/>
                <a:gd name="T5" fmla="*/ 219 h 1255"/>
                <a:gd name="T6" fmla="*/ 27 w 1292"/>
                <a:gd name="T7" fmla="*/ 348 h 1255"/>
                <a:gd name="T8" fmla="*/ 128 w 1292"/>
                <a:gd name="T9" fmla="*/ 366 h 1255"/>
                <a:gd name="T10" fmla="*/ 335 w 1292"/>
                <a:gd name="T11" fmla="*/ 474 h 1255"/>
                <a:gd name="T12" fmla="*/ 517 w 1292"/>
                <a:gd name="T13" fmla="*/ 520 h 1255"/>
                <a:gd name="T14" fmla="*/ 622 w 1292"/>
                <a:gd name="T15" fmla="*/ 428 h 1255"/>
                <a:gd name="T16" fmla="*/ 659 w 1292"/>
                <a:gd name="T17" fmla="*/ 187 h 1255"/>
                <a:gd name="T18" fmla="*/ 625 w 1292"/>
                <a:gd name="T19" fmla="*/ 88 h 1255"/>
                <a:gd name="T20" fmla="*/ 388 w 1292"/>
                <a:gd name="T21" fmla="*/ 49 h 1255"/>
                <a:gd name="T22" fmla="*/ 124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68" name="Group 104"/>
            <p:cNvGrpSpPr>
              <a:grpSpLocks/>
            </p:cNvGrpSpPr>
            <p:nvPr/>
          </p:nvGrpSpPr>
          <p:grpSpPr bwMode="auto">
            <a:xfrm>
              <a:off x="4357" y="1402"/>
              <a:ext cx="937" cy="931"/>
              <a:chOff x="4357" y="1402"/>
              <a:chExt cx="937" cy="931"/>
            </a:xfrm>
          </p:grpSpPr>
          <p:sp>
            <p:nvSpPr>
              <p:cNvPr id="69" name="Line 105"/>
              <p:cNvSpPr>
                <a:spLocks noChangeShapeType="1"/>
              </p:cNvSpPr>
              <p:nvPr/>
            </p:nvSpPr>
            <p:spPr bwMode="auto">
              <a:xfrm>
                <a:off x="4673" y="1563"/>
                <a:ext cx="306" cy="13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0" name="Line 106"/>
              <p:cNvSpPr>
                <a:spLocks noChangeShapeType="1"/>
              </p:cNvSpPr>
              <p:nvPr/>
            </p:nvSpPr>
            <p:spPr bwMode="auto">
              <a:xfrm flipH="1">
                <a:off x="5000" y="1775"/>
                <a:ext cx="152" cy="4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1" name="Line 107"/>
              <p:cNvSpPr>
                <a:spLocks noChangeShapeType="1"/>
              </p:cNvSpPr>
              <p:nvPr/>
            </p:nvSpPr>
            <p:spPr bwMode="auto">
              <a:xfrm>
                <a:off x="4515" y="1634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2" name="Line 108"/>
              <p:cNvSpPr>
                <a:spLocks noChangeShapeType="1"/>
              </p:cNvSpPr>
              <p:nvPr/>
            </p:nvSpPr>
            <p:spPr bwMode="auto">
              <a:xfrm>
                <a:off x="4531" y="2042"/>
                <a:ext cx="337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3" name="Line 109"/>
              <p:cNvSpPr>
                <a:spLocks noChangeShapeType="1"/>
              </p:cNvSpPr>
              <p:nvPr/>
            </p:nvSpPr>
            <p:spPr bwMode="auto">
              <a:xfrm flipH="1">
                <a:off x="4678" y="1755"/>
                <a:ext cx="353" cy="2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4" name="Line 110"/>
              <p:cNvSpPr>
                <a:spLocks noChangeShapeType="1"/>
              </p:cNvSpPr>
              <p:nvPr/>
            </p:nvSpPr>
            <p:spPr bwMode="auto">
              <a:xfrm flipH="1">
                <a:off x="4684" y="1402"/>
                <a:ext cx="221" cy="1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5" name="Line 111"/>
              <p:cNvSpPr>
                <a:spLocks noChangeShapeType="1"/>
              </p:cNvSpPr>
              <p:nvPr/>
            </p:nvSpPr>
            <p:spPr bwMode="auto">
              <a:xfrm flipH="1">
                <a:off x="5136" y="1513"/>
                <a:ext cx="127" cy="1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76" name="Group 112"/>
              <p:cNvGrpSpPr>
                <a:grpSpLocks/>
              </p:cNvGrpSpPr>
              <p:nvPr/>
            </p:nvGrpSpPr>
            <p:grpSpPr bwMode="auto">
              <a:xfrm>
                <a:off x="4357" y="1490"/>
                <a:ext cx="316" cy="147"/>
                <a:chOff x="3600" y="219"/>
                <a:chExt cx="360" cy="175"/>
              </a:xfrm>
            </p:grpSpPr>
            <p:sp>
              <p:nvSpPr>
                <p:cNvPr id="119" name="Oval 11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20" name="Line 11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21" name="Line 11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2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123" name="Oval 11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124" name="Group 11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129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30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31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125" name="Group 12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26" name="Line 1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2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2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77" name="Group 126"/>
              <p:cNvGrpSpPr>
                <a:grpSpLocks/>
              </p:cNvGrpSpPr>
              <p:nvPr/>
            </p:nvGrpSpPr>
            <p:grpSpPr bwMode="auto">
              <a:xfrm>
                <a:off x="4368" y="1904"/>
                <a:ext cx="316" cy="147"/>
                <a:chOff x="3600" y="219"/>
                <a:chExt cx="360" cy="175"/>
              </a:xfrm>
            </p:grpSpPr>
            <p:sp>
              <p:nvSpPr>
                <p:cNvPr id="106" name="Oval 12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07" name="Line 12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08" name="Line 12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09" name="Rectangle 13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110" name="Oval 13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111" name="Group 13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116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17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18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112" name="Group 13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13" name="Line 1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14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1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78" name="Group 140"/>
              <p:cNvGrpSpPr>
                <a:grpSpLocks/>
              </p:cNvGrpSpPr>
              <p:nvPr/>
            </p:nvGrpSpPr>
            <p:grpSpPr bwMode="auto">
              <a:xfrm>
                <a:off x="4979" y="1621"/>
                <a:ext cx="315" cy="147"/>
                <a:chOff x="3600" y="219"/>
                <a:chExt cx="360" cy="175"/>
              </a:xfrm>
            </p:grpSpPr>
            <p:sp>
              <p:nvSpPr>
                <p:cNvPr id="93" name="Oval 14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94" name="Line 14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95" name="Line 14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96" name="Rectangle 14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97" name="Oval 14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98" name="Group 14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103" name="Line 1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04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05" name="Line 14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99" name="Group 15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00" name="Line 1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01" name="Line 15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02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79" name="Group 154"/>
              <p:cNvGrpSpPr>
                <a:grpSpLocks/>
              </p:cNvGrpSpPr>
              <p:nvPr/>
            </p:nvGrpSpPr>
            <p:grpSpPr bwMode="auto">
              <a:xfrm>
                <a:off x="4857" y="2186"/>
                <a:ext cx="316" cy="147"/>
                <a:chOff x="3600" y="219"/>
                <a:chExt cx="360" cy="175"/>
              </a:xfrm>
            </p:grpSpPr>
            <p:sp>
              <p:nvSpPr>
                <p:cNvPr id="80" name="Oval 15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81" name="Line 15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82" name="Line 15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83" name="Rectangle 15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84" name="Oval 15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85" name="Group 16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90" name="Line 1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91" name="Line 1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92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86" name="Group 16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87" name="Line 1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88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89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</p:grpSp>
      </p:grpSp>
      <p:grpSp>
        <p:nvGrpSpPr>
          <p:cNvPr id="132" name="Group 168"/>
          <p:cNvGrpSpPr>
            <a:grpSpLocks/>
          </p:cNvGrpSpPr>
          <p:nvPr/>
        </p:nvGrpSpPr>
        <p:grpSpPr bwMode="auto">
          <a:xfrm>
            <a:off x="5834063" y="3352800"/>
            <a:ext cx="2974975" cy="2219325"/>
            <a:chOff x="3312" y="2210"/>
            <a:chExt cx="1874" cy="1398"/>
          </a:xfrm>
        </p:grpSpPr>
        <p:sp>
          <p:nvSpPr>
            <p:cNvPr id="133" name="Freeform 169"/>
            <p:cNvSpPr>
              <a:spLocks/>
            </p:cNvSpPr>
            <p:nvPr/>
          </p:nvSpPr>
          <p:spPr bwMode="auto">
            <a:xfrm>
              <a:off x="3312" y="2210"/>
              <a:ext cx="1874" cy="1398"/>
            </a:xfrm>
            <a:custGeom>
              <a:avLst/>
              <a:gdLst>
                <a:gd name="T0" fmla="*/ 14 w 2135"/>
                <a:gd name="T1" fmla="*/ 274 h 1662"/>
                <a:gd name="T2" fmla="*/ 54 w 2135"/>
                <a:gd name="T3" fmla="*/ 32 h 1662"/>
                <a:gd name="T4" fmla="*/ 342 w 2135"/>
                <a:gd name="T5" fmla="*/ 82 h 1662"/>
                <a:gd name="T6" fmla="*/ 629 w 2135"/>
                <a:gd name="T7" fmla="*/ 42 h 1662"/>
                <a:gd name="T8" fmla="*/ 1043 w 2135"/>
                <a:gd name="T9" fmla="*/ 172 h 1662"/>
                <a:gd name="T10" fmla="*/ 1049 w 2135"/>
                <a:gd name="T11" fmla="*/ 481 h 1662"/>
                <a:gd name="T12" fmla="*/ 823 w 2135"/>
                <a:gd name="T13" fmla="*/ 674 h 1662"/>
                <a:gd name="T14" fmla="*/ 424 w 2135"/>
                <a:gd name="T15" fmla="*/ 638 h 1662"/>
                <a:gd name="T16" fmla="*/ 262 w 2135"/>
                <a:gd name="T17" fmla="*/ 534 h 1662"/>
                <a:gd name="T18" fmla="*/ 96 w 2135"/>
                <a:gd name="T19" fmla="*/ 449 h 1662"/>
                <a:gd name="T20" fmla="*/ 14 w 2135"/>
                <a:gd name="T21" fmla="*/ 27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134" name="Group 170"/>
            <p:cNvGrpSpPr>
              <a:grpSpLocks/>
            </p:cNvGrpSpPr>
            <p:nvPr/>
          </p:nvGrpSpPr>
          <p:grpSpPr bwMode="auto">
            <a:xfrm>
              <a:off x="3396" y="2315"/>
              <a:ext cx="1678" cy="1202"/>
              <a:chOff x="3396" y="2315"/>
              <a:chExt cx="1678" cy="1202"/>
            </a:xfrm>
          </p:grpSpPr>
          <p:grpSp>
            <p:nvGrpSpPr>
              <p:cNvPr id="135" name="Group 171"/>
              <p:cNvGrpSpPr>
                <a:grpSpLocks/>
              </p:cNvGrpSpPr>
              <p:nvPr/>
            </p:nvGrpSpPr>
            <p:grpSpPr bwMode="auto">
              <a:xfrm>
                <a:off x="3396" y="2315"/>
                <a:ext cx="302" cy="583"/>
                <a:chOff x="3314" y="1248"/>
                <a:chExt cx="344" cy="694"/>
              </a:xfrm>
            </p:grpSpPr>
            <p:graphicFrame>
              <p:nvGraphicFramePr>
                <p:cNvPr id="225" name="Object 172"/>
                <p:cNvGraphicFramePr>
                  <a:graphicFrameLocks noChangeAspect="1"/>
                </p:cNvGraphicFramePr>
                <p:nvPr/>
              </p:nvGraphicFramePr>
              <p:xfrm>
                <a:off x="3314" y="1248"/>
                <a:ext cx="299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59" name="Clip" r:id="rId10" imgW="1307263" imgH="1084139" progId="MS_ClipArt_Gallery.2">
                        <p:embed/>
                      </p:oleObj>
                    </mc:Choice>
                    <mc:Fallback>
                      <p:oleObj name="Clip" r:id="rId10" imgW="1307263" imgH="1084139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4" y="1248"/>
                              <a:ext cx="299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6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3606" y="1433"/>
                  <a:ext cx="52" cy="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aphicFrame>
              <p:nvGraphicFramePr>
                <p:cNvPr id="227" name="Object 174"/>
                <p:cNvGraphicFramePr>
                  <a:graphicFrameLocks noChangeAspect="1"/>
                </p:cNvGraphicFramePr>
                <p:nvPr/>
              </p:nvGraphicFramePr>
              <p:xfrm>
                <a:off x="3314" y="1694"/>
                <a:ext cx="299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0" name="Clip" r:id="rId11" imgW="1307263" imgH="1084139" progId="MS_ClipArt_Gallery.2">
                        <p:embed/>
                      </p:oleObj>
                    </mc:Choice>
                    <mc:Fallback>
                      <p:oleObj name="Clip" r:id="rId11" imgW="1307263" imgH="1084139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4" y="1694"/>
                              <a:ext cx="299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8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3606" y="1882"/>
                  <a:ext cx="52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29" name="Group 176"/>
                <p:cNvGrpSpPr>
                  <a:grpSpLocks/>
                </p:cNvGrpSpPr>
                <p:nvPr/>
              </p:nvGrpSpPr>
              <p:grpSpPr bwMode="auto">
                <a:xfrm>
                  <a:off x="3404" y="1504"/>
                  <a:ext cx="51" cy="167"/>
                  <a:chOff x="3842" y="406"/>
                  <a:chExt cx="51" cy="167"/>
                </a:xfrm>
              </p:grpSpPr>
              <p:sp>
                <p:nvSpPr>
                  <p:cNvPr id="231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3842" y="40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32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3844" y="46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33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3846" y="52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sp>
              <p:nvSpPr>
                <p:cNvPr id="230" name="Line 180"/>
                <p:cNvSpPr>
                  <a:spLocks noChangeShapeType="1"/>
                </p:cNvSpPr>
                <p:nvPr/>
              </p:nvSpPr>
              <p:spPr bwMode="auto">
                <a:xfrm>
                  <a:off x="3654" y="1431"/>
                  <a:ext cx="0" cy="4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aphicFrame>
            <p:nvGraphicFramePr>
              <p:cNvPr id="136" name="Object 181"/>
              <p:cNvGraphicFramePr>
                <a:graphicFrameLocks noChangeAspect="1"/>
              </p:cNvGraphicFramePr>
              <p:nvPr/>
            </p:nvGraphicFramePr>
            <p:xfrm>
              <a:off x="3943" y="2951"/>
              <a:ext cx="263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61" name="Clip" r:id="rId12" imgW="1307263" imgH="1084139" progId="MS_ClipArt_Gallery.2">
                      <p:embed/>
                    </p:oleObj>
                  </mc:Choice>
                  <mc:Fallback>
                    <p:oleObj name="Clip" r:id="rId12" imgW="1307263" imgH="1084139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3" y="2951"/>
                            <a:ext cx="263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7" name="Object 182"/>
              <p:cNvGraphicFramePr>
                <a:graphicFrameLocks noChangeAspect="1"/>
              </p:cNvGraphicFramePr>
              <p:nvPr/>
            </p:nvGraphicFramePr>
            <p:xfrm>
              <a:off x="3556" y="2944"/>
              <a:ext cx="262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62" name="Clip" r:id="rId13" imgW="1307263" imgH="1084139" progId="MS_ClipArt_Gallery.2">
                      <p:embed/>
                    </p:oleObj>
                  </mc:Choice>
                  <mc:Fallback>
                    <p:oleObj name="Clip" r:id="rId13" imgW="1307263" imgH="1084139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6" y="2944"/>
                            <a:ext cx="262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" name="Oval 183"/>
              <p:cNvSpPr>
                <a:spLocks noChangeArrowheads="1"/>
              </p:cNvSpPr>
              <p:nvPr/>
            </p:nvSpPr>
            <p:spPr bwMode="auto">
              <a:xfrm rot="-5400000">
                <a:off x="3819" y="3009"/>
                <a:ext cx="40" cy="4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39" name="Oval 184"/>
              <p:cNvSpPr>
                <a:spLocks noChangeArrowheads="1"/>
              </p:cNvSpPr>
              <p:nvPr/>
            </p:nvSpPr>
            <p:spPr bwMode="auto">
              <a:xfrm rot="-5400000">
                <a:off x="3872" y="3008"/>
                <a:ext cx="40" cy="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0" name="Oval 185"/>
              <p:cNvSpPr>
                <a:spLocks noChangeArrowheads="1"/>
              </p:cNvSpPr>
              <p:nvPr/>
            </p:nvSpPr>
            <p:spPr bwMode="auto">
              <a:xfrm rot="-5400000">
                <a:off x="3921" y="3011"/>
                <a:ext cx="39" cy="4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1" name="Line 186"/>
              <p:cNvSpPr>
                <a:spLocks noChangeShapeType="1"/>
              </p:cNvSpPr>
              <p:nvPr/>
            </p:nvSpPr>
            <p:spPr bwMode="auto">
              <a:xfrm rot="-5400000">
                <a:off x="4085" y="2935"/>
                <a:ext cx="38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2" name="Line 187"/>
              <p:cNvSpPr>
                <a:spLocks noChangeShapeType="1"/>
              </p:cNvSpPr>
              <p:nvPr/>
            </p:nvSpPr>
            <p:spPr bwMode="auto">
              <a:xfrm rot="5400000" flipH="1">
                <a:off x="3690" y="2930"/>
                <a:ext cx="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3" name="Line 188"/>
              <p:cNvSpPr>
                <a:spLocks noChangeShapeType="1"/>
              </p:cNvSpPr>
              <p:nvPr/>
            </p:nvSpPr>
            <p:spPr bwMode="auto">
              <a:xfrm rot="16200000" flipV="1">
                <a:off x="3909" y="2716"/>
                <a:ext cx="0" cy="3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4" name="Line 189"/>
              <p:cNvSpPr>
                <a:spLocks noChangeShapeType="1"/>
              </p:cNvSpPr>
              <p:nvPr/>
            </p:nvSpPr>
            <p:spPr bwMode="auto">
              <a:xfrm flipV="1">
                <a:off x="3698" y="2678"/>
                <a:ext cx="59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5" name="Line 190"/>
              <p:cNvSpPr>
                <a:spLocks noChangeShapeType="1"/>
              </p:cNvSpPr>
              <p:nvPr/>
            </p:nvSpPr>
            <p:spPr bwMode="auto">
              <a:xfrm>
                <a:off x="4077" y="2707"/>
                <a:ext cx="191" cy="2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46" name="Line 191"/>
              <p:cNvSpPr>
                <a:spLocks noChangeShapeType="1"/>
              </p:cNvSpPr>
              <p:nvPr/>
            </p:nvSpPr>
            <p:spPr bwMode="auto">
              <a:xfrm flipH="1">
                <a:off x="4578" y="2705"/>
                <a:ext cx="176" cy="2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aphicFrame>
            <p:nvGraphicFramePr>
              <p:cNvPr id="147" name="Object 192"/>
              <p:cNvGraphicFramePr>
                <a:graphicFrameLocks noChangeAspect="1"/>
              </p:cNvGraphicFramePr>
              <p:nvPr/>
            </p:nvGraphicFramePr>
            <p:xfrm>
              <a:off x="4690" y="2423"/>
              <a:ext cx="128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63" name="Clip" r:id="rId14" imgW="982811" imgH="1208363" progId="MS_ClipArt_Gallery.2">
                      <p:embed/>
                    </p:oleObj>
                  </mc:Choice>
                  <mc:Fallback>
                    <p:oleObj name="Clip" r:id="rId14" imgW="982811" imgH="1208363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0" y="2423"/>
                            <a:ext cx="128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8" name="Object 193"/>
              <p:cNvGraphicFramePr>
                <a:graphicFrameLocks noChangeAspect="1"/>
              </p:cNvGraphicFramePr>
              <p:nvPr/>
            </p:nvGraphicFramePr>
            <p:xfrm>
              <a:off x="3848" y="2474"/>
              <a:ext cx="128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64" name="Clip" r:id="rId16" imgW="982811" imgH="1208363" progId="MS_ClipArt_Gallery.2">
                      <p:embed/>
                    </p:oleObj>
                  </mc:Choice>
                  <mc:Fallback>
                    <p:oleObj name="Clip" r:id="rId16" imgW="982811" imgH="1208363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8" y="2474"/>
                            <a:ext cx="128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9" name="Freeform 194"/>
              <p:cNvSpPr>
                <a:spLocks/>
              </p:cNvSpPr>
              <p:nvPr/>
            </p:nvSpPr>
            <p:spPr bwMode="auto">
              <a:xfrm>
                <a:off x="3899" y="2332"/>
                <a:ext cx="853" cy="192"/>
              </a:xfrm>
              <a:custGeom>
                <a:avLst/>
                <a:gdLst>
                  <a:gd name="T0" fmla="*/ 0 w 972"/>
                  <a:gd name="T1" fmla="*/ 97 h 228"/>
                  <a:gd name="T2" fmla="*/ 225 w 972"/>
                  <a:gd name="T3" fmla="*/ 4 h 228"/>
                  <a:gd name="T4" fmla="*/ 506 w 972"/>
                  <a:gd name="T5" fmla="*/ 72 h 228"/>
                  <a:gd name="T6" fmla="*/ 0 60000 65536"/>
                  <a:gd name="T7" fmla="*/ 0 60000 65536"/>
                  <a:gd name="T8" fmla="*/ 0 60000 65536"/>
                  <a:gd name="T9" fmla="*/ 0 w 972"/>
                  <a:gd name="T10" fmla="*/ 0 h 228"/>
                  <a:gd name="T11" fmla="*/ 972 w 972"/>
                  <a:gd name="T12" fmla="*/ 228 h 2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72" h="228">
                    <a:moveTo>
                      <a:pt x="0" y="228"/>
                    </a:moveTo>
                    <a:cubicBezTo>
                      <a:pt x="135" y="123"/>
                      <a:pt x="270" y="18"/>
                      <a:pt x="432" y="9"/>
                    </a:cubicBezTo>
                    <a:cubicBezTo>
                      <a:pt x="594" y="0"/>
                      <a:pt x="783" y="85"/>
                      <a:pt x="972" y="171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50" name="Group 195"/>
              <p:cNvGrpSpPr>
                <a:grpSpLocks/>
              </p:cNvGrpSpPr>
              <p:nvPr/>
            </p:nvGrpSpPr>
            <p:grpSpPr bwMode="auto">
              <a:xfrm>
                <a:off x="4067" y="3228"/>
                <a:ext cx="256" cy="269"/>
                <a:chOff x="2870" y="1518"/>
                <a:chExt cx="292" cy="320"/>
              </a:xfrm>
            </p:grpSpPr>
            <p:graphicFrame>
              <p:nvGraphicFramePr>
                <p:cNvPr id="223" name="Object 196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5" name="Clip" r:id="rId17" imgW="826829" imgH="840406" progId="MS_ClipArt_Gallery.2">
                        <p:embed/>
                      </p:oleObj>
                    </mc:Choice>
                    <mc:Fallback>
                      <p:oleObj name="Clip" r:id="rId17" imgW="826829" imgH="840406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4" name="Object 197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6" name="Clip" r:id="rId19" imgW="1268295" imgH="1199426" progId="MS_ClipArt_Gallery.2">
                        <p:embed/>
                      </p:oleObj>
                    </mc:Choice>
                    <mc:Fallback>
                      <p:oleObj name="Clip" r:id="rId19" imgW="1268295" imgH="1199426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51" name="Group 198"/>
              <p:cNvGrpSpPr>
                <a:grpSpLocks/>
              </p:cNvGrpSpPr>
              <p:nvPr/>
            </p:nvGrpSpPr>
            <p:grpSpPr bwMode="auto">
              <a:xfrm>
                <a:off x="4557" y="3248"/>
                <a:ext cx="256" cy="269"/>
                <a:chOff x="2870" y="1518"/>
                <a:chExt cx="292" cy="320"/>
              </a:xfrm>
            </p:grpSpPr>
            <p:graphicFrame>
              <p:nvGraphicFramePr>
                <p:cNvPr id="221" name="Object 199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7" name="Clip" r:id="rId21" imgW="826829" imgH="840406" progId="MS_ClipArt_Gallery.2">
                        <p:embed/>
                      </p:oleObj>
                    </mc:Choice>
                    <mc:Fallback>
                      <p:oleObj name="Clip" r:id="rId21" imgW="826829" imgH="840406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2" name="Object 200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8" name="Clip" r:id="rId22" imgW="1268295" imgH="1199426" progId="MS_ClipArt_Gallery.2">
                        <p:embed/>
                      </p:oleObj>
                    </mc:Choice>
                    <mc:Fallback>
                      <p:oleObj name="Clip" r:id="rId22" imgW="1268295" imgH="1199426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52" name="Group 201"/>
              <p:cNvGrpSpPr>
                <a:grpSpLocks/>
              </p:cNvGrpSpPr>
              <p:nvPr/>
            </p:nvGrpSpPr>
            <p:grpSpPr bwMode="auto">
              <a:xfrm>
                <a:off x="4296" y="3069"/>
                <a:ext cx="239" cy="237"/>
                <a:chOff x="4733" y="2082"/>
                <a:chExt cx="272" cy="282"/>
              </a:xfrm>
            </p:grpSpPr>
            <p:graphicFrame>
              <p:nvGraphicFramePr>
                <p:cNvPr id="219" name="Object 202"/>
                <p:cNvGraphicFramePr>
                  <a:graphicFrameLocks noChangeAspect="1"/>
                </p:cNvGraphicFramePr>
                <p:nvPr/>
              </p:nvGraphicFramePr>
              <p:xfrm>
                <a:off x="4733" y="2082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4269" name="Clip" r:id="rId23" imgW="826829" imgH="840406" progId="MS_ClipArt_Gallery.2">
                        <p:embed/>
                      </p:oleObj>
                    </mc:Choice>
                    <mc:Fallback>
                      <p:oleObj name="Clip" r:id="rId23" imgW="826829" imgH="840406" progId="MS_ClipArt_Gallery.2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33" y="2082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20" name="Rectangle 203"/>
                <p:cNvSpPr>
                  <a:spLocks noChangeArrowheads="1"/>
                </p:cNvSpPr>
                <p:nvPr/>
              </p:nvSpPr>
              <p:spPr bwMode="auto">
                <a:xfrm>
                  <a:off x="4812" y="2181"/>
                  <a:ext cx="192" cy="183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sp>
            <p:nvSpPr>
              <p:cNvPr id="153" name="Line 204"/>
              <p:cNvSpPr>
                <a:spLocks noChangeShapeType="1"/>
              </p:cNvSpPr>
              <p:nvPr/>
            </p:nvSpPr>
            <p:spPr bwMode="auto">
              <a:xfrm>
                <a:off x="4489" y="300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54" name="Group 205"/>
              <p:cNvGrpSpPr>
                <a:grpSpLocks/>
              </p:cNvGrpSpPr>
              <p:nvPr/>
            </p:nvGrpSpPr>
            <p:grpSpPr bwMode="auto">
              <a:xfrm>
                <a:off x="4943" y="2645"/>
                <a:ext cx="131" cy="258"/>
                <a:chOff x="4180" y="783"/>
                <a:chExt cx="150" cy="307"/>
              </a:xfrm>
            </p:grpSpPr>
            <p:sp>
              <p:nvSpPr>
                <p:cNvPr id="211" name="AutoShape 20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2" name="Rectangle 20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3" name="Rectangle 20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4" name="AutoShape 20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5" name="Line 21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6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7" name="Rectangle 21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8" name="Rectangle 21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155" name="Group 214"/>
              <p:cNvGrpSpPr>
                <a:grpSpLocks/>
              </p:cNvGrpSpPr>
              <p:nvPr/>
            </p:nvGrpSpPr>
            <p:grpSpPr bwMode="auto">
              <a:xfrm>
                <a:off x="4935" y="2925"/>
                <a:ext cx="131" cy="258"/>
                <a:chOff x="4180" y="783"/>
                <a:chExt cx="150" cy="307"/>
              </a:xfrm>
            </p:grpSpPr>
            <p:sp>
              <p:nvSpPr>
                <p:cNvPr id="203" name="AutoShape 215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4" name="Rectangle 216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5" name="Rectangle 217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6" name="AutoShape 218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7" name="Line 219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8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09" name="Rectangle 221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10" name="Rectangle 222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sp>
            <p:nvSpPr>
              <p:cNvPr id="156" name="Line 223"/>
              <p:cNvSpPr>
                <a:spLocks noChangeShapeType="1"/>
              </p:cNvSpPr>
              <p:nvPr/>
            </p:nvSpPr>
            <p:spPr bwMode="auto">
              <a:xfrm rot="5400000" flipH="1">
                <a:off x="4699" y="2881"/>
                <a:ext cx="38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57" name="Line 224"/>
              <p:cNvSpPr>
                <a:spLocks noChangeShapeType="1"/>
              </p:cNvSpPr>
              <p:nvPr/>
            </p:nvSpPr>
            <p:spPr bwMode="auto">
              <a:xfrm rot="-5400000">
                <a:off x="4923" y="3039"/>
                <a:ext cx="0" cy="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58" name="Line 225"/>
              <p:cNvSpPr>
                <a:spLocks noChangeShapeType="1"/>
              </p:cNvSpPr>
              <p:nvPr/>
            </p:nvSpPr>
            <p:spPr bwMode="auto">
              <a:xfrm rot="-5400000">
                <a:off x="4916" y="2744"/>
                <a:ext cx="0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159" name="Line 226"/>
              <p:cNvSpPr>
                <a:spLocks noChangeShapeType="1"/>
              </p:cNvSpPr>
              <p:nvPr/>
            </p:nvSpPr>
            <p:spPr bwMode="auto">
              <a:xfrm flipH="1">
                <a:off x="4821" y="2335"/>
                <a:ext cx="168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160" name="Group 227"/>
              <p:cNvGrpSpPr>
                <a:grpSpLocks/>
              </p:cNvGrpSpPr>
              <p:nvPr/>
            </p:nvGrpSpPr>
            <p:grpSpPr bwMode="auto">
              <a:xfrm>
                <a:off x="4647" y="2554"/>
                <a:ext cx="316" cy="148"/>
                <a:chOff x="3600" y="219"/>
                <a:chExt cx="360" cy="175"/>
              </a:xfrm>
            </p:grpSpPr>
            <p:sp>
              <p:nvSpPr>
                <p:cNvPr id="190" name="Oval 22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91" name="Line 22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92" name="Line 23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93" name="Rectangle 23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194" name="Oval 23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195" name="Group 23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00" name="Line 2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01" name="Line 23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02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196" name="Group 23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97" name="Line 2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98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99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161" name="Group 241"/>
              <p:cNvGrpSpPr>
                <a:grpSpLocks/>
              </p:cNvGrpSpPr>
              <p:nvPr/>
            </p:nvGrpSpPr>
            <p:grpSpPr bwMode="auto">
              <a:xfrm>
                <a:off x="4263" y="2862"/>
                <a:ext cx="315" cy="147"/>
                <a:chOff x="3600" y="219"/>
                <a:chExt cx="360" cy="175"/>
              </a:xfrm>
            </p:grpSpPr>
            <p:sp>
              <p:nvSpPr>
                <p:cNvPr id="177" name="Oval 242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8" name="Line 243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79" name="Line 244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80" name="Rectangle 245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181" name="Oval 246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182" name="Group 247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187" name="Line 2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88" name="Line 24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89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183" name="Group 251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84" name="Line 2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85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86" name="Line 25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162" name="Group 255"/>
              <p:cNvGrpSpPr>
                <a:grpSpLocks/>
              </p:cNvGrpSpPr>
              <p:nvPr/>
            </p:nvGrpSpPr>
            <p:grpSpPr bwMode="auto">
              <a:xfrm>
                <a:off x="3757" y="2625"/>
                <a:ext cx="316" cy="147"/>
                <a:chOff x="3600" y="219"/>
                <a:chExt cx="360" cy="175"/>
              </a:xfrm>
            </p:grpSpPr>
            <p:sp>
              <p:nvSpPr>
                <p:cNvPr id="164" name="Oval 256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65" name="Line 257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66" name="Line 258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167" name="Rectangle 259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168" name="Oval 260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169" name="Group 261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174" name="Line 2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75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76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170" name="Group 265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171" name="Line 2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72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173" name="Line 26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sp>
            <p:nvSpPr>
              <p:cNvPr id="163" name="Line 269"/>
              <p:cNvSpPr>
                <a:spLocks noChangeShapeType="1"/>
              </p:cNvSpPr>
              <p:nvPr/>
            </p:nvSpPr>
            <p:spPr bwMode="auto">
              <a:xfrm flipV="1">
                <a:off x="3906" y="2765"/>
                <a:ext cx="1" cy="1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sp>
        <p:nvSpPr>
          <p:cNvPr id="8" name="Oval 7"/>
          <p:cNvSpPr/>
          <p:nvPr/>
        </p:nvSpPr>
        <p:spPr bwMode="auto">
          <a:xfrm>
            <a:off x="6906984" y="4848226"/>
            <a:ext cx="655523" cy="7331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5" name="Oval 234"/>
          <p:cNvSpPr/>
          <p:nvPr/>
        </p:nvSpPr>
        <p:spPr bwMode="auto">
          <a:xfrm>
            <a:off x="5543550" y="2009775"/>
            <a:ext cx="655523" cy="7331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151022" y="20380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tr-TR" dirty="0"/>
          </a:p>
        </p:txBody>
      </p:sp>
      <p:sp>
        <p:nvSpPr>
          <p:cNvPr id="237" name="TextBox 236"/>
          <p:cNvSpPr txBox="1"/>
          <p:nvPr/>
        </p:nvSpPr>
        <p:spPr>
          <a:xfrm>
            <a:off x="6580139" y="53432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2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Why do we need a network to exchange information? (1)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If you have two computers on two desks in the same room how would you make them communicate?</a:t>
            </a:r>
          </a:p>
          <a:p>
            <a:pPr eaLnBrk="1" hangingPunct="1"/>
            <a:r>
              <a:rPr lang="en-US" dirty="0" smtClean="0"/>
              <a:t>Just use </a:t>
            </a:r>
            <a:r>
              <a:rPr lang="en-US" i="1" dirty="0" smtClean="0"/>
              <a:t>a</a:t>
            </a:r>
            <a:r>
              <a:rPr lang="en-US" dirty="0" smtClean="0"/>
              <a:t> cross cable: Point to point communication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many cables do you need for three computers (all three want to talk to each other)?</a:t>
            </a:r>
          </a:p>
          <a:p>
            <a:pPr eaLnBrk="1" hangingPunct="1"/>
            <a:r>
              <a:rPr lang="en-US" dirty="0" smtClean="0"/>
              <a:t>How about 1000 computers?</a:t>
            </a:r>
          </a:p>
          <a:p>
            <a:pPr eaLnBrk="1" hangingPunct="1"/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problem!</a:t>
            </a:r>
          </a:p>
          <a:p>
            <a:endParaRPr lang="tr-TR" dirty="0" smtClean="0"/>
          </a:p>
        </p:txBody>
      </p:sp>
      <p:sp>
        <p:nvSpPr>
          <p:cNvPr id="2355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F2EF4DD-818A-4F88-AACB-D90F774470B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355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235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B12016C-DD91-4557-9EC4-62C3371412C0}" type="slidenum">
              <a:rPr lang="en-US" smtClean="0">
                <a:latin typeface="Verdana" pitchFamily="34" charset="0"/>
              </a:rPr>
              <a:pPr/>
              <a:t>25</a:t>
            </a:fld>
            <a:endParaRPr lang="en-US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B9E5DC4-B297-4A0A-902D-7172541CF8EA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D16D319-F1BE-4FF0-BE44-E81996464C9F}" type="slidenum">
              <a:rPr lang="en-US" smtClean="0">
                <a:latin typeface="Verdana" pitchFamily="34" charset="0"/>
              </a:rPr>
              <a:pPr/>
              <a:t>26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The </a:t>
            </a:r>
            <a:r>
              <a:rPr lang="en-US" altLang="zh-TW" i="1" smtClean="0">
                <a:ea typeface="新細明體" pitchFamily="18" charset="-120"/>
              </a:rPr>
              <a:t>N </a:t>
            </a:r>
            <a:r>
              <a:rPr lang="en-US" altLang="zh-TW" baseline="30000" smtClean="0">
                <a:ea typeface="新細明體" pitchFamily="18" charset="-120"/>
              </a:rPr>
              <a:t>2</a:t>
            </a:r>
            <a:r>
              <a:rPr lang="en-US" altLang="zh-TW" smtClean="0">
                <a:ea typeface="新細明體" pitchFamily="18" charset="-120"/>
              </a:rPr>
              <a:t> Problem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447800"/>
            <a:ext cx="8686800" cy="2336800"/>
          </a:xfrm>
        </p:spPr>
        <p:txBody>
          <a:bodyPr/>
          <a:lstStyle/>
          <a:p>
            <a:pPr eaLnBrk="1" hangingPunct="1"/>
            <a:r>
              <a:rPr lang="en-US" sz="2800" smtClean="0"/>
              <a:t>For </a:t>
            </a:r>
            <a:r>
              <a:rPr lang="en-US" sz="2800" i="1" smtClean="0"/>
              <a:t>N</a:t>
            </a:r>
            <a:r>
              <a:rPr lang="en-US" sz="2800" smtClean="0"/>
              <a:t> users to be fully connected </a:t>
            </a:r>
            <a:r>
              <a:rPr lang="en-US" sz="2800" i="1" smtClean="0"/>
              <a:t>directly</a:t>
            </a:r>
          </a:p>
          <a:p>
            <a:pPr eaLnBrk="1" hangingPunct="1"/>
            <a:r>
              <a:rPr lang="en-US" sz="2800" smtClean="0"/>
              <a:t>Requires </a:t>
            </a:r>
            <a:r>
              <a:rPr lang="en-US" sz="2800" i="1" smtClean="0"/>
              <a:t>N</a:t>
            </a:r>
            <a:r>
              <a:rPr lang="en-US" sz="2800" smtClean="0"/>
              <a:t>(</a:t>
            </a:r>
            <a:r>
              <a:rPr lang="en-US" sz="2800" i="1" smtClean="0"/>
              <a:t>N </a:t>
            </a:r>
            <a:r>
              <a:rPr lang="en-US" sz="2800" smtClean="0"/>
              <a:t>– 1)/2 connections </a:t>
            </a:r>
          </a:p>
          <a:p>
            <a:pPr eaLnBrk="1" hangingPunct="1"/>
            <a:r>
              <a:rPr lang="en-US" sz="2800" smtClean="0"/>
              <a:t>Requires too many cables, too complicated</a:t>
            </a:r>
          </a:p>
          <a:p>
            <a:pPr eaLnBrk="1" hangingPunct="1"/>
            <a:r>
              <a:rPr lang="en-US" sz="2800" smtClean="0"/>
              <a:t>Inefficient &amp; costly since connections not always on</a:t>
            </a:r>
          </a:p>
        </p:txBody>
      </p:sp>
      <p:pic>
        <p:nvPicPr>
          <p:cNvPr id="186405" name="Picture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573463"/>
            <a:ext cx="5256213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9EACE8-7CC8-4FCB-BDA4-D4C939F82069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560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latin typeface="Verdana" pitchFamily="34" charset="0"/>
              </a:rPr>
              <a:t>Ece</a:t>
            </a:r>
            <a:r>
              <a:rPr lang="en-US" dirty="0" smtClean="0">
                <a:latin typeface="Verdana" pitchFamily="34" charset="0"/>
              </a:rPr>
              <a:t> GURAN SCHMIDT EE444</a:t>
            </a:r>
          </a:p>
        </p:txBody>
      </p:sp>
      <p:sp>
        <p:nvSpPr>
          <p:cNvPr id="2560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7AE903-762B-428C-8ADC-0F6B212C4AD5}" type="slidenum">
              <a:rPr lang="en-US" smtClean="0">
                <a:latin typeface="Verdana" pitchFamily="34" charset="0"/>
              </a:rPr>
              <a:pPr/>
              <a:t>27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Networking with switches/routers: Idea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59130"/>
            <a:ext cx="5040313" cy="12954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itchFamily="18" charset="-120"/>
              </a:rPr>
              <a:t>Use special network devices (router/switch)</a:t>
            </a:r>
          </a:p>
          <a:p>
            <a:pPr eaLnBrk="1" hangingPunct="1"/>
            <a:r>
              <a:rPr lang="en-US" altLang="zh-TW" sz="2800" dirty="0" smtClean="0">
                <a:ea typeface="新細明體" pitchFamily="18" charset="-120"/>
              </a:rPr>
              <a:t>Connect users on demand</a:t>
            </a:r>
          </a:p>
          <a:p>
            <a:pPr eaLnBrk="1" hangingPunct="1"/>
            <a:r>
              <a:rPr lang="en-US" altLang="zh-TW" sz="2800" dirty="0" smtClean="0">
                <a:ea typeface="新細明體" pitchFamily="18" charset="-120"/>
              </a:rPr>
              <a:t>Only </a:t>
            </a:r>
            <a:r>
              <a:rPr lang="en-US" altLang="zh-TW" sz="2800" i="1" dirty="0" smtClean="0">
                <a:ea typeface="新細明體" pitchFamily="18" charset="-120"/>
              </a:rPr>
              <a:t>N</a:t>
            </a:r>
            <a:r>
              <a:rPr lang="en-US" altLang="zh-TW" sz="2800" dirty="0" smtClean="0">
                <a:ea typeface="新細明體" pitchFamily="18" charset="-120"/>
              </a:rPr>
              <a:t> connections</a:t>
            </a:r>
          </a:p>
          <a:p>
            <a:pPr eaLnBrk="1" hangingPunct="1"/>
            <a:r>
              <a:rPr lang="en-US" altLang="zh-TW" sz="2800" i="1" dirty="0" smtClean="0">
                <a:ea typeface="新細明體" pitchFamily="18" charset="-120"/>
              </a:rPr>
              <a:t>N</a:t>
            </a:r>
            <a:r>
              <a:rPr lang="en-US" altLang="zh-TW" sz="2800" baseline="30000" dirty="0" smtClean="0">
                <a:ea typeface="新細明體" pitchFamily="18" charset="-120"/>
              </a:rPr>
              <a:t>2</a:t>
            </a:r>
            <a:r>
              <a:rPr lang="en-US" altLang="zh-TW" sz="2800" dirty="0" smtClean="0">
                <a:ea typeface="新細明體" pitchFamily="18" charset="-120"/>
              </a:rPr>
              <a:t> problem is moved inside the router/switch</a:t>
            </a:r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762000" y="3973272"/>
            <a:ext cx="4151313" cy="2271713"/>
            <a:chOff x="144" y="2600"/>
            <a:chExt cx="2615" cy="1431"/>
          </a:xfrm>
        </p:grpSpPr>
        <p:sp>
          <p:nvSpPr>
            <p:cNvPr id="25833" name="Line 5"/>
            <p:cNvSpPr>
              <a:spLocks noChangeShapeType="1"/>
            </p:cNvSpPr>
            <p:nvPr/>
          </p:nvSpPr>
          <p:spPr bwMode="auto">
            <a:xfrm flipV="1">
              <a:off x="1849" y="3011"/>
              <a:ext cx="653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34" name="Line 6"/>
            <p:cNvSpPr>
              <a:spLocks noChangeShapeType="1"/>
            </p:cNvSpPr>
            <p:nvPr/>
          </p:nvSpPr>
          <p:spPr bwMode="auto">
            <a:xfrm>
              <a:off x="1838" y="3381"/>
              <a:ext cx="419" cy="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35" name="Line 7"/>
            <p:cNvSpPr>
              <a:spLocks noChangeShapeType="1"/>
            </p:cNvSpPr>
            <p:nvPr/>
          </p:nvSpPr>
          <p:spPr bwMode="auto">
            <a:xfrm flipH="1" flipV="1">
              <a:off x="892" y="2925"/>
              <a:ext cx="242" cy="2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36" name="Line 8"/>
            <p:cNvSpPr>
              <a:spLocks noChangeShapeType="1"/>
            </p:cNvSpPr>
            <p:nvPr/>
          </p:nvSpPr>
          <p:spPr bwMode="auto">
            <a:xfrm flipH="1">
              <a:off x="550" y="3296"/>
              <a:ext cx="595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37" name="Line 9"/>
            <p:cNvSpPr>
              <a:spLocks noChangeShapeType="1"/>
            </p:cNvSpPr>
            <p:nvPr/>
          </p:nvSpPr>
          <p:spPr bwMode="auto">
            <a:xfrm flipH="1">
              <a:off x="870" y="3424"/>
              <a:ext cx="264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38" name="Text Box 10"/>
            <p:cNvSpPr txBox="1">
              <a:spLocks noChangeArrowheads="1"/>
            </p:cNvSpPr>
            <p:nvPr/>
          </p:nvSpPr>
          <p:spPr bwMode="auto">
            <a:xfrm>
              <a:off x="2500" y="26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1</a:t>
              </a:r>
            </a:p>
          </p:txBody>
        </p:sp>
        <p:sp>
          <p:nvSpPr>
            <p:cNvPr id="25839" name="Text Box 11"/>
            <p:cNvSpPr txBox="1">
              <a:spLocks noChangeArrowheads="1"/>
            </p:cNvSpPr>
            <p:nvPr/>
          </p:nvSpPr>
          <p:spPr bwMode="auto">
            <a:xfrm>
              <a:off x="2448" y="370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2</a:t>
              </a:r>
            </a:p>
          </p:txBody>
        </p:sp>
        <p:sp>
          <p:nvSpPr>
            <p:cNvPr id="25840" name="Text Box 12"/>
            <p:cNvSpPr txBox="1">
              <a:spLocks noChangeArrowheads="1"/>
            </p:cNvSpPr>
            <p:nvPr/>
          </p:nvSpPr>
          <p:spPr bwMode="auto">
            <a:xfrm>
              <a:off x="720" y="38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3</a:t>
              </a:r>
            </a:p>
          </p:txBody>
        </p:sp>
        <p:sp>
          <p:nvSpPr>
            <p:cNvPr id="25841" name="Text Box 13"/>
            <p:cNvSpPr txBox="1">
              <a:spLocks noChangeArrowheads="1"/>
            </p:cNvSpPr>
            <p:nvPr/>
          </p:nvSpPr>
          <p:spPr bwMode="auto">
            <a:xfrm>
              <a:off x="144" y="3407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 i="1">
                  <a:latin typeface="+mn-lt"/>
                </a:rPr>
                <a:t>N </a:t>
              </a:r>
              <a:r>
                <a:rPr lang="en-US" b="1">
                  <a:latin typeface="+mn-lt"/>
                </a:rPr>
                <a:t>– 1</a:t>
              </a:r>
            </a:p>
          </p:txBody>
        </p:sp>
        <p:sp>
          <p:nvSpPr>
            <p:cNvPr id="25842" name="Text Box 14"/>
            <p:cNvSpPr txBox="1">
              <a:spLocks noChangeArrowheads="1"/>
            </p:cNvSpPr>
            <p:nvPr/>
          </p:nvSpPr>
          <p:spPr bwMode="auto">
            <a:xfrm>
              <a:off x="432" y="2688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 i="1">
                  <a:latin typeface="+mn-lt"/>
                </a:rPr>
                <a:t>N</a:t>
              </a:r>
            </a:p>
          </p:txBody>
        </p:sp>
        <p:grpSp>
          <p:nvGrpSpPr>
            <p:cNvPr id="25843" name="Group 15"/>
            <p:cNvGrpSpPr>
              <a:grpSpLocks/>
            </p:cNvGrpSpPr>
            <p:nvPr/>
          </p:nvGrpSpPr>
          <p:grpSpPr bwMode="auto">
            <a:xfrm>
              <a:off x="768" y="2736"/>
              <a:ext cx="132" cy="258"/>
              <a:chOff x="4180" y="783"/>
              <a:chExt cx="150" cy="307"/>
            </a:xfrm>
          </p:grpSpPr>
          <p:sp>
            <p:nvSpPr>
              <p:cNvPr id="25865" name="AutoShape 1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6" name="Rectangle 1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7" name="Rectangle 1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8" name="AutoShape 1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9" name="Line 2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70" name="Line 2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71" name="Rectangle 2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72" name="Rectangle 2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aphicFrame>
          <p:nvGraphicFramePr>
            <p:cNvPr id="25844" name="Object 24"/>
            <p:cNvGraphicFramePr>
              <a:graphicFrameLocks noChangeAspect="1"/>
            </p:cNvGraphicFramePr>
            <p:nvPr/>
          </p:nvGraphicFramePr>
          <p:xfrm>
            <a:off x="2496" y="2880"/>
            <a:ext cx="263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219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880"/>
                          <a:ext cx="263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845" name="Group 25"/>
            <p:cNvGrpSpPr>
              <a:grpSpLocks/>
            </p:cNvGrpSpPr>
            <p:nvPr/>
          </p:nvGrpSpPr>
          <p:grpSpPr bwMode="auto">
            <a:xfrm>
              <a:off x="624" y="3504"/>
              <a:ext cx="256" cy="269"/>
              <a:chOff x="2870" y="1518"/>
              <a:chExt cx="292" cy="320"/>
            </a:xfrm>
          </p:grpSpPr>
          <p:graphicFrame>
            <p:nvGraphicFramePr>
              <p:cNvPr id="25863" name="Object 2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0" name="Clip" r:id="rId5" imgW="826829" imgH="840406" progId="MS_ClipArt_Gallery.2">
                      <p:embed/>
                    </p:oleObj>
                  </mc:Choice>
                  <mc:Fallback>
                    <p:oleObj name="Clip" r:id="rId5" imgW="826829" imgH="840406" progId="MS_ClipArt_Gallery.2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64" name="Object 2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1" name="Clip" r:id="rId7" imgW="1268295" imgH="1199426" progId="MS_ClipArt_Gallery.2">
                      <p:embed/>
                    </p:oleObj>
                  </mc:Choice>
                  <mc:Fallback>
                    <p:oleObj name="Clip" r:id="rId7" imgW="1268295" imgH="1199426" progId="MS_ClipArt_Gallery.2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5846" name="Picture 2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3600"/>
              <a:ext cx="263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47" name="Picture 2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3216"/>
              <a:ext cx="16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848" name="Group 30"/>
            <p:cNvGrpSpPr>
              <a:grpSpLocks/>
            </p:cNvGrpSpPr>
            <p:nvPr/>
          </p:nvGrpSpPr>
          <p:grpSpPr bwMode="auto">
            <a:xfrm>
              <a:off x="1296" y="3264"/>
              <a:ext cx="316" cy="147"/>
              <a:chOff x="3600" y="219"/>
              <a:chExt cx="360" cy="175"/>
            </a:xfrm>
          </p:grpSpPr>
          <p:sp>
            <p:nvSpPr>
              <p:cNvPr id="25850" name="Oval 3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51" name="Line 3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52" name="Line 3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53" name="Rectangle 3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25854" name="Oval 3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25855" name="Group 3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860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25861" name="Line 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25862" name="Line 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25856" name="Group 4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857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25858" name="Line 4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25859" name="Line 4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25849" name="Text Box 44"/>
            <p:cNvSpPr txBox="1">
              <a:spLocks noChangeArrowheads="1"/>
            </p:cNvSpPr>
            <p:nvPr/>
          </p:nvSpPr>
          <p:spPr bwMode="auto">
            <a:xfrm>
              <a:off x="1152" y="2736"/>
              <a:ext cx="100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latin typeface="+mn-lt"/>
                </a:rPr>
                <a:t>Router/ switch</a:t>
              </a:r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5465763" y="1981200"/>
            <a:ext cx="2052637" cy="1589088"/>
            <a:chOff x="3080" y="1296"/>
            <a:chExt cx="1293" cy="1001"/>
          </a:xfrm>
        </p:grpSpPr>
        <p:sp>
          <p:nvSpPr>
            <p:cNvPr id="25777" name="Freeform 46"/>
            <p:cNvSpPr>
              <a:spLocks/>
            </p:cNvSpPr>
            <p:nvPr/>
          </p:nvSpPr>
          <p:spPr bwMode="auto">
            <a:xfrm>
              <a:off x="3080" y="1296"/>
              <a:ext cx="1176" cy="1001"/>
            </a:xfrm>
            <a:custGeom>
              <a:avLst/>
              <a:gdLst>
                <a:gd name="T0" fmla="*/ 286 w 1340"/>
                <a:gd name="T1" fmla="*/ 17 h 1191"/>
                <a:gd name="T2" fmla="*/ 42 w 1340"/>
                <a:gd name="T3" fmla="*/ 24 h 1191"/>
                <a:gd name="T4" fmla="*/ 30 w 1340"/>
                <a:gd name="T5" fmla="*/ 169 h 1191"/>
                <a:gd name="T6" fmla="*/ 15 w 1340"/>
                <a:gd name="T7" fmla="*/ 302 h 1191"/>
                <a:gd name="T8" fmla="*/ 58 w 1340"/>
                <a:gd name="T9" fmla="*/ 365 h 1191"/>
                <a:gd name="T10" fmla="*/ 280 w 1340"/>
                <a:gd name="T11" fmla="*/ 367 h 1191"/>
                <a:gd name="T12" fmla="*/ 333 w 1340"/>
                <a:gd name="T13" fmla="*/ 473 h 1191"/>
                <a:gd name="T14" fmla="*/ 642 w 1340"/>
                <a:gd name="T15" fmla="*/ 461 h 1191"/>
                <a:gd name="T16" fmla="*/ 664 w 1340"/>
                <a:gd name="T17" fmla="*/ 240 h 1191"/>
                <a:gd name="T18" fmla="*/ 627 w 1340"/>
                <a:gd name="T19" fmla="*/ 144 h 1191"/>
                <a:gd name="T20" fmla="*/ 395 w 1340"/>
                <a:gd name="T21" fmla="*/ 121 h 1191"/>
                <a:gd name="T22" fmla="*/ 286 w 1340"/>
                <a:gd name="T23" fmla="*/ 17 h 119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0"/>
                <a:gd name="T37" fmla="*/ 0 h 1191"/>
                <a:gd name="T38" fmla="*/ 1340 w 1340"/>
                <a:gd name="T39" fmla="*/ 1191 h 119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5778" name="Group 47"/>
            <p:cNvGrpSpPr>
              <a:grpSpLocks/>
            </p:cNvGrpSpPr>
            <p:nvPr/>
          </p:nvGrpSpPr>
          <p:grpSpPr bwMode="auto">
            <a:xfrm>
              <a:off x="3154" y="1381"/>
              <a:ext cx="462" cy="201"/>
              <a:chOff x="3552" y="246"/>
              <a:chExt cx="527" cy="248"/>
            </a:xfrm>
          </p:grpSpPr>
          <p:graphicFrame>
            <p:nvGraphicFramePr>
              <p:cNvPr id="25830" name="Object 48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2" name="Clip" r:id="rId11" imgW="1307263" imgH="1084139" progId="MS_ClipArt_Gallery.2">
                      <p:embed/>
                    </p:oleObj>
                  </mc:Choice>
                  <mc:Fallback>
                    <p:oleObj name="Clip" r:id="rId11" imgW="1307263" imgH="1084139" progId="MS_ClipArt_Gallery.2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31" name="Object 49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3" name="Clip" r:id="rId12" imgW="681706" imgH="480401" progId="MS_ClipArt_Gallery.2">
                      <p:embed/>
                    </p:oleObj>
                  </mc:Choice>
                  <mc:Fallback>
                    <p:oleObj name="Clip" r:id="rId12" imgW="681706" imgH="480401" progId="MS_ClipArt_Gallery.2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32" name="Line 50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25779" name="Group 51"/>
            <p:cNvGrpSpPr>
              <a:grpSpLocks/>
            </p:cNvGrpSpPr>
            <p:nvPr/>
          </p:nvGrpSpPr>
          <p:grpSpPr bwMode="auto">
            <a:xfrm>
              <a:off x="3154" y="1756"/>
              <a:ext cx="462" cy="201"/>
              <a:chOff x="3552" y="246"/>
              <a:chExt cx="527" cy="248"/>
            </a:xfrm>
          </p:grpSpPr>
          <p:graphicFrame>
            <p:nvGraphicFramePr>
              <p:cNvPr id="25827" name="Object 52"/>
              <p:cNvGraphicFramePr>
                <a:graphicFrameLocks noChangeAspect="1"/>
              </p:cNvGraphicFramePr>
              <p:nvPr/>
            </p:nvGraphicFramePr>
            <p:xfrm>
              <a:off x="3552" y="246"/>
              <a:ext cx="29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4" name="Clip" r:id="rId14" imgW="1307263" imgH="1084139" progId="MS_ClipArt_Gallery.2">
                      <p:embed/>
                    </p:oleObj>
                  </mc:Choice>
                  <mc:Fallback>
                    <p:oleObj name="Clip" r:id="rId14" imgW="1307263" imgH="1084139" progId="MS_ClipArt_Gallery.2">
                      <p:embed/>
                      <p:pic>
                        <p:nvPicPr>
                          <p:cNvPr id="0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" y="246"/>
                            <a:ext cx="29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828" name="Object 53"/>
              <p:cNvGraphicFramePr>
                <a:graphicFrameLocks noChangeAspect="1"/>
              </p:cNvGraphicFramePr>
              <p:nvPr/>
            </p:nvGraphicFramePr>
            <p:xfrm>
              <a:off x="3878" y="338"/>
              <a:ext cx="2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5" name="Clip" r:id="rId15" imgW="681706" imgH="480401" progId="MS_ClipArt_Gallery.2">
                      <p:embed/>
                    </p:oleObj>
                  </mc:Choice>
                  <mc:Fallback>
                    <p:oleObj name="Clip" r:id="rId15" imgW="681706" imgH="480401" progId="MS_ClipArt_Gallery.2">
                      <p:embed/>
                      <p:pic>
                        <p:nvPicPr>
                          <p:cNvPr id="0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8" y="338"/>
                            <a:ext cx="2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29" name="Line 54"/>
              <p:cNvSpPr>
                <a:spLocks noChangeShapeType="1"/>
              </p:cNvSpPr>
              <p:nvPr/>
            </p:nvSpPr>
            <p:spPr bwMode="auto">
              <a:xfrm flipV="1">
                <a:off x="3844" y="434"/>
                <a:ext cx="82" cy="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25780" name="Group 55"/>
            <p:cNvGrpSpPr>
              <a:grpSpLocks/>
            </p:cNvGrpSpPr>
            <p:nvPr/>
          </p:nvGrpSpPr>
          <p:grpSpPr bwMode="auto">
            <a:xfrm>
              <a:off x="3391" y="1622"/>
              <a:ext cx="44" cy="135"/>
              <a:chOff x="3842" y="406"/>
              <a:chExt cx="51" cy="167"/>
            </a:xfrm>
          </p:grpSpPr>
          <p:sp>
            <p:nvSpPr>
              <p:cNvPr id="25824" name="Oval 56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5" name="Oval 57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6" name="Oval 58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25781" name="Group 59"/>
            <p:cNvGrpSpPr>
              <a:grpSpLocks/>
            </p:cNvGrpSpPr>
            <p:nvPr/>
          </p:nvGrpSpPr>
          <p:grpSpPr bwMode="auto">
            <a:xfrm>
              <a:off x="3687" y="1939"/>
              <a:ext cx="132" cy="249"/>
              <a:chOff x="4180" y="783"/>
              <a:chExt cx="150" cy="307"/>
            </a:xfrm>
          </p:grpSpPr>
          <p:sp>
            <p:nvSpPr>
              <p:cNvPr id="25816" name="AutoShape 6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7" name="Rectangle 6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8" name="Rectangle 6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9" name="AutoShape 6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0" name="Line 6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1" name="Line 6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2" name="Rectangle 6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23" name="Rectangle 6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25782" name="Group 68"/>
            <p:cNvGrpSpPr>
              <a:grpSpLocks/>
            </p:cNvGrpSpPr>
            <p:nvPr/>
          </p:nvGrpSpPr>
          <p:grpSpPr bwMode="auto">
            <a:xfrm rot="-5400000">
              <a:off x="3884" y="1988"/>
              <a:ext cx="51" cy="147"/>
              <a:chOff x="3842" y="406"/>
              <a:chExt cx="51" cy="167"/>
            </a:xfrm>
          </p:grpSpPr>
          <p:sp>
            <p:nvSpPr>
              <p:cNvPr id="25813" name="Oval 69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4" name="Oval 70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5" name="Oval 71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25783" name="Line 72"/>
            <p:cNvSpPr>
              <a:spLocks noChangeShapeType="1"/>
            </p:cNvSpPr>
            <p:nvPr/>
          </p:nvSpPr>
          <p:spPr bwMode="auto">
            <a:xfrm>
              <a:off x="3773" y="1881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5784" name="Line 73"/>
            <p:cNvSpPr>
              <a:spLocks noChangeShapeType="1"/>
            </p:cNvSpPr>
            <p:nvPr/>
          </p:nvSpPr>
          <p:spPr bwMode="auto">
            <a:xfrm>
              <a:off x="3775" y="1879"/>
              <a:ext cx="1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5785" name="Line 74"/>
            <p:cNvSpPr>
              <a:spLocks noChangeShapeType="1"/>
            </p:cNvSpPr>
            <p:nvPr/>
          </p:nvSpPr>
          <p:spPr bwMode="auto">
            <a:xfrm>
              <a:off x="4087" y="1878"/>
              <a:ext cx="1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5786" name="Line 75"/>
            <p:cNvSpPr>
              <a:spLocks noChangeShapeType="1"/>
            </p:cNvSpPr>
            <p:nvPr/>
          </p:nvSpPr>
          <p:spPr bwMode="auto">
            <a:xfrm>
              <a:off x="3584" y="1541"/>
              <a:ext cx="182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5787" name="Line 76"/>
            <p:cNvSpPr>
              <a:spLocks noChangeShapeType="1"/>
            </p:cNvSpPr>
            <p:nvPr/>
          </p:nvSpPr>
          <p:spPr bwMode="auto">
            <a:xfrm flipV="1">
              <a:off x="3592" y="1721"/>
              <a:ext cx="174" cy="2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5788" name="Line 77"/>
            <p:cNvSpPr>
              <a:spLocks noChangeShapeType="1"/>
            </p:cNvSpPr>
            <p:nvPr/>
          </p:nvSpPr>
          <p:spPr bwMode="auto">
            <a:xfrm flipV="1">
              <a:off x="3924" y="1775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5789" name="Group 78"/>
            <p:cNvGrpSpPr>
              <a:grpSpLocks/>
            </p:cNvGrpSpPr>
            <p:nvPr/>
          </p:nvGrpSpPr>
          <p:grpSpPr bwMode="auto">
            <a:xfrm>
              <a:off x="3999" y="1925"/>
              <a:ext cx="132" cy="249"/>
              <a:chOff x="4180" y="783"/>
              <a:chExt cx="150" cy="307"/>
            </a:xfrm>
          </p:grpSpPr>
          <p:sp>
            <p:nvSpPr>
              <p:cNvPr id="25805" name="AutoShape 7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06" name="Rectangle 8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07" name="Rectangle 8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08" name="AutoShape 8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09" name="Line 8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0" name="Line 8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1" name="Rectangle 8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812" name="Rectangle 8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sp>
          <p:nvSpPr>
            <p:cNvPr id="25790" name="Line 87"/>
            <p:cNvSpPr>
              <a:spLocks noChangeShapeType="1"/>
            </p:cNvSpPr>
            <p:nvPr/>
          </p:nvSpPr>
          <p:spPr bwMode="auto">
            <a:xfrm flipV="1">
              <a:off x="4084" y="1573"/>
              <a:ext cx="289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5791" name="Group 88"/>
            <p:cNvGrpSpPr>
              <a:grpSpLocks/>
            </p:cNvGrpSpPr>
            <p:nvPr/>
          </p:nvGrpSpPr>
          <p:grpSpPr bwMode="auto">
            <a:xfrm>
              <a:off x="3757" y="1634"/>
              <a:ext cx="316" cy="147"/>
              <a:chOff x="3600" y="219"/>
              <a:chExt cx="360" cy="175"/>
            </a:xfrm>
          </p:grpSpPr>
          <p:sp>
            <p:nvSpPr>
              <p:cNvPr id="25792" name="Oval 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93" name="Line 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94" name="Line 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95" name="Rectangle 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25796" name="Oval 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25797" name="Group 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5802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803" name="Line 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804" name="Line 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25798" name="Group 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5799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800" name="Line 1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801" name="Line 1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</p:grpSp>
      <p:grpSp>
        <p:nvGrpSpPr>
          <p:cNvPr id="18" name="Group 102"/>
          <p:cNvGrpSpPr>
            <a:grpSpLocks/>
          </p:cNvGrpSpPr>
          <p:nvPr/>
        </p:nvGrpSpPr>
        <p:grpSpPr bwMode="auto">
          <a:xfrm>
            <a:off x="7345363" y="2124075"/>
            <a:ext cx="1798637" cy="1674813"/>
            <a:chOff x="4264" y="1386"/>
            <a:chExt cx="1133" cy="1055"/>
          </a:xfrm>
        </p:grpSpPr>
        <p:sp>
          <p:nvSpPr>
            <p:cNvPr id="25712" name="Freeform 103"/>
            <p:cNvSpPr>
              <a:spLocks/>
            </p:cNvSpPr>
            <p:nvPr/>
          </p:nvSpPr>
          <p:spPr bwMode="auto">
            <a:xfrm>
              <a:off x="4264" y="1386"/>
              <a:ext cx="1133" cy="1055"/>
            </a:xfrm>
            <a:custGeom>
              <a:avLst/>
              <a:gdLst>
                <a:gd name="T0" fmla="*/ 124 w 1292"/>
                <a:gd name="T1" fmla="*/ 3 h 1255"/>
                <a:gd name="T2" fmla="*/ 18 w 1292"/>
                <a:gd name="T3" fmla="*/ 66 h 1255"/>
                <a:gd name="T4" fmla="*/ 15 w 1292"/>
                <a:gd name="T5" fmla="*/ 219 h 1255"/>
                <a:gd name="T6" fmla="*/ 27 w 1292"/>
                <a:gd name="T7" fmla="*/ 348 h 1255"/>
                <a:gd name="T8" fmla="*/ 128 w 1292"/>
                <a:gd name="T9" fmla="*/ 366 h 1255"/>
                <a:gd name="T10" fmla="*/ 335 w 1292"/>
                <a:gd name="T11" fmla="*/ 474 h 1255"/>
                <a:gd name="T12" fmla="*/ 517 w 1292"/>
                <a:gd name="T13" fmla="*/ 520 h 1255"/>
                <a:gd name="T14" fmla="*/ 622 w 1292"/>
                <a:gd name="T15" fmla="*/ 428 h 1255"/>
                <a:gd name="T16" fmla="*/ 659 w 1292"/>
                <a:gd name="T17" fmla="*/ 187 h 1255"/>
                <a:gd name="T18" fmla="*/ 625 w 1292"/>
                <a:gd name="T19" fmla="*/ 88 h 1255"/>
                <a:gd name="T20" fmla="*/ 388 w 1292"/>
                <a:gd name="T21" fmla="*/ 49 h 1255"/>
                <a:gd name="T22" fmla="*/ 124 w 1292"/>
                <a:gd name="T23" fmla="*/ 3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5713" name="Group 104"/>
            <p:cNvGrpSpPr>
              <a:grpSpLocks/>
            </p:cNvGrpSpPr>
            <p:nvPr/>
          </p:nvGrpSpPr>
          <p:grpSpPr bwMode="auto">
            <a:xfrm>
              <a:off x="4357" y="1402"/>
              <a:ext cx="937" cy="931"/>
              <a:chOff x="4357" y="1402"/>
              <a:chExt cx="937" cy="931"/>
            </a:xfrm>
          </p:grpSpPr>
          <p:sp>
            <p:nvSpPr>
              <p:cNvPr id="25714" name="Line 105"/>
              <p:cNvSpPr>
                <a:spLocks noChangeShapeType="1"/>
              </p:cNvSpPr>
              <p:nvPr/>
            </p:nvSpPr>
            <p:spPr bwMode="auto">
              <a:xfrm>
                <a:off x="4673" y="1563"/>
                <a:ext cx="306" cy="13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15" name="Line 106"/>
              <p:cNvSpPr>
                <a:spLocks noChangeShapeType="1"/>
              </p:cNvSpPr>
              <p:nvPr/>
            </p:nvSpPr>
            <p:spPr bwMode="auto">
              <a:xfrm flipH="1">
                <a:off x="5000" y="1775"/>
                <a:ext cx="152" cy="4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16" name="Line 107"/>
              <p:cNvSpPr>
                <a:spLocks noChangeShapeType="1"/>
              </p:cNvSpPr>
              <p:nvPr/>
            </p:nvSpPr>
            <p:spPr bwMode="auto">
              <a:xfrm>
                <a:off x="4515" y="1634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17" name="Line 108"/>
              <p:cNvSpPr>
                <a:spLocks noChangeShapeType="1"/>
              </p:cNvSpPr>
              <p:nvPr/>
            </p:nvSpPr>
            <p:spPr bwMode="auto">
              <a:xfrm>
                <a:off x="4531" y="2042"/>
                <a:ext cx="337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18" name="Line 109"/>
              <p:cNvSpPr>
                <a:spLocks noChangeShapeType="1"/>
              </p:cNvSpPr>
              <p:nvPr/>
            </p:nvSpPr>
            <p:spPr bwMode="auto">
              <a:xfrm flipH="1">
                <a:off x="4678" y="1755"/>
                <a:ext cx="353" cy="24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19" name="Line 110"/>
              <p:cNvSpPr>
                <a:spLocks noChangeShapeType="1"/>
              </p:cNvSpPr>
              <p:nvPr/>
            </p:nvSpPr>
            <p:spPr bwMode="auto">
              <a:xfrm flipH="1">
                <a:off x="4684" y="1402"/>
                <a:ext cx="221" cy="1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720" name="Line 111"/>
              <p:cNvSpPr>
                <a:spLocks noChangeShapeType="1"/>
              </p:cNvSpPr>
              <p:nvPr/>
            </p:nvSpPr>
            <p:spPr bwMode="auto">
              <a:xfrm flipH="1">
                <a:off x="5136" y="1513"/>
                <a:ext cx="127" cy="1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25721" name="Group 112"/>
              <p:cNvGrpSpPr>
                <a:grpSpLocks/>
              </p:cNvGrpSpPr>
              <p:nvPr/>
            </p:nvGrpSpPr>
            <p:grpSpPr bwMode="auto">
              <a:xfrm>
                <a:off x="4357" y="1490"/>
                <a:ext cx="316" cy="147"/>
                <a:chOff x="3600" y="219"/>
                <a:chExt cx="360" cy="175"/>
              </a:xfrm>
            </p:grpSpPr>
            <p:sp>
              <p:nvSpPr>
                <p:cNvPr id="25764" name="Oval 113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65" name="Line 114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66" name="Line 115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6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768" name="Oval 117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769" name="Group 118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774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75" name="Line 120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76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770" name="Group 122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771" name="Line 12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72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73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25722" name="Group 126"/>
              <p:cNvGrpSpPr>
                <a:grpSpLocks/>
              </p:cNvGrpSpPr>
              <p:nvPr/>
            </p:nvGrpSpPr>
            <p:grpSpPr bwMode="auto">
              <a:xfrm>
                <a:off x="4368" y="1904"/>
                <a:ext cx="316" cy="147"/>
                <a:chOff x="3600" y="219"/>
                <a:chExt cx="360" cy="175"/>
              </a:xfrm>
            </p:grpSpPr>
            <p:sp>
              <p:nvSpPr>
                <p:cNvPr id="25751" name="Oval 127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52" name="Line 128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53" name="Line 129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54" name="Rectangle 130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755" name="Oval 131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756" name="Group 132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761" name="Line 13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62" name="Line 134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63" name="Line 135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757" name="Group 136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758" name="Line 13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59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60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25723" name="Group 140"/>
              <p:cNvGrpSpPr>
                <a:grpSpLocks/>
              </p:cNvGrpSpPr>
              <p:nvPr/>
            </p:nvGrpSpPr>
            <p:grpSpPr bwMode="auto">
              <a:xfrm>
                <a:off x="4979" y="1621"/>
                <a:ext cx="315" cy="147"/>
                <a:chOff x="3600" y="219"/>
                <a:chExt cx="360" cy="175"/>
              </a:xfrm>
            </p:grpSpPr>
            <p:sp>
              <p:nvSpPr>
                <p:cNvPr id="25738" name="Oval 141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39" name="Line 142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40" name="Line 143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41" name="Rectangle 144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742" name="Oval 145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743" name="Group 146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748" name="Line 14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49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50" name="Line 149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744" name="Group 150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745" name="Line 15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46" name="Line 15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47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25724" name="Group 154"/>
              <p:cNvGrpSpPr>
                <a:grpSpLocks/>
              </p:cNvGrpSpPr>
              <p:nvPr/>
            </p:nvGrpSpPr>
            <p:grpSpPr bwMode="auto">
              <a:xfrm>
                <a:off x="4857" y="2186"/>
                <a:ext cx="316" cy="147"/>
                <a:chOff x="3600" y="219"/>
                <a:chExt cx="360" cy="175"/>
              </a:xfrm>
            </p:grpSpPr>
            <p:sp>
              <p:nvSpPr>
                <p:cNvPr id="25725" name="Oval 155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26" name="Line 156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27" name="Line 157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728" name="Rectangle 158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729" name="Oval 159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730" name="Group 160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735" name="Line 1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36" name="Line 16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37" name="Line 16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731" name="Group 164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732" name="Line 1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33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34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</p:grpSp>
      </p:grpSp>
      <p:grpSp>
        <p:nvGrpSpPr>
          <p:cNvPr id="3146" name="Group 168"/>
          <p:cNvGrpSpPr>
            <a:grpSpLocks/>
          </p:cNvGrpSpPr>
          <p:nvPr/>
        </p:nvGrpSpPr>
        <p:grpSpPr bwMode="auto">
          <a:xfrm>
            <a:off x="5834063" y="3352800"/>
            <a:ext cx="2974975" cy="2219325"/>
            <a:chOff x="3312" y="2210"/>
            <a:chExt cx="1874" cy="1398"/>
          </a:xfrm>
        </p:grpSpPr>
        <p:sp>
          <p:nvSpPr>
            <p:cNvPr id="25611" name="Freeform 169"/>
            <p:cNvSpPr>
              <a:spLocks/>
            </p:cNvSpPr>
            <p:nvPr/>
          </p:nvSpPr>
          <p:spPr bwMode="auto">
            <a:xfrm>
              <a:off x="3312" y="2210"/>
              <a:ext cx="1874" cy="1398"/>
            </a:xfrm>
            <a:custGeom>
              <a:avLst/>
              <a:gdLst>
                <a:gd name="T0" fmla="*/ 14 w 2135"/>
                <a:gd name="T1" fmla="*/ 274 h 1662"/>
                <a:gd name="T2" fmla="*/ 54 w 2135"/>
                <a:gd name="T3" fmla="*/ 32 h 1662"/>
                <a:gd name="T4" fmla="*/ 342 w 2135"/>
                <a:gd name="T5" fmla="*/ 82 h 1662"/>
                <a:gd name="T6" fmla="*/ 629 w 2135"/>
                <a:gd name="T7" fmla="*/ 42 h 1662"/>
                <a:gd name="T8" fmla="*/ 1043 w 2135"/>
                <a:gd name="T9" fmla="*/ 172 h 1662"/>
                <a:gd name="T10" fmla="*/ 1049 w 2135"/>
                <a:gd name="T11" fmla="*/ 481 h 1662"/>
                <a:gd name="T12" fmla="*/ 823 w 2135"/>
                <a:gd name="T13" fmla="*/ 674 h 1662"/>
                <a:gd name="T14" fmla="*/ 424 w 2135"/>
                <a:gd name="T15" fmla="*/ 638 h 1662"/>
                <a:gd name="T16" fmla="*/ 262 w 2135"/>
                <a:gd name="T17" fmla="*/ 534 h 1662"/>
                <a:gd name="T18" fmla="*/ 96 w 2135"/>
                <a:gd name="T19" fmla="*/ 449 h 1662"/>
                <a:gd name="T20" fmla="*/ 14 w 2135"/>
                <a:gd name="T21" fmla="*/ 274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5"/>
                <a:gd name="T34" fmla="*/ 0 h 1662"/>
                <a:gd name="T35" fmla="*/ 2135 w 2135"/>
                <a:gd name="T36" fmla="*/ 1662 h 16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25612" name="Group 170"/>
            <p:cNvGrpSpPr>
              <a:grpSpLocks/>
            </p:cNvGrpSpPr>
            <p:nvPr/>
          </p:nvGrpSpPr>
          <p:grpSpPr bwMode="auto">
            <a:xfrm>
              <a:off x="3396" y="2315"/>
              <a:ext cx="1678" cy="1202"/>
              <a:chOff x="3396" y="2315"/>
              <a:chExt cx="1678" cy="1202"/>
            </a:xfrm>
          </p:grpSpPr>
          <p:grpSp>
            <p:nvGrpSpPr>
              <p:cNvPr id="25613" name="Group 171"/>
              <p:cNvGrpSpPr>
                <a:grpSpLocks/>
              </p:cNvGrpSpPr>
              <p:nvPr/>
            </p:nvGrpSpPr>
            <p:grpSpPr bwMode="auto">
              <a:xfrm>
                <a:off x="3396" y="2315"/>
                <a:ext cx="302" cy="583"/>
                <a:chOff x="3314" y="1248"/>
                <a:chExt cx="344" cy="694"/>
              </a:xfrm>
            </p:grpSpPr>
            <p:graphicFrame>
              <p:nvGraphicFramePr>
                <p:cNvPr id="25703" name="Object 172"/>
                <p:cNvGraphicFramePr>
                  <a:graphicFrameLocks noChangeAspect="1"/>
                </p:cNvGraphicFramePr>
                <p:nvPr/>
              </p:nvGraphicFramePr>
              <p:xfrm>
                <a:off x="3314" y="1248"/>
                <a:ext cx="299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26" name="Clip" r:id="rId16" imgW="1307263" imgH="1084139" progId="MS_ClipArt_Gallery.2">
                        <p:embed/>
                      </p:oleObj>
                    </mc:Choice>
                    <mc:Fallback>
                      <p:oleObj name="Clip" r:id="rId16" imgW="1307263" imgH="1084139" progId="MS_ClipArt_Gallery.2">
                        <p:embed/>
                        <p:pic>
                          <p:nvPicPr>
                            <p:cNvPr id="0" name="Object 17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4" y="1248"/>
                              <a:ext cx="299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704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3606" y="1433"/>
                  <a:ext cx="52" cy="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aphicFrame>
              <p:nvGraphicFramePr>
                <p:cNvPr id="25705" name="Object 174"/>
                <p:cNvGraphicFramePr>
                  <a:graphicFrameLocks noChangeAspect="1"/>
                </p:cNvGraphicFramePr>
                <p:nvPr/>
              </p:nvGraphicFramePr>
              <p:xfrm>
                <a:off x="3314" y="1694"/>
                <a:ext cx="299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27" name="Clip" r:id="rId17" imgW="1307263" imgH="1084139" progId="MS_ClipArt_Gallery.2">
                        <p:embed/>
                      </p:oleObj>
                    </mc:Choice>
                    <mc:Fallback>
                      <p:oleObj name="Clip" r:id="rId17" imgW="1307263" imgH="1084139" progId="MS_ClipArt_Gallery.2">
                        <p:embed/>
                        <p:pic>
                          <p:nvPicPr>
                            <p:cNvPr id="0" name="Object 17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4" y="1694"/>
                              <a:ext cx="299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706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3606" y="1882"/>
                  <a:ext cx="52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707" name="Group 176"/>
                <p:cNvGrpSpPr>
                  <a:grpSpLocks/>
                </p:cNvGrpSpPr>
                <p:nvPr/>
              </p:nvGrpSpPr>
              <p:grpSpPr bwMode="auto">
                <a:xfrm>
                  <a:off x="3404" y="1504"/>
                  <a:ext cx="51" cy="167"/>
                  <a:chOff x="3842" y="406"/>
                  <a:chExt cx="51" cy="167"/>
                </a:xfrm>
              </p:grpSpPr>
              <p:sp>
                <p:nvSpPr>
                  <p:cNvPr id="25709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3842" y="40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10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3844" y="46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711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3846" y="526"/>
                    <a:ext cx="47" cy="47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sp>
              <p:nvSpPr>
                <p:cNvPr id="25708" name="Line 180"/>
                <p:cNvSpPr>
                  <a:spLocks noChangeShapeType="1"/>
                </p:cNvSpPr>
                <p:nvPr/>
              </p:nvSpPr>
              <p:spPr bwMode="auto">
                <a:xfrm>
                  <a:off x="3654" y="1431"/>
                  <a:ext cx="0" cy="4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aphicFrame>
            <p:nvGraphicFramePr>
              <p:cNvPr id="25614" name="Object 181"/>
              <p:cNvGraphicFramePr>
                <a:graphicFrameLocks noChangeAspect="1"/>
              </p:cNvGraphicFramePr>
              <p:nvPr/>
            </p:nvGraphicFramePr>
            <p:xfrm>
              <a:off x="3943" y="2951"/>
              <a:ext cx="263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8" name="Clip" r:id="rId18" imgW="1307263" imgH="1084139" progId="MS_ClipArt_Gallery.2">
                      <p:embed/>
                    </p:oleObj>
                  </mc:Choice>
                  <mc:Fallback>
                    <p:oleObj name="Clip" r:id="rId18" imgW="1307263" imgH="1084139" progId="MS_ClipArt_Gallery.2">
                      <p:embed/>
                      <p:pic>
                        <p:nvPicPr>
                          <p:cNvPr id="0" name="Object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43" y="2951"/>
                            <a:ext cx="263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15" name="Object 182"/>
              <p:cNvGraphicFramePr>
                <a:graphicFrameLocks noChangeAspect="1"/>
              </p:cNvGraphicFramePr>
              <p:nvPr/>
            </p:nvGraphicFramePr>
            <p:xfrm>
              <a:off x="3556" y="2944"/>
              <a:ext cx="262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29" name="Clip" r:id="rId19" imgW="1307263" imgH="1084139" progId="MS_ClipArt_Gallery.2">
                      <p:embed/>
                    </p:oleObj>
                  </mc:Choice>
                  <mc:Fallback>
                    <p:oleObj name="Clip" r:id="rId19" imgW="1307263" imgH="1084139" progId="MS_ClipArt_Gallery.2">
                      <p:embed/>
                      <p:pic>
                        <p:nvPicPr>
                          <p:cNvPr id="0" name="Object 1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6" y="2944"/>
                            <a:ext cx="262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16" name="Oval 183"/>
              <p:cNvSpPr>
                <a:spLocks noChangeArrowheads="1"/>
              </p:cNvSpPr>
              <p:nvPr/>
            </p:nvSpPr>
            <p:spPr bwMode="auto">
              <a:xfrm rot="-5400000">
                <a:off x="3819" y="3009"/>
                <a:ext cx="40" cy="4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17" name="Oval 184"/>
              <p:cNvSpPr>
                <a:spLocks noChangeArrowheads="1"/>
              </p:cNvSpPr>
              <p:nvPr/>
            </p:nvSpPr>
            <p:spPr bwMode="auto">
              <a:xfrm rot="-5400000">
                <a:off x="3872" y="3008"/>
                <a:ext cx="40" cy="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18" name="Oval 185"/>
              <p:cNvSpPr>
                <a:spLocks noChangeArrowheads="1"/>
              </p:cNvSpPr>
              <p:nvPr/>
            </p:nvSpPr>
            <p:spPr bwMode="auto">
              <a:xfrm rot="-5400000">
                <a:off x="3921" y="3011"/>
                <a:ext cx="39" cy="4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19" name="Line 186"/>
              <p:cNvSpPr>
                <a:spLocks noChangeShapeType="1"/>
              </p:cNvSpPr>
              <p:nvPr/>
            </p:nvSpPr>
            <p:spPr bwMode="auto">
              <a:xfrm rot="-5400000">
                <a:off x="4085" y="2935"/>
                <a:ext cx="38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20" name="Line 187"/>
              <p:cNvSpPr>
                <a:spLocks noChangeShapeType="1"/>
              </p:cNvSpPr>
              <p:nvPr/>
            </p:nvSpPr>
            <p:spPr bwMode="auto">
              <a:xfrm rot="5400000" flipH="1">
                <a:off x="3690" y="2930"/>
                <a:ext cx="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21" name="Line 188"/>
              <p:cNvSpPr>
                <a:spLocks noChangeShapeType="1"/>
              </p:cNvSpPr>
              <p:nvPr/>
            </p:nvSpPr>
            <p:spPr bwMode="auto">
              <a:xfrm rot="16200000" flipV="1">
                <a:off x="3909" y="2716"/>
                <a:ext cx="0" cy="39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22" name="Line 189"/>
              <p:cNvSpPr>
                <a:spLocks noChangeShapeType="1"/>
              </p:cNvSpPr>
              <p:nvPr/>
            </p:nvSpPr>
            <p:spPr bwMode="auto">
              <a:xfrm flipV="1">
                <a:off x="3698" y="2678"/>
                <a:ext cx="59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23" name="Line 190"/>
              <p:cNvSpPr>
                <a:spLocks noChangeShapeType="1"/>
              </p:cNvSpPr>
              <p:nvPr/>
            </p:nvSpPr>
            <p:spPr bwMode="auto">
              <a:xfrm>
                <a:off x="4077" y="2707"/>
                <a:ext cx="191" cy="2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24" name="Line 191"/>
              <p:cNvSpPr>
                <a:spLocks noChangeShapeType="1"/>
              </p:cNvSpPr>
              <p:nvPr/>
            </p:nvSpPr>
            <p:spPr bwMode="auto">
              <a:xfrm flipH="1">
                <a:off x="4578" y="2705"/>
                <a:ext cx="176" cy="24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aphicFrame>
            <p:nvGraphicFramePr>
              <p:cNvPr id="25625" name="Object 192"/>
              <p:cNvGraphicFramePr>
                <a:graphicFrameLocks noChangeAspect="1"/>
              </p:cNvGraphicFramePr>
              <p:nvPr/>
            </p:nvGraphicFramePr>
            <p:xfrm>
              <a:off x="4690" y="2423"/>
              <a:ext cx="128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30" name="Clip" r:id="rId20" imgW="982811" imgH="1208363" progId="MS_ClipArt_Gallery.2">
                      <p:embed/>
                    </p:oleObj>
                  </mc:Choice>
                  <mc:Fallback>
                    <p:oleObj name="Clip" r:id="rId20" imgW="982811" imgH="1208363" progId="MS_ClipArt_Gallery.2">
                      <p:embed/>
                      <p:pic>
                        <p:nvPicPr>
                          <p:cNvPr id="0" name="Object 19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0" y="2423"/>
                            <a:ext cx="128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26" name="Object 193"/>
              <p:cNvGraphicFramePr>
                <a:graphicFrameLocks noChangeAspect="1"/>
              </p:cNvGraphicFramePr>
              <p:nvPr/>
            </p:nvGraphicFramePr>
            <p:xfrm>
              <a:off x="3848" y="2474"/>
              <a:ext cx="128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231" name="Clip" r:id="rId22" imgW="982811" imgH="1208363" progId="MS_ClipArt_Gallery.2">
                      <p:embed/>
                    </p:oleObj>
                  </mc:Choice>
                  <mc:Fallback>
                    <p:oleObj name="Clip" r:id="rId22" imgW="982811" imgH="1208363" progId="MS_ClipArt_Gallery.2">
                      <p:embed/>
                      <p:pic>
                        <p:nvPicPr>
                          <p:cNvPr id="0" name="Object 19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8" y="2474"/>
                            <a:ext cx="128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7" name="Freeform 194"/>
              <p:cNvSpPr>
                <a:spLocks/>
              </p:cNvSpPr>
              <p:nvPr/>
            </p:nvSpPr>
            <p:spPr bwMode="auto">
              <a:xfrm>
                <a:off x="3899" y="2332"/>
                <a:ext cx="853" cy="192"/>
              </a:xfrm>
              <a:custGeom>
                <a:avLst/>
                <a:gdLst>
                  <a:gd name="T0" fmla="*/ 0 w 972"/>
                  <a:gd name="T1" fmla="*/ 97 h 228"/>
                  <a:gd name="T2" fmla="*/ 225 w 972"/>
                  <a:gd name="T3" fmla="*/ 4 h 228"/>
                  <a:gd name="T4" fmla="*/ 506 w 972"/>
                  <a:gd name="T5" fmla="*/ 72 h 228"/>
                  <a:gd name="T6" fmla="*/ 0 60000 65536"/>
                  <a:gd name="T7" fmla="*/ 0 60000 65536"/>
                  <a:gd name="T8" fmla="*/ 0 60000 65536"/>
                  <a:gd name="T9" fmla="*/ 0 w 972"/>
                  <a:gd name="T10" fmla="*/ 0 h 228"/>
                  <a:gd name="T11" fmla="*/ 972 w 972"/>
                  <a:gd name="T12" fmla="*/ 228 h 2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72" h="228">
                    <a:moveTo>
                      <a:pt x="0" y="228"/>
                    </a:moveTo>
                    <a:cubicBezTo>
                      <a:pt x="135" y="123"/>
                      <a:pt x="270" y="18"/>
                      <a:pt x="432" y="9"/>
                    </a:cubicBezTo>
                    <a:cubicBezTo>
                      <a:pt x="594" y="0"/>
                      <a:pt x="783" y="85"/>
                      <a:pt x="972" y="171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25628" name="Group 195"/>
              <p:cNvGrpSpPr>
                <a:grpSpLocks/>
              </p:cNvGrpSpPr>
              <p:nvPr/>
            </p:nvGrpSpPr>
            <p:grpSpPr bwMode="auto">
              <a:xfrm>
                <a:off x="4067" y="3228"/>
                <a:ext cx="256" cy="269"/>
                <a:chOff x="2870" y="1518"/>
                <a:chExt cx="292" cy="320"/>
              </a:xfrm>
            </p:grpSpPr>
            <p:graphicFrame>
              <p:nvGraphicFramePr>
                <p:cNvPr id="25701" name="Object 196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32" name="Clip" r:id="rId23" imgW="826829" imgH="840406" progId="MS_ClipArt_Gallery.2">
                        <p:embed/>
                      </p:oleObj>
                    </mc:Choice>
                    <mc:Fallback>
                      <p:oleObj name="Clip" r:id="rId23" imgW="826829" imgH="840406" progId="MS_ClipArt_Gallery.2">
                        <p:embed/>
                        <p:pic>
                          <p:nvPicPr>
                            <p:cNvPr id="0" name="Object 19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702" name="Object 197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33" name="Clip" r:id="rId24" imgW="1268295" imgH="1199426" progId="MS_ClipArt_Gallery.2">
                        <p:embed/>
                      </p:oleObj>
                    </mc:Choice>
                    <mc:Fallback>
                      <p:oleObj name="Clip" r:id="rId24" imgW="1268295" imgH="1199426" progId="MS_ClipArt_Gallery.2">
                        <p:embed/>
                        <p:pic>
                          <p:nvPicPr>
                            <p:cNvPr id="0" name="Object 19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5629" name="Group 198"/>
              <p:cNvGrpSpPr>
                <a:grpSpLocks/>
              </p:cNvGrpSpPr>
              <p:nvPr/>
            </p:nvGrpSpPr>
            <p:grpSpPr bwMode="auto">
              <a:xfrm>
                <a:off x="4557" y="3248"/>
                <a:ext cx="256" cy="269"/>
                <a:chOff x="2870" y="1518"/>
                <a:chExt cx="292" cy="320"/>
              </a:xfrm>
            </p:grpSpPr>
            <p:graphicFrame>
              <p:nvGraphicFramePr>
                <p:cNvPr id="25699" name="Object 199"/>
                <p:cNvGraphicFramePr>
                  <a:graphicFrameLocks noChangeAspect="1"/>
                </p:cNvGraphicFramePr>
                <p:nvPr/>
              </p:nvGraphicFramePr>
              <p:xfrm>
                <a:off x="2870" y="1518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34" name="Clip" r:id="rId25" imgW="826829" imgH="840406" progId="MS_ClipArt_Gallery.2">
                        <p:embed/>
                      </p:oleObj>
                    </mc:Choice>
                    <mc:Fallback>
                      <p:oleObj name="Clip" r:id="rId25" imgW="826829" imgH="840406" progId="MS_ClipArt_Gallery.2">
                        <p:embed/>
                        <p:pic>
                          <p:nvPicPr>
                            <p:cNvPr id="0" name="Object 19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870" y="1518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700" name="Object 200"/>
                <p:cNvGraphicFramePr>
                  <a:graphicFrameLocks noChangeAspect="1"/>
                </p:cNvGraphicFramePr>
                <p:nvPr/>
              </p:nvGraphicFramePr>
              <p:xfrm>
                <a:off x="2913" y="1602"/>
                <a:ext cx="249" cy="23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35" name="Clip" r:id="rId26" imgW="1268295" imgH="1199426" progId="MS_ClipArt_Gallery.2">
                        <p:embed/>
                      </p:oleObj>
                    </mc:Choice>
                    <mc:Fallback>
                      <p:oleObj name="Clip" r:id="rId26" imgW="1268295" imgH="1199426" progId="MS_ClipArt_Gallery.2">
                        <p:embed/>
                        <p:pic>
                          <p:nvPicPr>
                            <p:cNvPr id="0" name="Object 20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13" y="1602"/>
                              <a:ext cx="249" cy="2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5630" name="Group 201"/>
              <p:cNvGrpSpPr>
                <a:grpSpLocks/>
              </p:cNvGrpSpPr>
              <p:nvPr/>
            </p:nvGrpSpPr>
            <p:grpSpPr bwMode="auto">
              <a:xfrm>
                <a:off x="4296" y="3069"/>
                <a:ext cx="239" cy="237"/>
                <a:chOff x="4733" y="2082"/>
                <a:chExt cx="272" cy="282"/>
              </a:xfrm>
            </p:grpSpPr>
            <p:graphicFrame>
              <p:nvGraphicFramePr>
                <p:cNvPr id="25697" name="Object 202"/>
                <p:cNvGraphicFramePr>
                  <a:graphicFrameLocks noChangeAspect="1"/>
                </p:cNvGraphicFramePr>
                <p:nvPr/>
              </p:nvGraphicFramePr>
              <p:xfrm>
                <a:off x="4733" y="2082"/>
                <a:ext cx="272" cy="28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6236" name="Clip" r:id="rId27" imgW="826829" imgH="840406" progId="MS_ClipArt_Gallery.2">
                        <p:embed/>
                      </p:oleObj>
                    </mc:Choice>
                    <mc:Fallback>
                      <p:oleObj name="Clip" r:id="rId27" imgW="826829" imgH="840406" progId="MS_ClipArt_Gallery.2">
                        <p:embed/>
                        <p:pic>
                          <p:nvPicPr>
                            <p:cNvPr id="0" name="Object 20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33" y="2082"/>
                              <a:ext cx="272" cy="2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5698" name="Rectangle 203"/>
                <p:cNvSpPr>
                  <a:spLocks noChangeArrowheads="1"/>
                </p:cNvSpPr>
                <p:nvPr/>
              </p:nvSpPr>
              <p:spPr bwMode="auto">
                <a:xfrm>
                  <a:off x="4812" y="2181"/>
                  <a:ext cx="192" cy="183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sp>
            <p:nvSpPr>
              <p:cNvPr id="25631" name="Line 204"/>
              <p:cNvSpPr>
                <a:spLocks noChangeShapeType="1"/>
              </p:cNvSpPr>
              <p:nvPr/>
            </p:nvSpPr>
            <p:spPr bwMode="auto">
              <a:xfrm>
                <a:off x="4489" y="3008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25632" name="Group 205"/>
              <p:cNvGrpSpPr>
                <a:grpSpLocks/>
              </p:cNvGrpSpPr>
              <p:nvPr/>
            </p:nvGrpSpPr>
            <p:grpSpPr bwMode="auto">
              <a:xfrm>
                <a:off x="4943" y="2645"/>
                <a:ext cx="131" cy="258"/>
                <a:chOff x="4180" y="783"/>
                <a:chExt cx="150" cy="307"/>
              </a:xfrm>
            </p:grpSpPr>
            <p:sp>
              <p:nvSpPr>
                <p:cNvPr id="25689" name="AutoShape 206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0" name="Rectangle 207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1" name="Rectangle 208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2" name="AutoShape 209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3" name="Line 210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4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5" name="Rectangle 212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96" name="Rectangle 213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25633" name="Group 214"/>
              <p:cNvGrpSpPr>
                <a:grpSpLocks/>
              </p:cNvGrpSpPr>
              <p:nvPr/>
            </p:nvGrpSpPr>
            <p:grpSpPr bwMode="auto">
              <a:xfrm>
                <a:off x="4935" y="2925"/>
                <a:ext cx="131" cy="258"/>
                <a:chOff x="4180" y="783"/>
                <a:chExt cx="150" cy="307"/>
              </a:xfrm>
            </p:grpSpPr>
            <p:sp>
              <p:nvSpPr>
                <p:cNvPr id="25681" name="AutoShape 215"/>
                <p:cNvSpPr>
                  <a:spLocks noChangeArrowheads="1"/>
                </p:cNvSpPr>
                <p:nvPr/>
              </p:nvSpPr>
              <p:spPr bwMode="auto">
                <a:xfrm>
                  <a:off x="4180" y="1019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2" name="Rectangle 216"/>
                <p:cNvSpPr>
                  <a:spLocks noChangeArrowheads="1"/>
                </p:cNvSpPr>
                <p:nvPr/>
              </p:nvSpPr>
              <p:spPr bwMode="auto">
                <a:xfrm>
                  <a:off x="4256" y="785"/>
                  <a:ext cx="69" cy="236"/>
                </a:xfrm>
                <a:prstGeom prst="rect">
                  <a:avLst/>
                </a:prstGeom>
                <a:solidFill>
                  <a:srgbClr val="33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3" name="Rectangle 217"/>
                <p:cNvSpPr>
                  <a:spLocks noChangeArrowheads="1"/>
                </p:cNvSpPr>
                <p:nvPr/>
              </p:nvSpPr>
              <p:spPr bwMode="auto">
                <a:xfrm>
                  <a:off x="4181" y="852"/>
                  <a:ext cx="95" cy="236"/>
                </a:xfrm>
                <a:prstGeom prst="rect">
                  <a:avLst/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4" name="AutoShape 218"/>
                <p:cNvSpPr>
                  <a:spLocks noChangeArrowheads="1"/>
                </p:cNvSpPr>
                <p:nvPr/>
              </p:nvSpPr>
              <p:spPr bwMode="auto">
                <a:xfrm>
                  <a:off x="4180" y="783"/>
                  <a:ext cx="150" cy="71"/>
                </a:xfrm>
                <a:prstGeom prst="parallelogram">
                  <a:avLst>
                    <a:gd name="adj" fmla="val 81387"/>
                  </a:avLst>
                </a:prstGeom>
                <a:solidFill>
                  <a:srgbClr val="33CC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5" name="Line 219"/>
                <p:cNvSpPr>
                  <a:spLocks noChangeShapeType="1"/>
                </p:cNvSpPr>
                <p:nvPr/>
              </p:nvSpPr>
              <p:spPr bwMode="auto">
                <a:xfrm>
                  <a:off x="4330" y="788"/>
                  <a:ext cx="0" cy="23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6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276" y="1019"/>
                  <a:ext cx="54" cy="6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7" name="Rectangle 221"/>
                <p:cNvSpPr>
                  <a:spLocks noChangeArrowheads="1"/>
                </p:cNvSpPr>
                <p:nvPr/>
              </p:nvSpPr>
              <p:spPr bwMode="auto">
                <a:xfrm>
                  <a:off x="4193" y="883"/>
                  <a:ext cx="63" cy="13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88" name="Rectangle 222"/>
                <p:cNvSpPr>
                  <a:spLocks noChangeArrowheads="1"/>
                </p:cNvSpPr>
                <p:nvPr/>
              </p:nvSpPr>
              <p:spPr bwMode="auto">
                <a:xfrm>
                  <a:off x="4202" y="924"/>
                  <a:ext cx="48" cy="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sp>
            <p:nvSpPr>
              <p:cNvPr id="25634" name="Line 223"/>
              <p:cNvSpPr>
                <a:spLocks noChangeShapeType="1"/>
              </p:cNvSpPr>
              <p:nvPr/>
            </p:nvSpPr>
            <p:spPr bwMode="auto">
              <a:xfrm rot="5400000" flipH="1">
                <a:off x="4699" y="2881"/>
                <a:ext cx="38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35" name="Line 224"/>
              <p:cNvSpPr>
                <a:spLocks noChangeShapeType="1"/>
              </p:cNvSpPr>
              <p:nvPr/>
            </p:nvSpPr>
            <p:spPr bwMode="auto">
              <a:xfrm rot="-5400000">
                <a:off x="4923" y="3039"/>
                <a:ext cx="0" cy="6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36" name="Line 225"/>
              <p:cNvSpPr>
                <a:spLocks noChangeShapeType="1"/>
              </p:cNvSpPr>
              <p:nvPr/>
            </p:nvSpPr>
            <p:spPr bwMode="auto">
              <a:xfrm rot="-5400000">
                <a:off x="4916" y="2744"/>
                <a:ext cx="0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25637" name="Line 226"/>
              <p:cNvSpPr>
                <a:spLocks noChangeShapeType="1"/>
              </p:cNvSpPr>
              <p:nvPr/>
            </p:nvSpPr>
            <p:spPr bwMode="auto">
              <a:xfrm flipH="1">
                <a:off x="4821" y="2335"/>
                <a:ext cx="168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grpSp>
            <p:nvGrpSpPr>
              <p:cNvPr id="25638" name="Group 227"/>
              <p:cNvGrpSpPr>
                <a:grpSpLocks/>
              </p:cNvGrpSpPr>
              <p:nvPr/>
            </p:nvGrpSpPr>
            <p:grpSpPr bwMode="auto">
              <a:xfrm>
                <a:off x="4647" y="2554"/>
                <a:ext cx="316" cy="148"/>
                <a:chOff x="3600" y="219"/>
                <a:chExt cx="360" cy="175"/>
              </a:xfrm>
            </p:grpSpPr>
            <p:sp>
              <p:nvSpPr>
                <p:cNvPr id="25668" name="Oval 228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69" name="Line 229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70" name="Line 230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71" name="Rectangle 231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672" name="Oval 232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673" name="Group 233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678" name="Line 23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79" name="Line 235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80" name="Line 236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674" name="Group 237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675" name="Line 2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76" name="Line 23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77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25639" name="Group 241"/>
              <p:cNvGrpSpPr>
                <a:grpSpLocks/>
              </p:cNvGrpSpPr>
              <p:nvPr/>
            </p:nvGrpSpPr>
            <p:grpSpPr bwMode="auto">
              <a:xfrm>
                <a:off x="4263" y="2862"/>
                <a:ext cx="315" cy="147"/>
                <a:chOff x="3600" y="219"/>
                <a:chExt cx="360" cy="175"/>
              </a:xfrm>
            </p:grpSpPr>
            <p:sp>
              <p:nvSpPr>
                <p:cNvPr id="25655" name="Oval 242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56" name="Line 243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57" name="Line 244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58" name="Rectangle 245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659" name="Oval 246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660" name="Group 247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665" name="Line 2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66" name="Line 249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67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661" name="Group 251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662" name="Line 2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63" name="Line 25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64" name="Line 25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25640" name="Group 255"/>
              <p:cNvGrpSpPr>
                <a:grpSpLocks/>
              </p:cNvGrpSpPr>
              <p:nvPr/>
            </p:nvGrpSpPr>
            <p:grpSpPr bwMode="auto">
              <a:xfrm>
                <a:off x="3757" y="2625"/>
                <a:ext cx="316" cy="147"/>
                <a:chOff x="3600" y="219"/>
                <a:chExt cx="360" cy="175"/>
              </a:xfrm>
            </p:grpSpPr>
            <p:sp>
              <p:nvSpPr>
                <p:cNvPr id="25642" name="Oval 256"/>
                <p:cNvSpPr>
                  <a:spLocks noChangeArrowheads="1"/>
                </p:cNvSpPr>
                <p:nvPr/>
              </p:nvSpPr>
              <p:spPr bwMode="auto">
                <a:xfrm>
                  <a:off x="3603" y="297"/>
                  <a:ext cx="357" cy="97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43" name="Line 257"/>
                <p:cNvSpPr>
                  <a:spLocks noChangeShapeType="1"/>
                </p:cNvSpPr>
                <p:nvPr/>
              </p:nvSpPr>
              <p:spPr bwMode="auto">
                <a:xfrm>
                  <a:off x="3603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44" name="Line 258"/>
                <p:cNvSpPr>
                  <a:spLocks noChangeShapeType="1"/>
                </p:cNvSpPr>
                <p:nvPr/>
              </p:nvSpPr>
              <p:spPr bwMode="auto">
                <a:xfrm>
                  <a:off x="3960" y="289"/>
                  <a:ext cx="0" cy="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25645" name="Rectangle 259"/>
                <p:cNvSpPr>
                  <a:spLocks noChangeArrowheads="1"/>
                </p:cNvSpPr>
                <p:nvPr/>
              </p:nvSpPr>
              <p:spPr bwMode="auto">
                <a:xfrm>
                  <a:off x="3603" y="289"/>
                  <a:ext cx="354" cy="5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tr-TR" sz="2400">
                    <a:latin typeface="Times New Roman" pitchFamily="18" charset="0"/>
                  </a:endParaRPr>
                </a:p>
              </p:txBody>
            </p:sp>
            <p:sp>
              <p:nvSpPr>
                <p:cNvPr id="25646" name="Oval 260"/>
                <p:cNvSpPr>
                  <a:spLocks noChangeArrowheads="1"/>
                </p:cNvSpPr>
                <p:nvPr/>
              </p:nvSpPr>
              <p:spPr bwMode="auto">
                <a:xfrm>
                  <a:off x="3600" y="219"/>
                  <a:ext cx="357" cy="113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grpSp>
              <p:nvGrpSpPr>
                <p:cNvPr id="25647" name="Group 261"/>
                <p:cNvGrpSpPr>
                  <a:grpSpLocks/>
                </p:cNvGrpSpPr>
                <p:nvPr/>
              </p:nvGrpSpPr>
              <p:grpSpPr bwMode="auto">
                <a:xfrm>
                  <a:off x="3686" y="244"/>
                  <a:ext cx="177" cy="66"/>
                  <a:chOff x="2848" y="848"/>
                  <a:chExt cx="140" cy="98"/>
                </a:xfrm>
              </p:grpSpPr>
              <p:sp>
                <p:nvSpPr>
                  <p:cNvPr id="25652" name="Line 26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53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54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25648" name="Group 265"/>
                <p:cNvGrpSpPr>
                  <a:grpSpLocks/>
                </p:cNvGrpSpPr>
                <p:nvPr/>
              </p:nvGrpSpPr>
              <p:grpSpPr bwMode="auto">
                <a:xfrm flipV="1">
                  <a:off x="3686" y="243"/>
                  <a:ext cx="177" cy="66"/>
                  <a:chOff x="2848" y="848"/>
                  <a:chExt cx="140" cy="98"/>
                </a:xfrm>
              </p:grpSpPr>
              <p:sp>
                <p:nvSpPr>
                  <p:cNvPr id="25649" name="Line 2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50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  <p:sp>
                <p:nvSpPr>
                  <p:cNvPr id="25651" name="Line 26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/>
                  </a:p>
                </p:txBody>
              </p:sp>
            </p:grpSp>
          </p:grpSp>
          <p:sp>
            <p:nvSpPr>
              <p:cNvPr id="25641" name="Line 269"/>
              <p:cNvSpPr>
                <a:spLocks noChangeShapeType="1"/>
              </p:cNvSpPr>
              <p:nvPr/>
            </p:nvSpPr>
            <p:spPr bwMode="auto">
              <a:xfrm flipV="1">
                <a:off x="3906" y="2765"/>
                <a:ext cx="1" cy="14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9EACE8-7CC8-4FCB-BDA4-D4C939F82069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560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7AE903-762B-428C-8ADC-0F6B212C4AD5}" type="slidenum">
              <a:rPr lang="en-US" smtClean="0">
                <a:latin typeface="Verdana" pitchFamily="34" charset="0"/>
              </a:rPr>
              <a:pPr/>
              <a:t>28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itchFamily="18" charset="-120"/>
              </a:rPr>
              <a:t>Switching: Switches and routers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259130"/>
            <a:ext cx="5040313" cy="1295400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itchFamily="18" charset="-120"/>
              </a:rPr>
              <a:t>On demand N to N I/O connection:</a:t>
            </a:r>
          </a:p>
          <a:p>
            <a:pPr lvl="1" eaLnBrk="1" hangingPunct="1"/>
            <a:r>
              <a:rPr lang="en-US" altLang="zh-TW" sz="2400" dirty="0" smtClean="0">
                <a:ea typeface="新細明體" pitchFamily="18" charset="-120"/>
              </a:rPr>
              <a:t>Switch fabric: Special interconnection hardware in the switch/router</a:t>
            </a:r>
          </a:p>
          <a:p>
            <a:pPr lvl="1" eaLnBrk="1" hangingPunct="1"/>
            <a:r>
              <a:rPr lang="en-US" altLang="zh-TW" sz="2400" dirty="0" smtClean="0">
                <a:ea typeface="新細明體" pitchFamily="18" charset="-120"/>
              </a:rPr>
              <a:t>Switches packets from inputs to outputs</a:t>
            </a:r>
          </a:p>
          <a:p>
            <a:pPr eaLnBrk="1" hangingPunct="1"/>
            <a:endParaRPr lang="en-US" altLang="zh-TW" sz="2800" dirty="0" smtClean="0">
              <a:ea typeface="新細明體" pitchFamily="18" charset="-120"/>
            </a:endParaRPr>
          </a:p>
        </p:txBody>
      </p:sp>
      <p:sp>
        <p:nvSpPr>
          <p:cNvPr id="25833" name="Line 5"/>
          <p:cNvSpPr>
            <a:spLocks noChangeShapeType="1"/>
          </p:cNvSpPr>
          <p:nvPr/>
        </p:nvSpPr>
        <p:spPr bwMode="auto">
          <a:xfrm flipV="1">
            <a:off x="3088269" y="4792423"/>
            <a:ext cx="1036638" cy="266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5834" name="Line 6"/>
          <p:cNvSpPr>
            <a:spLocks noChangeShapeType="1"/>
          </p:cNvSpPr>
          <p:nvPr/>
        </p:nvSpPr>
        <p:spPr bwMode="auto">
          <a:xfrm>
            <a:off x="3081076" y="5270612"/>
            <a:ext cx="665163" cy="377825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5835" name="Line 7"/>
          <p:cNvSpPr>
            <a:spLocks noChangeShapeType="1"/>
          </p:cNvSpPr>
          <p:nvPr/>
        </p:nvSpPr>
        <p:spPr bwMode="auto">
          <a:xfrm flipH="1" flipV="1">
            <a:off x="1987550" y="4540008"/>
            <a:ext cx="607430" cy="487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5836" name="Line 8"/>
          <p:cNvSpPr>
            <a:spLocks noChangeShapeType="1"/>
          </p:cNvSpPr>
          <p:nvPr/>
        </p:nvSpPr>
        <p:spPr bwMode="auto">
          <a:xfrm flipH="1">
            <a:off x="1406524" y="5131384"/>
            <a:ext cx="1184275" cy="35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5837" name="Line 9"/>
          <p:cNvSpPr>
            <a:spLocks noChangeShapeType="1"/>
          </p:cNvSpPr>
          <p:nvPr/>
        </p:nvSpPr>
        <p:spPr bwMode="auto">
          <a:xfrm flipH="1">
            <a:off x="1914524" y="5270612"/>
            <a:ext cx="680455" cy="2853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5838" name="Text Box 10"/>
          <p:cNvSpPr txBox="1">
            <a:spLocks noChangeArrowheads="1"/>
          </p:cNvSpPr>
          <p:nvPr/>
        </p:nvSpPr>
        <p:spPr bwMode="auto">
          <a:xfrm>
            <a:off x="4502150" y="3973272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+mn-lt"/>
              </a:rPr>
              <a:t>A</a:t>
            </a:r>
            <a:endParaRPr lang="en-US" b="1" dirty="0">
              <a:latin typeface="+mn-lt"/>
            </a:endParaRPr>
          </a:p>
        </p:txBody>
      </p:sp>
      <p:sp>
        <p:nvSpPr>
          <p:cNvPr id="25839" name="Text Box 11"/>
          <p:cNvSpPr txBox="1">
            <a:spLocks noChangeArrowheads="1"/>
          </p:cNvSpPr>
          <p:nvPr/>
        </p:nvSpPr>
        <p:spPr bwMode="auto">
          <a:xfrm>
            <a:off x="4419600" y="5725872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+mn-lt"/>
              </a:rPr>
              <a:t>C</a:t>
            </a:r>
            <a:endParaRPr lang="en-US" b="1" dirty="0">
              <a:latin typeface="+mn-lt"/>
            </a:endParaRPr>
          </a:p>
        </p:txBody>
      </p:sp>
      <p:sp>
        <p:nvSpPr>
          <p:cNvPr id="25840" name="Text Box 12"/>
          <p:cNvSpPr txBox="1">
            <a:spLocks noChangeArrowheads="1"/>
          </p:cNvSpPr>
          <p:nvPr/>
        </p:nvSpPr>
        <p:spPr bwMode="auto">
          <a:xfrm>
            <a:off x="1676400" y="587827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3</a:t>
            </a:r>
          </a:p>
        </p:txBody>
      </p:sp>
      <p:sp>
        <p:nvSpPr>
          <p:cNvPr id="25841" name="Text Box 13"/>
          <p:cNvSpPr txBox="1">
            <a:spLocks noChangeArrowheads="1"/>
          </p:cNvSpPr>
          <p:nvPr/>
        </p:nvSpPr>
        <p:spPr bwMode="auto">
          <a:xfrm>
            <a:off x="762000" y="525438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 smtClean="0">
                <a:latin typeface="+mn-lt"/>
              </a:rPr>
              <a:t>2</a:t>
            </a:r>
            <a:endParaRPr lang="en-US" b="1" dirty="0">
              <a:latin typeface="+mn-lt"/>
            </a:endParaRPr>
          </a:p>
        </p:txBody>
      </p:sp>
      <p:sp>
        <p:nvSpPr>
          <p:cNvPr id="25842" name="Text Box 14"/>
          <p:cNvSpPr txBox="1">
            <a:spLocks noChangeArrowheads="1"/>
          </p:cNvSpPr>
          <p:nvPr/>
        </p:nvSpPr>
        <p:spPr bwMode="auto">
          <a:xfrm>
            <a:off x="1219200" y="4112972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 smtClean="0">
                <a:latin typeface="+mn-lt"/>
              </a:rPr>
              <a:t>1</a:t>
            </a:r>
            <a:endParaRPr lang="en-US" b="1" i="1" dirty="0">
              <a:latin typeface="+mn-lt"/>
            </a:endParaRPr>
          </a:p>
        </p:txBody>
      </p:sp>
      <p:grpSp>
        <p:nvGrpSpPr>
          <p:cNvPr id="25843" name="Group 15"/>
          <p:cNvGrpSpPr>
            <a:grpSpLocks/>
          </p:cNvGrpSpPr>
          <p:nvPr/>
        </p:nvGrpSpPr>
        <p:grpSpPr bwMode="auto">
          <a:xfrm>
            <a:off x="1752600" y="4189172"/>
            <a:ext cx="209550" cy="409575"/>
            <a:chOff x="4180" y="783"/>
            <a:chExt cx="150" cy="307"/>
          </a:xfrm>
        </p:grpSpPr>
        <p:sp>
          <p:nvSpPr>
            <p:cNvPr id="25865" name="AutoShape 1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66" name="Rectangle 1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67" name="Rectangle 1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68" name="AutoShape 1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69" name="Line 2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70" name="Line 2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71" name="Rectangle 2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72" name="Rectangle 2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aphicFrame>
        <p:nvGraphicFramePr>
          <p:cNvPr id="25844" name="Object 24"/>
          <p:cNvGraphicFramePr>
            <a:graphicFrameLocks noChangeAspect="1"/>
          </p:cNvGraphicFramePr>
          <p:nvPr>
            <p:extLst/>
          </p:nvPr>
        </p:nvGraphicFramePr>
        <p:xfrm>
          <a:off x="4166546" y="4551385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4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546" y="4551385"/>
                        <a:ext cx="4175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845" name="Group 25"/>
          <p:cNvGrpSpPr>
            <a:grpSpLocks/>
          </p:cNvGrpSpPr>
          <p:nvPr/>
        </p:nvGrpSpPr>
        <p:grpSpPr bwMode="auto">
          <a:xfrm>
            <a:off x="1524000" y="5408372"/>
            <a:ext cx="406400" cy="427038"/>
            <a:chOff x="2870" y="1518"/>
            <a:chExt cx="292" cy="320"/>
          </a:xfrm>
        </p:grpSpPr>
        <p:graphicFrame>
          <p:nvGraphicFramePr>
            <p:cNvPr id="25863" name="Object 2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95" name="Clip" r:id="rId5" imgW="826829" imgH="840406" progId="MS_ClipArt_Gallery.2">
                    <p:embed/>
                  </p:oleObj>
                </mc:Choice>
                <mc:Fallback>
                  <p:oleObj name="Clip" r:id="rId5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64" name="Object 2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96" name="Clip" r:id="rId7" imgW="1268295" imgH="1199426" progId="MS_ClipArt_Gallery.2">
                    <p:embed/>
                  </p:oleObj>
                </mc:Choice>
                <mc:Fallback>
                  <p:oleObj name="Clip" r:id="rId7" imgW="1268295" imgH="119942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5846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643" y="5571893"/>
            <a:ext cx="4175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47" name="Picture 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951172"/>
            <a:ext cx="2540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848" name="Group 30"/>
          <p:cNvGrpSpPr>
            <a:grpSpLocks/>
          </p:cNvGrpSpPr>
          <p:nvPr/>
        </p:nvGrpSpPr>
        <p:grpSpPr bwMode="auto">
          <a:xfrm>
            <a:off x="2590800" y="5027372"/>
            <a:ext cx="501650" cy="233363"/>
            <a:chOff x="3600" y="219"/>
            <a:chExt cx="360" cy="175"/>
          </a:xfrm>
        </p:grpSpPr>
        <p:sp>
          <p:nvSpPr>
            <p:cNvPr id="25850" name="Oval 3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51" name="Line 3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52" name="Line 3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25853" name="Rectangle 3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25854" name="Oval 3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25855" name="Group 3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5860" name="Line 3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1" name="Line 3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62" name="Line 3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25856" name="Group 4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5857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58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25859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25849" name="Text Box 44"/>
          <p:cNvSpPr txBox="1">
            <a:spLocks noChangeArrowheads="1"/>
          </p:cNvSpPr>
          <p:nvPr/>
        </p:nvSpPr>
        <p:spPr bwMode="auto">
          <a:xfrm>
            <a:off x="2362200" y="4189172"/>
            <a:ext cx="1600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+mn-lt"/>
              </a:rPr>
              <a:t>Router/ switch</a:t>
            </a:r>
          </a:p>
        </p:txBody>
      </p:sp>
      <p:pic>
        <p:nvPicPr>
          <p:cNvPr id="152578" name="Picture 2" descr="Figure 1: A crossbar switch allows parallel communication paths between arbitrary input-output pairs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90" y="1077087"/>
            <a:ext cx="2944133" cy="221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Line 5"/>
          <p:cNvSpPr>
            <a:spLocks noChangeShapeType="1"/>
          </p:cNvSpPr>
          <p:nvPr/>
        </p:nvSpPr>
        <p:spPr bwMode="auto">
          <a:xfrm flipV="1">
            <a:off x="3153201" y="4982255"/>
            <a:ext cx="1430858" cy="177800"/>
          </a:xfrm>
          <a:prstGeom prst="line">
            <a:avLst/>
          </a:prstGeom>
          <a:noFill/>
          <a:ln w="38100">
            <a:solidFill>
              <a:srgbClr val="99FF66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275" name="Text Box 10"/>
          <p:cNvSpPr txBox="1">
            <a:spLocks noChangeArrowheads="1"/>
          </p:cNvSpPr>
          <p:nvPr/>
        </p:nvSpPr>
        <p:spPr bwMode="auto">
          <a:xfrm>
            <a:off x="4998372" y="4560739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 smtClean="0">
                <a:latin typeface="+mn-lt"/>
              </a:rPr>
              <a:t>B</a:t>
            </a:r>
            <a:endParaRPr lang="en-US" b="1" dirty="0">
              <a:latin typeface="+mn-lt"/>
            </a:endParaRPr>
          </a:p>
        </p:txBody>
      </p:sp>
      <p:graphicFrame>
        <p:nvGraphicFramePr>
          <p:cNvPr id="276" name="Object 24"/>
          <p:cNvGraphicFramePr>
            <a:graphicFrameLocks noChangeAspect="1"/>
          </p:cNvGraphicFramePr>
          <p:nvPr>
            <p:extLst/>
          </p:nvPr>
        </p:nvGraphicFramePr>
        <p:xfrm>
          <a:off x="4644231" y="4867828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7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231" y="4867828"/>
                        <a:ext cx="417513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24368" y="3319778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Inside: Crossbar switch fabric </a:t>
            </a:r>
            <a:endParaRPr lang="tr-TR" dirty="0"/>
          </a:p>
        </p:txBody>
      </p:sp>
      <p:pic>
        <p:nvPicPr>
          <p:cNvPr id="53" name="Picture 48" descr="itro_ds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7" t="5084" r="28903" b="5084"/>
          <a:stretch>
            <a:fillRect/>
          </a:stretch>
        </p:blipFill>
        <p:spPr bwMode="auto">
          <a:xfrm>
            <a:off x="5701440" y="3737031"/>
            <a:ext cx="9175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49" descr="m160chassis_fron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3831985"/>
            <a:ext cx="1260475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 smtClean="0">
                <a:latin typeface="Verdana" pitchFamily="34" charset="0"/>
              </a:rPr>
              <a:t>Ece</a:t>
            </a:r>
            <a:r>
              <a:rPr lang="en-US" dirty="0" smtClean="0">
                <a:latin typeface="Verdana" pitchFamily="34" charset="0"/>
              </a:rPr>
              <a:t> GURAN SCHMIDT EE444</a:t>
            </a:r>
          </a:p>
        </p:txBody>
      </p:sp>
    </p:spTree>
    <p:extLst>
      <p:ext uri="{BB962C8B-B14F-4D97-AF65-F5344CB8AC3E}">
        <p14:creationId xmlns:p14="http://schemas.microsoft.com/office/powerpoint/2010/main" val="3447814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4AB08F-B7FF-41F8-9664-786A432AED84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D47ACF0-6C10-4367-B021-7938D906CCD9}" type="slidenum">
              <a:rPr lang="en-US" smtClean="0">
                <a:latin typeface="Verdana" pitchFamily="34" charset="0"/>
              </a:rPr>
              <a:pPr/>
              <a:t>29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Why do we need a network to exchange information? (2)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If you have two computers in two different cities, can you still use a cross cable?</a:t>
            </a:r>
          </a:p>
          <a:p>
            <a:pPr eaLnBrk="1" hangingPunct="1"/>
            <a:r>
              <a:rPr lang="en-US" dirty="0" smtClean="0"/>
              <a:t>Point to point communication NOT usually practical</a:t>
            </a:r>
          </a:p>
          <a:p>
            <a:pPr lvl="1" eaLnBrk="1" hangingPunct="1"/>
            <a:r>
              <a:rPr lang="en-US" dirty="0" smtClean="0"/>
              <a:t>Large set of devices would need impractical number of connections </a:t>
            </a:r>
          </a:p>
          <a:p>
            <a:pPr lvl="1" eaLnBrk="1" hangingPunct="1"/>
            <a:r>
              <a:rPr lang="en-US" dirty="0" smtClean="0"/>
              <a:t>Devices are too far apart</a:t>
            </a:r>
          </a:p>
          <a:p>
            <a:pPr eaLnBrk="1" hangingPunct="1"/>
            <a:r>
              <a:rPr lang="en-US" dirty="0" smtClean="0"/>
              <a:t>Solution is a </a:t>
            </a:r>
            <a:r>
              <a:rPr lang="en-US" i="1" dirty="0" smtClean="0"/>
              <a:t>computer network</a:t>
            </a:r>
            <a:endParaRPr lang="en-GB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BB9166C-836F-4F3B-80DA-1F6CED666150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22E4E4-685A-4DC3-AA2F-470801D3238A}" type="slidenum">
              <a:rPr lang="en-US" smtClean="0">
                <a:latin typeface="Verdana" pitchFamily="34" charset="0"/>
              </a:rPr>
              <a:pPr/>
              <a:t>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Administrative Details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6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Follow </a:t>
            </a:r>
          </a:p>
          <a:p>
            <a:pPr lvl="1" eaLnBrk="1" hangingPunct="1"/>
            <a:r>
              <a:rPr lang="en-US" sz="2400" dirty="0">
                <a:hlinkClick r:id="rId2"/>
              </a:rPr>
              <a:t>https://odtuclass.metu.edu.tr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457200" lvl="1" indent="0" eaLnBrk="1" hangingPunct="1">
              <a:buNone/>
            </a:pPr>
            <a:r>
              <a:rPr lang="en-US" sz="2400" dirty="0" smtClean="0"/>
              <a:t>for lecture slides and announcements</a:t>
            </a:r>
          </a:p>
          <a:p>
            <a:pPr lvl="1" eaLnBrk="1" hangingPunct="1"/>
            <a:r>
              <a:rPr lang="en-US" sz="2400" dirty="0" smtClean="0"/>
              <a:t>Your </a:t>
            </a:r>
            <a:r>
              <a:rPr lang="en-US" sz="2400" dirty="0" smtClean="0">
                <a:hlinkClick r:id="rId3"/>
              </a:rPr>
              <a:t>e123456@metu.edu.tr</a:t>
            </a:r>
            <a:r>
              <a:rPr lang="en-US" sz="2400" dirty="0" smtClean="0"/>
              <a:t> email</a:t>
            </a:r>
          </a:p>
          <a:p>
            <a:pPr eaLnBrk="1" hangingPunct="1"/>
            <a:r>
              <a:rPr lang="en-US" sz="2800" dirty="0"/>
              <a:t>Queuing Lecture will be on the white board. Also other notes can be on the white board</a:t>
            </a:r>
            <a:r>
              <a:rPr lang="en-US" sz="2800" dirty="0" smtClean="0"/>
              <a:t>.</a:t>
            </a:r>
          </a:p>
          <a:p>
            <a:pPr eaLnBrk="1" hangingPunct="1"/>
            <a:r>
              <a:rPr lang="en-US" sz="2800" dirty="0" smtClean="0"/>
              <a:t>Lectures will be posted on </a:t>
            </a:r>
            <a:r>
              <a:rPr lang="en-US" sz="2800" dirty="0" err="1" smtClean="0"/>
              <a:t>odtuclass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Homework assignments, additional material, study questions are also on </a:t>
            </a:r>
            <a:r>
              <a:rPr lang="en-US" sz="2800" dirty="0" err="1" smtClean="0"/>
              <a:t>odtuclass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7C92C47-520B-48FD-96CD-6E07E2ABC81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CECC1D-5EAE-4EB6-AF68-93034F6DFDE9}" type="slidenum">
              <a:rPr lang="en-US" smtClean="0">
                <a:latin typeface="Verdana" pitchFamily="34" charset="0"/>
              </a:rPr>
              <a:pPr/>
              <a:t>30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725" y="9525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1"/>
                </a:solidFill>
              </a:rPr>
              <a:t>What’s the Internet?</a:t>
            </a:r>
            <a:endParaRPr lang="en-US" sz="4400" dirty="0" smtClean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9737" y="1038128"/>
            <a:ext cx="3779838" cy="1497456"/>
          </a:xfrm>
        </p:spPr>
        <p:txBody>
          <a:bodyPr/>
          <a:lstStyle/>
          <a:p>
            <a:pPr marL="231775" indent="-231775" eaLnBrk="1" hangingPunct="1">
              <a:buFont typeface="Wingdings" pitchFamily="2" charset="2"/>
              <a:buChar char="v"/>
            </a:pPr>
            <a:r>
              <a:rPr lang="en-US" sz="2000" dirty="0" smtClean="0"/>
              <a:t>millions of connected computing devices: </a:t>
            </a:r>
            <a:r>
              <a:rPr lang="en-US" sz="2000" i="1" dirty="0" smtClean="0">
                <a:solidFill>
                  <a:srgbClr val="FF0000"/>
                </a:solidFill>
              </a:rPr>
              <a:t>hosts = end systems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</a:p>
          <a:p>
            <a:pPr marL="566738" lvl="1" indent="-219075" eaLnBrk="1" hangingPunct="1">
              <a:buFont typeface="Wingdings" pitchFamily="2" charset="2"/>
              <a:buChar char="§"/>
            </a:pPr>
            <a:r>
              <a:rPr lang="en-US" sz="2000" dirty="0" smtClean="0"/>
              <a:t>running </a:t>
            </a:r>
            <a:r>
              <a:rPr lang="en-US" sz="2000" i="1" dirty="0" smtClean="0">
                <a:solidFill>
                  <a:srgbClr val="FF0000"/>
                </a:solidFill>
              </a:rPr>
              <a:t>network apps</a:t>
            </a:r>
            <a:endParaRPr lang="en-US" sz="2400" dirty="0" smtClean="0"/>
          </a:p>
        </p:txBody>
      </p:sp>
      <p:grpSp>
        <p:nvGrpSpPr>
          <p:cNvPr id="34823" name="Group 262"/>
          <p:cNvGrpSpPr>
            <a:grpSpLocks/>
          </p:cNvGrpSpPr>
          <p:nvPr/>
        </p:nvGrpSpPr>
        <p:grpSpPr bwMode="auto">
          <a:xfrm>
            <a:off x="5489575" y="1319213"/>
            <a:ext cx="3470275" cy="4489450"/>
            <a:chOff x="3177" y="1065"/>
            <a:chExt cx="2186" cy="2828"/>
          </a:xfrm>
        </p:grpSpPr>
        <p:sp>
          <p:nvSpPr>
            <p:cNvPr id="34914" name="Freeform 263"/>
            <p:cNvSpPr>
              <a:spLocks/>
            </p:cNvSpPr>
            <p:nvPr/>
          </p:nvSpPr>
          <p:spPr bwMode="auto">
            <a:xfrm>
              <a:off x="4261" y="2412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15" name="Freeform 264"/>
            <p:cNvSpPr>
              <a:spLocks/>
            </p:cNvSpPr>
            <p:nvPr/>
          </p:nvSpPr>
          <p:spPr bwMode="auto">
            <a:xfrm>
              <a:off x="4273" y="1451"/>
              <a:ext cx="1090" cy="658"/>
            </a:xfrm>
            <a:custGeom>
              <a:avLst/>
              <a:gdLst>
                <a:gd name="T0" fmla="*/ 5057 w 765"/>
                <a:gd name="T1" fmla="*/ 123 h 459"/>
                <a:gd name="T2" fmla="*/ 3427 w 765"/>
                <a:gd name="T3" fmla="*/ 866 h 459"/>
                <a:gd name="T4" fmla="*/ 1146 w 765"/>
                <a:gd name="T5" fmla="*/ 1241 h 459"/>
                <a:gd name="T6" fmla="*/ 164 w 765"/>
                <a:gd name="T7" fmla="*/ 4186 h 459"/>
                <a:gd name="T8" fmla="*/ 2144 w 765"/>
                <a:gd name="T9" fmla="*/ 5521 h 459"/>
                <a:gd name="T10" fmla="*/ 4121 w 765"/>
                <a:gd name="T11" fmla="*/ 5306 h 459"/>
                <a:gd name="T12" fmla="*/ 6957 w 765"/>
                <a:gd name="T13" fmla="*/ 5521 h 459"/>
                <a:gd name="T14" fmla="*/ 8325 w 765"/>
                <a:gd name="T15" fmla="*/ 5403 h 459"/>
                <a:gd name="T16" fmla="*/ 8961 w 765"/>
                <a:gd name="T17" fmla="*/ 4626 h 459"/>
                <a:gd name="T18" fmla="*/ 8945 w 765"/>
                <a:gd name="T19" fmla="*/ 1968 h 459"/>
                <a:gd name="T20" fmla="*/ 7894 w 765"/>
                <a:gd name="T21" fmla="*/ 421 h 459"/>
                <a:gd name="T22" fmla="*/ 5057 w 765"/>
                <a:gd name="T23" fmla="*/ 12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16" name="Freeform 265"/>
            <p:cNvSpPr>
              <a:spLocks/>
            </p:cNvSpPr>
            <p:nvPr/>
          </p:nvSpPr>
          <p:spPr bwMode="auto">
            <a:xfrm>
              <a:off x="3177" y="1267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4917" name="Group 266"/>
            <p:cNvGrpSpPr>
              <a:grpSpLocks/>
            </p:cNvGrpSpPr>
            <p:nvPr/>
          </p:nvGrpSpPr>
          <p:grpSpPr bwMode="auto">
            <a:xfrm>
              <a:off x="3232" y="2108"/>
              <a:ext cx="919" cy="588"/>
              <a:chOff x="2889" y="1631"/>
              <a:chExt cx="980" cy="743"/>
            </a:xfrm>
          </p:grpSpPr>
          <p:sp>
            <p:nvSpPr>
              <p:cNvPr id="35232" name="Rectangle 2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233" name="AutoShape 2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solidFill>
                    <a:srgbClr val="00CCFF"/>
                  </a:solidFill>
                  <a:latin typeface="+mn-lt"/>
                </a:endParaRPr>
              </a:p>
            </p:txBody>
          </p:sp>
        </p:grpSp>
        <p:grpSp>
          <p:nvGrpSpPr>
            <p:cNvPr id="34918" name="Group 269"/>
            <p:cNvGrpSpPr>
              <a:grpSpLocks/>
            </p:cNvGrpSpPr>
            <p:nvPr/>
          </p:nvGrpSpPr>
          <p:grpSpPr bwMode="auto">
            <a:xfrm>
              <a:off x="3674" y="1388"/>
              <a:ext cx="212" cy="335"/>
              <a:chOff x="3796" y="1043"/>
              <a:chExt cx="865" cy="1237"/>
            </a:xfrm>
          </p:grpSpPr>
          <p:sp>
            <p:nvSpPr>
              <p:cNvPr id="35202" name="Line 270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3" name="Line 271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4" name="Line 272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5" name="Line 273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6" name="Line 274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7" name="Line 275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8" name="Line 276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9" name="Line 277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0" name="Line 278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1" name="Line 279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2" name="Line 280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3" name="Line 281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4" name="Line 282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5" name="Line 283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16" name="Line 284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35217" name="Group 285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5228" name="Line 28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9" name="Line 2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30" name="Line 28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31" name="Line 28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218" name="Group 290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5224" name="Line 291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5" name="Line 29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6" name="Line 293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7" name="Line 294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219" name="Group 295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5220" name="Line 296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1" name="Line 29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2" name="Line 298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223" name="Line 29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19" name="Group 300"/>
            <p:cNvGrpSpPr>
              <a:grpSpLocks/>
            </p:cNvGrpSpPr>
            <p:nvPr/>
          </p:nvGrpSpPr>
          <p:grpSpPr bwMode="auto">
            <a:xfrm>
              <a:off x="3223" y="1598"/>
              <a:ext cx="436" cy="114"/>
              <a:chOff x="3072" y="739"/>
              <a:chExt cx="652" cy="146"/>
            </a:xfrm>
          </p:grpSpPr>
          <p:pic>
            <p:nvPicPr>
              <p:cNvPr id="35199" name="Picture 301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200" name="Line 302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201" name="Line 303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pic>
          <p:nvPicPr>
            <p:cNvPr id="34920" name="Picture 304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" y="1417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921" name="Group 305"/>
            <p:cNvGrpSpPr>
              <a:grpSpLocks/>
            </p:cNvGrpSpPr>
            <p:nvPr/>
          </p:nvGrpSpPr>
          <p:grpSpPr bwMode="auto">
            <a:xfrm>
              <a:off x="3880" y="1303"/>
              <a:ext cx="256" cy="269"/>
              <a:chOff x="2870" y="1518"/>
              <a:chExt cx="292" cy="320"/>
            </a:xfrm>
          </p:grpSpPr>
          <p:graphicFrame>
            <p:nvGraphicFramePr>
              <p:cNvPr id="35197" name="Object 3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18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198" name="Object 3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19" name="Clip" r:id="rId8" imgW="1268295" imgH="1199426" progId="MS_ClipArt_Gallery.2">
                      <p:embed/>
                    </p:oleObj>
                  </mc:Choice>
                  <mc:Fallback>
                    <p:oleObj name="Clip" r:id="rId8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922" name="Group 308"/>
            <p:cNvGrpSpPr>
              <a:grpSpLocks/>
            </p:cNvGrpSpPr>
            <p:nvPr/>
          </p:nvGrpSpPr>
          <p:grpSpPr bwMode="auto">
            <a:xfrm>
              <a:off x="4338" y="2487"/>
              <a:ext cx="228" cy="108"/>
              <a:chOff x="3600" y="219"/>
              <a:chExt cx="360" cy="175"/>
            </a:xfrm>
          </p:grpSpPr>
          <p:sp>
            <p:nvSpPr>
              <p:cNvPr id="35184" name="Oval 30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85" name="Line 31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86" name="Line 31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87" name="Rectangle 31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88" name="Oval 31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89" name="Group 31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94" name="Line 3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95" name="Line 3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96" name="Line 3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90" name="Group 31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91" name="Line 31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92" name="Line 32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93" name="Line 32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3" name="Group 322"/>
            <p:cNvGrpSpPr>
              <a:grpSpLocks/>
            </p:cNvGrpSpPr>
            <p:nvPr/>
          </p:nvGrpSpPr>
          <p:grpSpPr bwMode="auto">
            <a:xfrm>
              <a:off x="4562" y="2663"/>
              <a:ext cx="228" cy="108"/>
              <a:chOff x="3600" y="219"/>
              <a:chExt cx="360" cy="175"/>
            </a:xfrm>
          </p:grpSpPr>
          <p:sp>
            <p:nvSpPr>
              <p:cNvPr id="35171" name="Oval 32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72" name="Line 32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73" name="Line 32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74" name="Rectangle 32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75" name="Oval 32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76" name="Group 32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81" name="Line 3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82" name="Line 3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83" name="Line 3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77" name="Group 33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78" name="Line 3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79" name="Line 3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80" name="Line 3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4" name="Group 336"/>
            <p:cNvGrpSpPr>
              <a:grpSpLocks/>
            </p:cNvGrpSpPr>
            <p:nvPr/>
          </p:nvGrpSpPr>
          <p:grpSpPr bwMode="auto">
            <a:xfrm>
              <a:off x="4738" y="2495"/>
              <a:ext cx="228" cy="108"/>
              <a:chOff x="3600" y="219"/>
              <a:chExt cx="360" cy="175"/>
            </a:xfrm>
          </p:grpSpPr>
          <p:sp>
            <p:nvSpPr>
              <p:cNvPr id="35158" name="Oval 33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59" name="Line 33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60" name="Line 33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61" name="Rectangle 34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62" name="Oval 34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63" name="Group 34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68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69" name="Line 34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70" name="Line 3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64" name="Group 34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65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66" name="Line 3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67" name="Line 3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5" name="Group 350"/>
            <p:cNvGrpSpPr>
              <a:grpSpLocks/>
            </p:cNvGrpSpPr>
            <p:nvPr/>
          </p:nvGrpSpPr>
          <p:grpSpPr bwMode="auto">
            <a:xfrm>
              <a:off x="4401" y="1766"/>
              <a:ext cx="221" cy="101"/>
              <a:chOff x="3600" y="219"/>
              <a:chExt cx="360" cy="175"/>
            </a:xfrm>
          </p:grpSpPr>
          <p:sp>
            <p:nvSpPr>
              <p:cNvPr id="35145" name="Oval 35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46" name="Line 35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47" name="Line 35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48" name="Rectangle 35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49" name="Oval 35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50" name="Group 35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55" name="Line 3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56" name="Line 3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57" name="Line 3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51" name="Group 36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52" name="Line 3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53" name="Line 3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54" name="Line 3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6" name="Group 364"/>
            <p:cNvGrpSpPr>
              <a:grpSpLocks/>
            </p:cNvGrpSpPr>
            <p:nvPr/>
          </p:nvGrpSpPr>
          <p:grpSpPr bwMode="auto">
            <a:xfrm>
              <a:off x="4400" y="1927"/>
              <a:ext cx="228" cy="108"/>
              <a:chOff x="3600" y="219"/>
              <a:chExt cx="360" cy="175"/>
            </a:xfrm>
          </p:grpSpPr>
          <p:sp>
            <p:nvSpPr>
              <p:cNvPr id="35132" name="Oval 36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33" name="Line 36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34" name="Line 36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35" name="Rectangle 36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36" name="Oval 36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37" name="Group 37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42" name="Line 37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43" name="Line 37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44" name="Line 37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38" name="Group 37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39" name="Line 3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40" name="Line 3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41" name="Line 3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7" name="Group 378"/>
            <p:cNvGrpSpPr>
              <a:grpSpLocks/>
            </p:cNvGrpSpPr>
            <p:nvPr/>
          </p:nvGrpSpPr>
          <p:grpSpPr bwMode="auto">
            <a:xfrm>
              <a:off x="4700" y="1706"/>
              <a:ext cx="210" cy="97"/>
              <a:chOff x="3600" y="219"/>
              <a:chExt cx="360" cy="175"/>
            </a:xfrm>
          </p:grpSpPr>
          <p:sp>
            <p:nvSpPr>
              <p:cNvPr id="35119" name="Oval 3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20" name="Line 3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21" name="Line 3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22" name="Rectangle 3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23" name="Oval 3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24" name="Group 3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29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30" name="Line 3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31" name="Line 3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25" name="Group 3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26" name="Line 3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27" name="Line 3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28" name="Line 3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8" name="Group 392"/>
            <p:cNvGrpSpPr>
              <a:grpSpLocks/>
            </p:cNvGrpSpPr>
            <p:nvPr/>
          </p:nvGrpSpPr>
          <p:grpSpPr bwMode="auto">
            <a:xfrm>
              <a:off x="4754" y="1927"/>
              <a:ext cx="228" cy="108"/>
              <a:chOff x="3600" y="219"/>
              <a:chExt cx="360" cy="175"/>
            </a:xfrm>
          </p:grpSpPr>
          <p:sp>
            <p:nvSpPr>
              <p:cNvPr id="35106" name="Oval 39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107" name="Line 39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08" name="Line 39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109" name="Rectangle 39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110" name="Oval 39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111" name="Group 39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16" name="Line 3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17" name="Line 4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18" name="Line 4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112" name="Group 40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13" name="Line 4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14" name="Line 4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15" name="Line 4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29" name="Group 406"/>
            <p:cNvGrpSpPr>
              <a:grpSpLocks/>
            </p:cNvGrpSpPr>
            <p:nvPr/>
          </p:nvGrpSpPr>
          <p:grpSpPr bwMode="auto">
            <a:xfrm>
              <a:off x="3866" y="1763"/>
              <a:ext cx="220" cy="100"/>
              <a:chOff x="3600" y="219"/>
              <a:chExt cx="360" cy="175"/>
            </a:xfrm>
          </p:grpSpPr>
          <p:sp>
            <p:nvSpPr>
              <p:cNvPr id="35093" name="Oval 4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94" name="Line 4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95" name="Line 4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96" name="Rectangle 4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097" name="Oval 4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098" name="Group 4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103" name="Line 4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04" name="Line 4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05" name="Line 4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099" name="Group 4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100" name="Line 4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01" name="Line 4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102" name="Line 4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30" name="Group 420"/>
            <p:cNvGrpSpPr>
              <a:grpSpLocks/>
            </p:cNvGrpSpPr>
            <p:nvPr/>
          </p:nvGrpSpPr>
          <p:grpSpPr bwMode="auto">
            <a:xfrm>
              <a:off x="3673" y="2487"/>
              <a:ext cx="220" cy="100"/>
              <a:chOff x="3600" y="219"/>
              <a:chExt cx="360" cy="175"/>
            </a:xfrm>
          </p:grpSpPr>
          <p:sp>
            <p:nvSpPr>
              <p:cNvPr id="35080" name="Oval 4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81" name="Line 4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82" name="Line 4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83" name="Rectangle 4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084" name="Oval 4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085" name="Group 4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90" name="Line 4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91" name="Line 4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92" name="Line 4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086" name="Group 4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87" name="Line 4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88" name="Line 4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89" name="Line 4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4931" name="Line 434"/>
            <p:cNvSpPr>
              <a:spLocks noChangeShapeType="1"/>
            </p:cNvSpPr>
            <p:nvPr/>
          </p:nvSpPr>
          <p:spPr bwMode="auto">
            <a:xfrm flipV="1">
              <a:off x="4430" y="2757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32" name="Line 435"/>
            <p:cNvSpPr>
              <a:spLocks noChangeShapeType="1"/>
            </p:cNvSpPr>
            <p:nvPr/>
          </p:nvSpPr>
          <p:spPr bwMode="auto">
            <a:xfrm>
              <a:off x="4508" y="2592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33" name="Line 436"/>
            <p:cNvSpPr>
              <a:spLocks noChangeShapeType="1"/>
            </p:cNvSpPr>
            <p:nvPr/>
          </p:nvSpPr>
          <p:spPr bwMode="auto">
            <a:xfrm>
              <a:off x="4569" y="2542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34" name="Line 437"/>
            <p:cNvSpPr>
              <a:spLocks noChangeShapeType="1"/>
            </p:cNvSpPr>
            <p:nvPr/>
          </p:nvSpPr>
          <p:spPr bwMode="auto">
            <a:xfrm flipV="1">
              <a:off x="4718" y="2596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35" name="Line 438"/>
            <p:cNvSpPr>
              <a:spLocks noChangeShapeType="1"/>
            </p:cNvSpPr>
            <p:nvPr/>
          </p:nvSpPr>
          <p:spPr bwMode="auto">
            <a:xfrm>
              <a:off x="3898" y="2546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4936" name="Group 439"/>
            <p:cNvGrpSpPr>
              <a:grpSpLocks/>
            </p:cNvGrpSpPr>
            <p:nvPr/>
          </p:nvGrpSpPr>
          <p:grpSpPr bwMode="auto">
            <a:xfrm>
              <a:off x="3424" y="2213"/>
              <a:ext cx="209" cy="224"/>
              <a:chOff x="2870" y="1518"/>
              <a:chExt cx="292" cy="320"/>
            </a:xfrm>
          </p:grpSpPr>
          <p:graphicFrame>
            <p:nvGraphicFramePr>
              <p:cNvPr id="35078" name="Object 44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0" name="Clip" r:id="rId10" imgW="826829" imgH="840406" progId="MS_ClipArt_Gallery.2">
                      <p:embed/>
                    </p:oleObj>
                  </mc:Choice>
                  <mc:Fallback>
                    <p:oleObj name="Clip" r:id="rId10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079" name="Object 44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1" name="Clip" r:id="rId11" imgW="1268295" imgH="1199426" progId="MS_ClipArt_Gallery.2">
                      <p:embed/>
                    </p:oleObj>
                  </mc:Choice>
                  <mc:Fallback>
                    <p:oleObj name="Clip" r:id="rId11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937" name="Group 442"/>
            <p:cNvGrpSpPr>
              <a:grpSpLocks/>
            </p:cNvGrpSpPr>
            <p:nvPr/>
          </p:nvGrpSpPr>
          <p:grpSpPr bwMode="auto">
            <a:xfrm>
              <a:off x="3452" y="2445"/>
              <a:ext cx="139" cy="194"/>
              <a:chOff x="2556" y="2689"/>
              <a:chExt cx="183" cy="255"/>
            </a:xfrm>
          </p:grpSpPr>
          <p:pic>
            <p:nvPicPr>
              <p:cNvPr id="35061" name="Picture 443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062" name="Freeform 44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3" name="Freeform 44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4" name="Freeform 44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5" name="Freeform 44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6" name="Freeform 44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7" name="Freeform 44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8" name="Freeform 45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69" name="Freeform 45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0" name="Freeform 45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1" name="Freeform 45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2" name="Freeform 45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3" name="Freeform 45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4" name="Freeform 45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5" name="Freeform 45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6" name="Freeform 45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77" name="Freeform 45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graphicFrame>
          <p:nvGraphicFramePr>
            <p:cNvPr id="34938" name="Object 460"/>
            <p:cNvGraphicFramePr>
              <a:graphicFrameLocks noChangeAspect="1"/>
            </p:cNvGraphicFramePr>
            <p:nvPr/>
          </p:nvGraphicFramePr>
          <p:xfrm>
            <a:off x="3694" y="2240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22" name="Clip" r:id="rId13" imgW="1307263" imgH="1084139" progId="MS_ClipArt_Gallery.2">
                    <p:embed/>
                  </p:oleObj>
                </mc:Choice>
                <mc:Fallback>
                  <p:oleObj name="Clip" r:id="rId13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2240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939" name="Line 461"/>
            <p:cNvSpPr>
              <a:spLocks noChangeShapeType="1"/>
            </p:cNvSpPr>
            <p:nvPr/>
          </p:nvSpPr>
          <p:spPr bwMode="auto">
            <a:xfrm>
              <a:off x="4084" y="1820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40" name="Line 462"/>
            <p:cNvSpPr>
              <a:spLocks noChangeShapeType="1"/>
            </p:cNvSpPr>
            <p:nvPr/>
          </p:nvSpPr>
          <p:spPr bwMode="auto">
            <a:xfrm>
              <a:off x="3811" y="1712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41" name="Freeform 463"/>
            <p:cNvSpPr>
              <a:spLocks/>
            </p:cNvSpPr>
            <p:nvPr/>
          </p:nvSpPr>
          <p:spPr bwMode="auto">
            <a:xfrm>
              <a:off x="3382" y="2976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42" name="Line 464"/>
            <p:cNvSpPr>
              <a:spLocks noChangeShapeType="1"/>
            </p:cNvSpPr>
            <p:nvPr/>
          </p:nvSpPr>
          <p:spPr bwMode="auto">
            <a:xfrm rot="-5400000">
              <a:off x="4791" y="3440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4943" name="Group 465"/>
            <p:cNvGrpSpPr>
              <a:grpSpLocks/>
            </p:cNvGrpSpPr>
            <p:nvPr/>
          </p:nvGrpSpPr>
          <p:grpSpPr bwMode="auto">
            <a:xfrm>
              <a:off x="4736" y="3526"/>
              <a:ext cx="125" cy="230"/>
              <a:chOff x="4180" y="783"/>
              <a:chExt cx="150" cy="307"/>
            </a:xfrm>
          </p:grpSpPr>
          <p:sp>
            <p:nvSpPr>
              <p:cNvPr id="35053" name="AutoShape 466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54" name="Rectangle 467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55" name="Rectangle 468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56" name="AutoShape 469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57" name="Line 470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58" name="Line 471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59" name="Rectangle 472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60" name="Rectangle 473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34944" name="Line 474"/>
            <p:cNvSpPr>
              <a:spLocks noChangeShapeType="1"/>
            </p:cNvSpPr>
            <p:nvPr/>
          </p:nvSpPr>
          <p:spPr bwMode="auto">
            <a:xfrm rot="5400000" flipV="1">
              <a:off x="4883" y="3617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45" name="Line 475"/>
            <p:cNvSpPr>
              <a:spLocks noChangeShapeType="1"/>
            </p:cNvSpPr>
            <p:nvPr/>
          </p:nvSpPr>
          <p:spPr bwMode="auto">
            <a:xfrm rot="-5400000">
              <a:off x="5000" y="3413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4946" name="Group 476"/>
            <p:cNvGrpSpPr>
              <a:grpSpLocks/>
            </p:cNvGrpSpPr>
            <p:nvPr/>
          </p:nvGrpSpPr>
          <p:grpSpPr bwMode="auto">
            <a:xfrm>
              <a:off x="4735" y="3230"/>
              <a:ext cx="316" cy="148"/>
              <a:chOff x="3600" y="219"/>
              <a:chExt cx="360" cy="175"/>
            </a:xfrm>
          </p:grpSpPr>
          <p:sp>
            <p:nvSpPr>
              <p:cNvPr id="35040" name="Oval 4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41" name="Line 4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42" name="Line 4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43" name="Rectangle 4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044" name="Oval 4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045" name="Group 4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50" name="Line 4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51" name="Line 4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52" name="Line 4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046" name="Group 4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47" name="Line 4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48" name="Line 4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49" name="Line 4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47" name="Group 490"/>
            <p:cNvGrpSpPr>
              <a:grpSpLocks/>
            </p:cNvGrpSpPr>
            <p:nvPr/>
          </p:nvGrpSpPr>
          <p:grpSpPr bwMode="auto">
            <a:xfrm>
              <a:off x="4221" y="3056"/>
              <a:ext cx="316" cy="148"/>
              <a:chOff x="3600" y="219"/>
              <a:chExt cx="360" cy="175"/>
            </a:xfrm>
          </p:grpSpPr>
          <p:sp>
            <p:nvSpPr>
              <p:cNvPr id="35027" name="Oval 49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28" name="Line 49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29" name="Line 49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30" name="Rectangle 49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031" name="Oval 49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032" name="Group 49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37" name="Line 4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38" name="Line 4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39" name="Line 4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033" name="Group 50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34" name="Line 5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35" name="Line 5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36" name="Line 5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4948" name="Group 504"/>
            <p:cNvGrpSpPr>
              <a:grpSpLocks/>
            </p:cNvGrpSpPr>
            <p:nvPr/>
          </p:nvGrpSpPr>
          <p:grpSpPr bwMode="auto">
            <a:xfrm>
              <a:off x="3802" y="3248"/>
              <a:ext cx="316" cy="148"/>
              <a:chOff x="3600" y="219"/>
              <a:chExt cx="360" cy="175"/>
            </a:xfrm>
          </p:grpSpPr>
          <p:sp>
            <p:nvSpPr>
              <p:cNvPr id="35014" name="Oval 50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015" name="Line 50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16" name="Line 50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17" name="Rectangle 50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018" name="Oval 50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019" name="Group 51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024" name="Line 5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25" name="Line 5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26" name="Line 5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020" name="Group 51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021" name="Line 5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22" name="Line 5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023" name="Line 5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4949" name="Line 518"/>
            <p:cNvSpPr>
              <a:spLocks noChangeShapeType="1"/>
            </p:cNvSpPr>
            <p:nvPr/>
          </p:nvSpPr>
          <p:spPr bwMode="auto">
            <a:xfrm>
              <a:off x="4504" y="3189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0" name="Line 519"/>
            <p:cNvSpPr>
              <a:spLocks noChangeShapeType="1"/>
            </p:cNvSpPr>
            <p:nvPr/>
          </p:nvSpPr>
          <p:spPr bwMode="auto">
            <a:xfrm flipV="1">
              <a:off x="4093" y="3197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1" name="Line 520"/>
            <p:cNvSpPr>
              <a:spLocks noChangeShapeType="1"/>
            </p:cNvSpPr>
            <p:nvPr/>
          </p:nvSpPr>
          <p:spPr bwMode="auto">
            <a:xfrm flipV="1">
              <a:off x="4120" y="3325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2" name="Line 521"/>
            <p:cNvSpPr>
              <a:spLocks noChangeShapeType="1"/>
            </p:cNvSpPr>
            <p:nvPr/>
          </p:nvSpPr>
          <p:spPr bwMode="auto">
            <a:xfrm flipH="1">
              <a:off x="3676" y="3165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3" name="Line 522"/>
            <p:cNvSpPr>
              <a:spLocks noChangeShapeType="1"/>
            </p:cNvSpPr>
            <p:nvPr/>
          </p:nvSpPr>
          <p:spPr bwMode="auto">
            <a:xfrm>
              <a:off x="3692" y="3197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4" name="Line 523"/>
            <p:cNvSpPr>
              <a:spLocks noChangeShapeType="1"/>
            </p:cNvSpPr>
            <p:nvPr/>
          </p:nvSpPr>
          <p:spPr bwMode="auto">
            <a:xfrm>
              <a:off x="3604" y="3409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5" name="Line 524"/>
            <p:cNvSpPr>
              <a:spLocks noChangeShapeType="1"/>
            </p:cNvSpPr>
            <p:nvPr/>
          </p:nvSpPr>
          <p:spPr bwMode="auto">
            <a:xfrm>
              <a:off x="3763" y="3459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6" name="Line 525"/>
            <p:cNvSpPr>
              <a:spLocks noChangeShapeType="1"/>
            </p:cNvSpPr>
            <p:nvPr/>
          </p:nvSpPr>
          <p:spPr bwMode="auto">
            <a:xfrm flipH="1">
              <a:off x="3914" y="3401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7" name="Line 526"/>
            <p:cNvSpPr>
              <a:spLocks noChangeShapeType="1"/>
            </p:cNvSpPr>
            <p:nvPr/>
          </p:nvSpPr>
          <p:spPr bwMode="auto">
            <a:xfrm>
              <a:off x="3796" y="3457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58" name="Line 527"/>
            <p:cNvSpPr>
              <a:spLocks noChangeShapeType="1"/>
            </p:cNvSpPr>
            <p:nvPr/>
          </p:nvSpPr>
          <p:spPr bwMode="auto">
            <a:xfrm flipH="1" flipV="1">
              <a:off x="4046" y="346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aphicFrame>
          <p:nvGraphicFramePr>
            <p:cNvPr id="34959" name="Object 528"/>
            <p:cNvGraphicFramePr>
              <a:graphicFrameLocks noChangeAspect="1"/>
            </p:cNvGraphicFramePr>
            <p:nvPr/>
          </p:nvGraphicFramePr>
          <p:xfrm>
            <a:off x="3451" y="33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23" name="Clip" r:id="rId15" imgW="1307263" imgH="1084139" progId="MS_ClipArt_Gallery.2">
                    <p:embed/>
                  </p:oleObj>
                </mc:Choice>
                <mc:Fallback>
                  <p:oleObj name="Clip" r:id="rId15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33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960" name="Object 529"/>
            <p:cNvGraphicFramePr>
              <a:graphicFrameLocks noChangeAspect="1"/>
            </p:cNvGraphicFramePr>
            <p:nvPr/>
          </p:nvGraphicFramePr>
          <p:xfrm>
            <a:off x="3555" y="31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24" name="Clip" r:id="rId16" imgW="1307263" imgH="1084139" progId="MS_ClipArt_Gallery.2">
                    <p:embed/>
                  </p:oleObj>
                </mc:Choice>
                <mc:Fallback>
                  <p:oleObj name="Clip" r:id="rId16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31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961" name="Object 530"/>
            <p:cNvGraphicFramePr>
              <a:graphicFrameLocks noChangeAspect="1"/>
            </p:cNvGraphicFramePr>
            <p:nvPr/>
          </p:nvGraphicFramePr>
          <p:xfrm>
            <a:off x="3723" y="349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25" name="Clip" r:id="rId17" imgW="1307263" imgH="1084139" progId="MS_ClipArt_Gallery.2">
                    <p:embed/>
                  </p:oleObj>
                </mc:Choice>
                <mc:Fallback>
                  <p:oleObj name="Clip" r:id="rId17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349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962" name="Object 531"/>
            <p:cNvGraphicFramePr>
              <a:graphicFrameLocks noChangeAspect="1"/>
            </p:cNvGraphicFramePr>
            <p:nvPr/>
          </p:nvGraphicFramePr>
          <p:xfrm>
            <a:off x="3937" y="3497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26" name="Clip" r:id="rId18" imgW="1307263" imgH="1084139" progId="MS_ClipArt_Gallery.2">
                    <p:embed/>
                  </p:oleObj>
                </mc:Choice>
                <mc:Fallback>
                  <p:oleObj name="Clip" r:id="rId18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497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963" name="Group 532"/>
            <p:cNvGrpSpPr>
              <a:grpSpLocks/>
            </p:cNvGrpSpPr>
            <p:nvPr/>
          </p:nvGrpSpPr>
          <p:grpSpPr bwMode="auto">
            <a:xfrm>
              <a:off x="4509" y="3576"/>
              <a:ext cx="172" cy="215"/>
              <a:chOff x="2870" y="1518"/>
              <a:chExt cx="292" cy="320"/>
            </a:xfrm>
          </p:grpSpPr>
          <p:graphicFrame>
            <p:nvGraphicFramePr>
              <p:cNvPr id="35012" name="Object 533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7" name="Clip" r:id="rId19" imgW="826829" imgH="840406" progId="MS_ClipArt_Gallery.2">
                      <p:embed/>
                    </p:oleObj>
                  </mc:Choice>
                  <mc:Fallback>
                    <p:oleObj name="Clip" r:id="rId19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013" name="Object 534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8" name="Clip" r:id="rId20" imgW="1268295" imgH="1199426" progId="MS_ClipArt_Gallery.2">
                      <p:embed/>
                    </p:oleObj>
                  </mc:Choice>
                  <mc:Fallback>
                    <p:oleObj name="Clip" r:id="rId20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964" name="Group 535"/>
            <p:cNvGrpSpPr>
              <a:grpSpLocks/>
            </p:cNvGrpSpPr>
            <p:nvPr/>
          </p:nvGrpSpPr>
          <p:grpSpPr bwMode="auto">
            <a:xfrm>
              <a:off x="4225" y="3608"/>
              <a:ext cx="220" cy="203"/>
              <a:chOff x="2870" y="1518"/>
              <a:chExt cx="292" cy="320"/>
            </a:xfrm>
          </p:grpSpPr>
          <p:graphicFrame>
            <p:nvGraphicFramePr>
              <p:cNvPr id="35010" name="Object 53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29" name="Clip" r:id="rId21" imgW="826829" imgH="840406" progId="MS_ClipArt_Gallery.2">
                      <p:embed/>
                    </p:oleObj>
                  </mc:Choice>
                  <mc:Fallback>
                    <p:oleObj name="Clip" r:id="rId21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011" name="Object 53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30" name="Clip" r:id="rId22" imgW="1268295" imgH="1199426" progId="MS_ClipArt_Gallery.2">
                      <p:embed/>
                    </p:oleObj>
                  </mc:Choice>
                  <mc:Fallback>
                    <p:oleObj name="Clip" r:id="rId22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965" name="Group 538"/>
            <p:cNvGrpSpPr>
              <a:grpSpLocks/>
            </p:cNvGrpSpPr>
            <p:nvPr/>
          </p:nvGrpSpPr>
          <p:grpSpPr bwMode="auto">
            <a:xfrm>
              <a:off x="4324" y="3364"/>
              <a:ext cx="183" cy="255"/>
              <a:chOff x="2556" y="2689"/>
              <a:chExt cx="183" cy="255"/>
            </a:xfrm>
          </p:grpSpPr>
          <p:pic>
            <p:nvPicPr>
              <p:cNvPr id="34993" name="Picture 539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994" name="Freeform 540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5" name="Freeform 541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6" name="Freeform 542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7" name="Freeform 543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8" name="Freeform 544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9" name="Freeform 545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0" name="Freeform 546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1" name="Freeform 547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2" name="Freeform 548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3" name="Freeform 549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4" name="Freeform 550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5" name="Freeform 551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6" name="Freeform 552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7" name="Freeform 553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8" name="Freeform 554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009" name="Freeform 555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34966" name="Line 556"/>
            <p:cNvSpPr>
              <a:spLocks noChangeShapeType="1"/>
            </p:cNvSpPr>
            <p:nvPr/>
          </p:nvSpPr>
          <p:spPr bwMode="auto">
            <a:xfrm>
              <a:off x="4097" y="3373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67" name="Line 557"/>
            <p:cNvSpPr>
              <a:spLocks noChangeShapeType="1"/>
            </p:cNvSpPr>
            <p:nvPr/>
          </p:nvSpPr>
          <p:spPr bwMode="auto">
            <a:xfrm>
              <a:off x="3750" y="3332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4968" name="Group 558"/>
            <p:cNvGrpSpPr>
              <a:grpSpLocks/>
            </p:cNvGrpSpPr>
            <p:nvPr/>
          </p:nvGrpSpPr>
          <p:grpSpPr bwMode="auto">
            <a:xfrm>
              <a:off x="4995" y="3370"/>
              <a:ext cx="131" cy="258"/>
              <a:chOff x="4180" y="783"/>
              <a:chExt cx="150" cy="307"/>
            </a:xfrm>
          </p:grpSpPr>
          <p:sp>
            <p:nvSpPr>
              <p:cNvPr id="34985" name="AutoShape 55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86" name="Rectangle 56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87" name="Rectangle 56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88" name="AutoShape 56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89" name="Line 56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0" name="Line 56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91" name="Rectangle 56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92" name="Rectangle 56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34969" name="Line 567"/>
            <p:cNvSpPr>
              <a:spLocks noChangeShapeType="1"/>
            </p:cNvSpPr>
            <p:nvPr/>
          </p:nvSpPr>
          <p:spPr bwMode="auto">
            <a:xfrm flipH="1">
              <a:off x="3806" y="2401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0" name="Line 568"/>
            <p:cNvSpPr>
              <a:spLocks noChangeShapeType="1"/>
            </p:cNvSpPr>
            <p:nvPr/>
          </p:nvSpPr>
          <p:spPr bwMode="auto">
            <a:xfrm flipV="1">
              <a:off x="4623" y="1760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1" name="Line 569"/>
            <p:cNvSpPr>
              <a:spLocks noChangeShapeType="1"/>
            </p:cNvSpPr>
            <p:nvPr/>
          </p:nvSpPr>
          <p:spPr bwMode="auto">
            <a:xfrm>
              <a:off x="4514" y="1869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2" name="Line 570"/>
            <p:cNvSpPr>
              <a:spLocks noChangeShapeType="1"/>
            </p:cNvSpPr>
            <p:nvPr/>
          </p:nvSpPr>
          <p:spPr bwMode="auto">
            <a:xfrm flipV="1">
              <a:off x="4630" y="1804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3" name="Line 571"/>
            <p:cNvSpPr>
              <a:spLocks noChangeShapeType="1"/>
            </p:cNvSpPr>
            <p:nvPr/>
          </p:nvSpPr>
          <p:spPr bwMode="auto">
            <a:xfrm>
              <a:off x="4852" y="1803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4" name="Line 572"/>
            <p:cNvSpPr>
              <a:spLocks noChangeShapeType="1"/>
            </p:cNvSpPr>
            <p:nvPr/>
          </p:nvSpPr>
          <p:spPr bwMode="auto">
            <a:xfrm>
              <a:off x="4634" y="1996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5" name="Line 573"/>
            <p:cNvSpPr>
              <a:spLocks noChangeShapeType="1"/>
            </p:cNvSpPr>
            <p:nvPr/>
          </p:nvSpPr>
          <p:spPr bwMode="auto">
            <a:xfrm flipV="1">
              <a:off x="3560" y="2542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6" name="Line 574"/>
            <p:cNvSpPr>
              <a:spLocks noChangeShapeType="1"/>
            </p:cNvSpPr>
            <p:nvPr/>
          </p:nvSpPr>
          <p:spPr bwMode="auto">
            <a:xfrm flipV="1">
              <a:off x="4895" y="1614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7" name="Line 575"/>
            <p:cNvSpPr>
              <a:spLocks noChangeShapeType="1"/>
            </p:cNvSpPr>
            <p:nvPr/>
          </p:nvSpPr>
          <p:spPr bwMode="auto">
            <a:xfrm>
              <a:off x="4983" y="1990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8" name="Line 576"/>
            <p:cNvSpPr>
              <a:spLocks noChangeShapeType="1"/>
            </p:cNvSpPr>
            <p:nvPr/>
          </p:nvSpPr>
          <p:spPr bwMode="auto">
            <a:xfrm flipH="1">
              <a:off x="4445" y="2038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79" name="Line 577"/>
            <p:cNvSpPr>
              <a:spLocks noChangeShapeType="1"/>
            </p:cNvSpPr>
            <p:nvPr/>
          </p:nvSpPr>
          <p:spPr bwMode="auto">
            <a:xfrm flipH="1">
              <a:off x="4817" y="2038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980" name="Text Box 578"/>
            <p:cNvSpPr txBox="1">
              <a:spLocks noChangeArrowheads="1"/>
            </p:cNvSpPr>
            <p:nvPr/>
          </p:nvSpPr>
          <p:spPr bwMode="auto">
            <a:xfrm>
              <a:off x="3229" y="2006"/>
              <a:ext cx="10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Home network</a:t>
              </a:r>
            </a:p>
          </p:txBody>
        </p:sp>
        <p:sp>
          <p:nvSpPr>
            <p:cNvPr id="34981" name="Text Box 579"/>
            <p:cNvSpPr txBox="1">
              <a:spLocks noChangeArrowheads="1"/>
            </p:cNvSpPr>
            <p:nvPr/>
          </p:nvSpPr>
          <p:spPr bwMode="auto">
            <a:xfrm>
              <a:off x="3515" y="2852"/>
              <a:ext cx="1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Institutional network</a:t>
              </a:r>
            </a:p>
          </p:txBody>
        </p:sp>
        <p:sp>
          <p:nvSpPr>
            <p:cNvPr id="34982" name="Text Box 580"/>
            <p:cNvSpPr txBox="1">
              <a:spLocks noChangeArrowheads="1"/>
            </p:cNvSpPr>
            <p:nvPr/>
          </p:nvSpPr>
          <p:spPr bwMode="auto">
            <a:xfrm>
              <a:off x="3234" y="1065"/>
              <a:ext cx="10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Mobile network</a:t>
              </a:r>
            </a:p>
          </p:txBody>
        </p:sp>
        <p:sp>
          <p:nvSpPr>
            <p:cNvPr id="34983" name="Text Box 581"/>
            <p:cNvSpPr txBox="1">
              <a:spLocks noChangeArrowheads="1"/>
            </p:cNvSpPr>
            <p:nvPr/>
          </p:nvSpPr>
          <p:spPr bwMode="auto">
            <a:xfrm>
              <a:off x="4369" y="136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Global ISP</a:t>
              </a:r>
            </a:p>
          </p:txBody>
        </p:sp>
        <p:sp>
          <p:nvSpPr>
            <p:cNvPr id="34984" name="Text Box 582"/>
            <p:cNvSpPr txBox="1">
              <a:spLocks noChangeArrowheads="1"/>
            </p:cNvSpPr>
            <p:nvPr/>
          </p:nvSpPr>
          <p:spPr bwMode="auto">
            <a:xfrm>
              <a:off x="4240" y="2240"/>
              <a:ext cx="9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Regional ISP</a:t>
              </a:r>
            </a:p>
          </p:txBody>
        </p:sp>
      </p:grpSp>
      <p:grpSp>
        <p:nvGrpSpPr>
          <p:cNvPr id="7531" name="Group 674"/>
          <p:cNvGrpSpPr>
            <a:grpSpLocks/>
          </p:cNvGrpSpPr>
          <p:nvPr/>
        </p:nvGrpSpPr>
        <p:grpSpPr bwMode="auto">
          <a:xfrm>
            <a:off x="465138" y="5464180"/>
            <a:ext cx="722313" cy="508001"/>
            <a:chOff x="293" y="3442"/>
            <a:chExt cx="455" cy="320"/>
          </a:xfrm>
        </p:grpSpPr>
        <p:grpSp>
          <p:nvGrpSpPr>
            <p:cNvPr id="34899" name="Group 585"/>
            <p:cNvGrpSpPr>
              <a:grpSpLocks/>
            </p:cNvGrpSpPr>
            <p:nvPr/>
          </p:nvGrpSpPr>
          <p:grpSpPr bwMode="auto">
            <a:xfrm>
              <a:off x="383" y="3442"/>
              <a:ext cx="228" cy="108"/>
              <a:chOff x="3600" y="219"/>
              <a:chExt cx="360" cy="175"/>
            </a:xfrm>
          </p:grpSpPr>
          <p:sp>
            <p:nvSpPr>
              <p:cNvPr id="34901" name="Oval 58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902" name="Line 58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03" name="Line 58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904" name="Rectangle 58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4905" name="Oval 59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4906" name="Group 59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4911" name="Line 59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912" name="Line 59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913" name="Line 59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4907" name="Group 59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4908" name="Line 5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909" name="Line 5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910" name="Line 5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4900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router</a:t>
              </a:r>
            </a:p>
          </p:txBody>
        </p:sp>
      </p:grpSp>
      <p:grpSp>
        <p:nvGrpSpPr>
          <p:cNvPr id="7570" name="Group 672"/>
          <p:cNvGrpSpPr>
            <a:grpSpLocks/>
          </p:cNvGrpSpPr>
          <p:nvPr/>
        </p:nvGrpSpPr>
        <p:grpSpPr bwMode="auto">
          <a:xfrm>
            <a:off x="146050" y="1325563"/>
            <a:ext cx="1458913" cy="1893887"/>
            <a:chOff x="92" y="835"/>
            <a:chExt cx="919" cy="1193"/>
          </a:xfrm>
        </p:grpSpPr>
        <p:grpSp>
          <p:nvGrpSpPr>
            <p:cNvPr id="34881" name="Group 599"/>
            <p:cNvGrpSpPr>
              <a:grpSpLocks/>
            </p:cNvGrpSpPr>
            <p:nvPr/>
          </p:nvGrpSpPr>
          <p:grpSpPr bwMode="auto">
            <a:xfrm>
              <a:off x="92" y="1416"/>
              <a:ext cx="220" cy="245"/>
              <a:chOff x="2870" y="1518"/>
              <a:chExt cx="292" cy="320"/>
            </a:xfrm>
          </p:grpSpPr>
          <p:graphicFrame>
            <p:nvGraphicFramePr>
              <p:cNvPr id="34897" name="Object 60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31" name="Clip" r:id="rId23" imgW="826829" imgH="840406" progId="MS_ClipArt_Gallery.2">
                      <p:embed/>
                    </p:oleObj>
                  </mc:Choice>
                  <mc:Fallback>
                    <p:oleObj name="Clip" r:id="rId23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898" name="Object 60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232" name="Clip" r:id="rId24" imgW="1268295" imgH="1199426" progId="MS_ClipArt_Gallery.2">
                      <p:embed/>
                    </p:oleObj>
                  </mc:Choice>
                  <mc:Fallback>
                    <p:oleObj name="Clip" r:id="rId24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882" name="Object 602"/>
            <p:cNvGraphicFramePr>
              <a:graphicFrameLocks noChangeAspect="1"/>
            </p:cNvGraphicFramePr>
            <p:nvPr/>
          </p:nvGraphicFramePr>
          <p:xfrm>
            <a:off x="131" y="843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233" name="Clip" r:id="rId25" imgW="1307263" imgH="1084139" progId="MS_ClipArt_Gallery.2">
                    <p:embed/>
                  </p:oleObj>
                </mc:Choice>
                <mc:Fallback>
                  <p:oleObj name="Clip" r:id="rId25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" y="843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83" name="Group 603"/>
            <p:cNvGrpSpPr>
              <a:grpSpLocks/>
            </p:cNvGrpSpPr>
            <p:nvPr/>
          </p:nvGrpSpPr>
          <p:grpSpPr bwMode="auto">
            <a:xfrm>
              <a:off x="171" y="1105"/>
              <a:ext cx="148" cy="241"/>
              <a:chOff x="4180" y="783"/>
              <a:chExt cx="150" cy="307"/>
            </a:xfrm>
          </p:grpSpPr>
          <p:sp>
            <p:nvSpPr>
              <p:cNvPr id="34889" name="AutoShape 60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890" name="Rectangle 60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891" name="Rectangle 60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892" name="AutoShape 60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893" name="Line 60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94" name="Line 60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95" name="Rectangle 61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4896" name="Rectangle 61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pic>
          <p:nvPicPr>
            <p:cNvPr id="34884" name="Picture 661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1763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85" name="Text Box 663"/>
            <p:cNvSpPr txBox="1">
              <a:spLocks noChangeArrowheads="1"/>
            </p:cNvSpPr>
            <p:nvPr/>
          </p:nvSpPr>
          <p:spPr bwMode="auto">
            <a:xfrm>
              <a:off x="348" y="835"/>
              <a:ext cx="29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PC</a:t>
              </a:r>
            </a:p>
          </p:txBody>
        </p:sp>
        <p:sp>
          <p:nvSpPr>
            <p:cNvPr id="34886" name="Text Box 664"/>
            <p:cNvSpPr txBox="1">
              <a:spLocks noChangeArrowheads="1"/>
            </p:cNvSpPr>
            <p:nvPr/>
          </p:nvSpPr>
          <p:spPr bwMode="auto">
            <a:xfrm>
              <a:off x="334" y="1107"/>
              <a:ext cx="47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server</a:t>
              </a:r>
            </a:p>
          </p:txBody>
        </p:sp>
        <p:sp>
          <p:nvSpPr>
            <p:cNvPr id="34887" name="Text Box 665"/>
            <p:cNvSpPr txBox="1">
              <a:spLocks noChangeArrowheads="1"/>
            </p:cNvSpPr>
            <p:nvPr/>
          </p:nvSpPr>
          <p:spPr bwMode="auto">
            <a:xfrm>
              <a:off x="345" y="1437"/>
              <a:ext cx="601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laptop</a:t>
              </a:r>
            </a:p>
          </p:txBody>
        </p:sp>
        <p:sp>
          <p:nvSpPr>
            <p:cNvPr id="34888" name="Text Box 667"/>
            <p:cNvSpPr txBox="1">
              <a:spLocks noChangeArrowheads="1"/>
            </p:cNvSpPr>
            <p:nvPr/>
          </p:nvSpPr>
          <p:spPr bwMode="auto">
            <a:xfrm>
              <a:off x="359" y="1738"/>
              <a:ext cx="652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cellular </a:t>
              </a:r>
            </a:p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handheld</a:t>
              </a:r>
            </a:p>
          </p:txBody>
        </p:sp>
      </p:grpSp>
      <p:grpSp>
        <p:nvGrpSpPr>
          <p:cNvPr id="7587" name="Group 673"/>
          <p:cNvGrpSpPr>
            <a:grpSpLocks/>
          </p:cNvGrpSpPr>
          <p:nvPr/>
        </p:nvGrpSpPr>
        <p:grpSpPr bwMode="auto">
          <a:xfrm>
            <a:off x="338138" y="3865561"/>
            <a:ext cx="1446213" cy="993774"/>
            <a:chOff x="213" y="2435"/>
            <a:chExt cx="911" cy="626"/>
          </a:xfrm>
        </p:grpSpPr>
        <p:grpSp>
          <p:nvGrpSpPr>
            <p:cNvPr id="34829" name="Group 612"/>
            <p:cNvGrpSpPr>
              <a:grpSpLocks/>
            </p:cNvGrpSpPr>
            <p:nvPr/>
          </p:nvGrpSpPr>
          <p:grpSpPr bwMode="auto">
            <a:xfrm>
              <a:off x="213" y="2446"/>
              <a:ext cx="149" cy="213"/>
              <a:chOff x="2556" y="2689"/>
              <a:chExt cx="183" cy="255"/>
            </a:xfrm>
          </p:grpSpPr>
          <p:pic>
            <p:nvPicPr>
              <p:cNvPr id="34864" name="Picture 613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65" name="Freeform 614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66" name="Freeform 615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67" name="Freeform 616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68" name="Freeform 617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69" name="Freeform 618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0" name="Freeform 619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1" name="Freeform 620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2" name="Freeform 621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3" name="Freeform 622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4" name="Freeform 623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5" name="Freeform 624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6" name="Freeform 625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7" name="Freeform 626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8" name="Freeform 627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79" name="Freeform 628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80" name="Freeform 629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34830" name="Group 630"/>
            <p:cNvGrpSpPr>
              <a:grpSpLocks/>
            </p:cNvGrpSpPr>
            <p:nvPr/>
          </p:nvGrpSpPr>
          <p:grpSpPr bwMode="auto">
            <a:xfrm>
              <a:off x="382" y="2435"/>
              <a:ext cx="139" cy="238"/>
              <a:chOff x="3796" y="1043"/>
              <a:chExt cx="865" cy="1237"/>
            </a:xfrm>
          </p:grpSpPr>
          <p:sp>
            <p:nvSpPr>
              <p:cNvPr id="34834" name="Line 631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35" name="Line 632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36" name="Line 633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37" name="Line 634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38" name="Line 635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39" name="Line 636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0" name="Line 637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1" name="Line 638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2" name="Line 639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3" name="Line 640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4" name="Line 641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5" name="Line 642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6" name="Line 643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7" name="Line 644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4848" name="Line 645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34849" name="Group 646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4860" name="Line 64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61" name="Line 64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62" name="Line 64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63" name="Line 65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4850" name="Group 651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4856" name="Line 652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7" name="Line 653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8" name="Line 654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9" name="Line 65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4851" name="Group 656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4852" name="Line 65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3" name="Line 65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4" name="Line 65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4855" name="Line 66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4831" name="Text Box 666"/>
            <p:cNvSpPr txBox="1">
              <a:spLocks noChangeArrowheads="1"/>
            </p:cNvSpPr>
            <p:nvPr/>
          </p:nvSpPr>
          <p:spPr bwMode="auto">
            <a:xfrm>
              <a:off x="564" y="2770"/>
              <a:ext cx="4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links</a:t>
              </a:r>
            </a:p>
          </p:txBody>
        </p:sp>
        <p:sp>
          <p:nvSpPr>
            <p:cNvPr id="34832" name="Line 668"/>
            <p:cNvSpPr>
              <a:spLocks noChangeShapeType="1"/>
            </p:cNvSpPr>
            <p:nvPr/>
          </p:nvSpPr>
          <p:spPr bwMode="auto">
            <a:xfrm>
              <a:off x="243" y="2838"/>
              <a:ext cx="276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4833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access </a:t>
              </a:r>
            </a:p>
            <a:p>
              <a:pPr>
                <a:lnSpc>
                  <a:spcPct val="75000"/>
                </a:lnSpc>
              </a:pPr>
              <a:r>
                <a:rPr lang="en-US" sz="1600">
                  <a:latin typeface="+mn-lt"/>
                </a:rPr>
                <a:t>points</a:t>
              </a:r>
            </a:p>
          </p:txBody>
        </p:sp>
      </p:grp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720056" y="4231321"/>
            <a:ext cx="4062202" cy="181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  <a:latin typeface="+mn-lt"/>
              </a:rPr>
              <a:t>communication links</a:t>
            </a:r>
            <a:endParaRPr lang="en-US" sz="2000" dirty="0">
              <a:latin typeface="+mn-lt"/>
            </a:endParaRPr>
          </a:p>
          <a:p>
            <a:pPr marL="747713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fiber, copper, radio, satellite</a:t>
            </a:r>
          </a:p>
          <a:p>
            <a:pPr marL="747713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transmission rate =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bandwidth</a:t>
            </a:r>
            <a:endParaRPr lang="en-US" sz="2000" dirty="0">
              <a:latin typeface="+mn-lt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714626" y="2454040"/>
            <a:ext cx="41290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v"/>
            </a:pPr>
            <a:r>
              <a:rPr lang="en-US" sz="2000" i="1" dirty="0" smtClean="0">
                <a:solidFill>
                  <a:srgbClr val="FF0000"/>
                </a:solidFill>
                <a:latin typeface="+mn-lt"/>
              </a:rPr>
              <a:t>protocols:</a:t>
            </a:r>
            <a:r>
              <a:rPr lang="en-US" sz="2000" dirty="0" smtClean="0">
                <a:latin typeface="+mn-lt"/>
              </a:rPr>
              <a:t> rules of communication</a:t>
            </a:r>
            <a:endParaRPr lang="en-US" sz="2000" dirty="0">
              <a:latin typeface="+mn-lt"/>
            </a:endParaRPr>
          </a:p>
        </p:txBody>
      </p:sp>
      <p:sp>
        <p:nvSpPr>
          <p:cNvPr id="418" name="Rectangle 671"/>
          <p:cNvSpPr>
            <a:spLocks noChangeArrowheads="1"/>
          </p:cNvSpPr>
          <p:nvPr/>
        </p:nvSpPr>
        <p:spPr bwMode="auto">
          <a:xfrm>
            <a:off x="1712913" y="3239086"/>
            <a:ext cx="4129087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v"/>
            </a:pPr>
            <a:r>
              <a:rPr lang="en-US" sz="2000" i="1" dirty="0">
                <a:solidFill>
                  <a:srgbClr val="FF0000"/>
                </a:solidFill>
                <a:latin typeface="+mn-lt"/>
              </a:rPr>
              <a:t>routers:</a:t>
            </a:r>
            <a:r>
              <a:rPr lang="en-US" sz="2000" dirty="0">
                <a:latin typeface="+mn-lt"/>
              </a:rPr>
              <a:t> special network </a:t>
            </a:r>
            <a:r>
              <a:rPr lang="en-US" sz="2000" dirty="0" smtClean="0">
                <a:latin typeface="+mn-lt"/>
              </a:rPr>
              <a:t>devices</a:t>
            </a:r>
            <a:endParaRPr lang="en-US" sz="2000" dirty="0">
              <a:latin typeface="+mn-lt"/>
            </a:endParaRPr>
          </a:p>
          <a:p>
            <a:pPr marL="800100" lvl="1" indent="-342900">
              <a:spcBef>
                <a:spcPct val="20000"/>
              </a:spcBef>
              <a:buClr>
                <a:srgbClr val="FF0000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+mn-lt"/>
              </a:rPr>
              <a:t>On demand connection</a:t>
            </a:r>
          </a:p>
        </p:txBody>
      </p:sp>
    </p:spTree>
    <p:extLst>
      <p:ext uri="{BB962C8B-B14F-4D97-AF65-F5344CB8AC3E}">
        <p14:creationId xmlns:p14="http://schemas.microsoft.com/office/powerpoint/2010/main" val="42218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  <p:bldP spid="4766" grpId="0"/>
      <p:bldP spid="4767" grpId="0"/>
      <p:bldP spid="4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324D7F3-B00C-4C6A-A9D4-6392802808C7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8679BE-2EEB-4133-ACA8-EC1194E2B30D}" type="slidenum">
              <a:rPr lang="en-US" smtClean="0">
                <a:latin typeface="Verdana" pitchFamily="34" charset="0"/>
              </a:rPr>
              <a:pPr/>
              <a:t>31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are the hosts?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181100"/>
          </a:xfrm>
        </p:spPr>
        <p:txBody>
          <a:bodyPr/>
          <a:lstStyle/>
          <a:p>
            <a:pPr eaLnBrk="1" hangingPunct="1"/>
            <a:r>
              <a:rPr lang="en-US" dirty="0" smtClean="0"/>
              <a:t>Desktop or portable computers, smart phones</a:t>
            </a:r>
          </a:p>
        </p:txBody>
      </p:sp>
      <p:sp>
        <p:nvSpPr>
          <p:cNvPr id="179206" name="Rectangle 6"/>
          <p:cNvSpPr>
            <a:spLocks noChangeArrowheads="1"/>
          </p:cNvSpPr>
          <p:nvPr/>
        </p:nvSpPr>
        <p:spPr bwMode="auto">
          <a:xfrm>
            <a:off x="539750" y="2852738"/>
            <a:ext cx="18716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3200" dirty="0"/>
              <a:t>Cars </a:t>
            </a:r>
          </a:p>
        </p:txBody>
      </p:sp>
      <p:sp>
        <p:nvSpPr>
          <p:cNvPr id="2" name="Rectangle 1"/>
          <p:cNvSpPr/>
          <p:nvPr/>
        </p:nvSpPr>
        <p:spPr>
          <a:xfrm>
            <a:off x="560294" y="5272464"/>
            <a:ext cx="81500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https://www.cnet.com/roadshow/news/bmw-basically-wants-you-to-live-work-inside-your-connected-car/</a:t>
            </a:r>
          </a:p>
        </p:txBody>
      </p:sp>
      <p:sp>
        <p:nvSpPr>
          <p:cNvPr id="3" name="Rectangle 2"/>
          <p:cNvSpPr/>
          <p:nvPr/>
        </p:nvSpPr>
        <p:spPr>
          <a:xfrm>
            <a:off x="6633373" y="3219167"/>
            <a:ext cx="2144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PT Sans"/>
              </a:rPr>
              <a:t>BMW connected drive</a:t>
            </a:r>
          </a:p>
        </p:txBody>
      </p:sp>
      <p:pic>
        <p:nvPicPr>
          <p:cNvPr id="156674" name="Picture 2" descr="https://www.bmw.ie/content/dam/bmw/common/topics/fascination-bmw/connected-drive/microsoftexchange/Microsoft_Exchange_stange_Standard_Detail_en.jpg/_jcr_content/renditions/cq5dam.resized.img.1185.large.time14804342331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04" y="2661163"/>
            <a:ext cx="4590596" cy="20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324D7F3-B00C-4C6A-A9D4-6392802808C7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8679BE-2EEB-4133-ACA8-EC1194E2B30D}" type="slidenum">
              <a:rPr lang="en-US" smtClean="0">
                <a:latin typeface="Verdana" pitchFamily="34" charset="0"/>
              </a:rPr>
              <a:pPr/>
              <a:t>32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are the hosts?</a:t>
            </a:r>
          </a:p>
        </p:txBody>
      </p:sp>
      <p:pic>
        <p:nvPicPr>
          <p:cNvPr id="111618" name="Picture 2" descr="http://www.opinno.com/sites/default/files/wp-content/uploads/2013/01/screenshot-amphionforumintelkeynote-201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8" y="1436914"/>
            <a:ext cx="8362929" cy="470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66498" y="1328738"/>
            <a:ext cx="278470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3200" dirty="0" smtClean="0"/>
              <a:t>Any </a:t>
            </a:r>
            <a:r>
              <a:rPr lang="en-US" sz="3200" dirty="0" smtClean="0">
                <a:solidFill>
                  <a:srgbClr val="FF0000"/>
                </a:solidFill>
              </a:rPr>
              <a:t>thing!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799012" y="1481138"/>
            <a:ext cx="363378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3200" i="1" dirty="0" smtClean="0"/>
              <a:t>“Internet of things”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4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50634EC-A05B-4939-BCB7-5F2B4A69F110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C37E77B-0D84-49D8-9D01-F980810B07ED}" type="slidenum">
              <a:rPr lang="en-US" smtClean="0">
                <a:latin typeface="Verdana" pitchFamily="34" charset="0"/>
              </a:rPr>
              <a:pPr/>
              <a:t>33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smtClean="0">
                <a:solidFill>
                  <a:schemeClr val="tx1"/>
                </a:solidFill>
              </a:rPr>
              <a:t>What’s the Internet: Protocols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371600"/>
            <a:ext cx="4419600" cy="4721225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Communications between computers require very specific unambiguous rules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i="1" dirty="0" smtClean="0">
                <a:solidFill>
                  <a:srgbClr val="FF0000"/>
                </a:solidFill>
              </a:rPr>
              <a:t>protocols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define format, order of </a:t>
            </a:r>
            <a:r>
              <a:rPr lang="en-US" sz="2400" dirty="0" err="1" smtClean="0"/>
              <a:t>msgs</a:t>
            </a:r>
            <a:r>
              <a:rPr lang="en-US" sz="2400" dirty="0" smtClean="0"/>
              <a:t> sent and received among network entities, and actions taken on </a:t>
            </a:r>
            <a:r>
              <a:rPr lang="en-US" sz="2400" dirty="0" err="1" smtClean="0"/>
              <a:t>msg</a:t>
            </a:r>
            <a:r>
              <a:rPr lang="en-US" sz="2400" dirty="0" smtClean="0"/>
              <a:t> transmission, receipt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e.g., TCP, IP, HTTP, Skype,  Ethernet</a:t>
            </a:r>
          </a:p>
        </p:txBody>
      </p:sp>
      <p:grpSp>
        <p:nvGrpSpPr>
          <p:cNvPr id="35847" name="Group 260"/>
          <p:cNvGrpSpPr>
            <a:grpSpLocks/>
          </p:cNvGrpSpPr>
          <p:nvPr/>
        </p:nvGrpSpPr>
        <p:grpSpPr bwMode="auto">
          <a:xfrm>
            <a:off x="5046663" y="1462088"/>
            <a:ext cx="3470275" cy="4489450"/>
            <a:chOff x="3177" y="1065"/>
            <a:chExt cx="2186" cy="2828"/>
          </a:xfrm>
        </p:grpSpPr>
        <p:sp>
          <p:nvSpPr>
            <p:cNvPr id="35848" name="Freeform 261"/>
            <p:cNvSpPr>
              <a:spLocks/>
            </p:cNvSpPr>
            <p:nvPr/>
          </p:nvSpPr>
          <p:spPr bwMode="auto">
            <a:xfrm>
              <a:off x="4261" y="2412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49" name="Freeform 262"/>
            <p:cNvSpPr>
              <a:spLocks/>
            </p:cNvSpPr>
            <p:nvPr/>
          </p:nvSpPr>
          <p:spPr bwMode="auto">
            <a:xfrm>
              <a:off x="4273" y="1451"/>
              <a:ext cx="1090" cy="658"/>
            </a:xfrm>
            <a:custGeom>
              <a:avLst/>
              <a:gdLst>
                <a:gd name="T0" fmla="*/ 5057 w 765"/>
                <a:gd name="T1" fmla="*/ 123 h 459"/>
                <a:gd name="T2" fmla="*/ 3427 w 765"/>
                <a:gd name="T3" fmla="*/ 866 h 459"/>
                <a:gd name="T4" fmla="*/ 1146 w 765"/>
                <a:gd name="T5" fmla="*/ 1241 h 459"/>
                <a:gd name="T6" fmla="*/ 164 w 765"/>
                <a:gd name="T7" fmla="*/ 4186 h 459"/>
                <a:gd name="T8" fmla="*/ 2144 w 765"/>
                <a:gd name="T9" fmla="*/ 5521 h 459"/>
                <a:gd name="T10" fmla="*/ 4121 w 765"/>
                <a:gd name="T11" fmla="*/ 5306 h 459"/>
                <a:gd name="T12" fmla="*/ 6957 w 765"/>
                <a:gd name="T13" fmla="*/ 5521 h 459"/>
                <a:gd name="T14" fmla="*/ 8325 w 765"/>
                <a:gd name="T15" fmla="*/ 5403 h 459"/>
                <a:gd name="T16" fmla="*/ 8961 w 765"/>
                <a:gd name="T17" fmla="*/ 4626 h 459"/>
                <a:gd name="T18" fmla="*/ 8945 w 765"/>
                <a:gd name="T19" fmla="*/ 1968 h 459"/>
                <a:gd name="T20" fmla="*/ 7894 w 765"/>
                <a:gd name="T21" fmla="*/ 421 h 459"/>
                <a:gd name="T22" fmla="*/ 5057 w 765"/>
                <a:gd name="T23" fmla="*/ 12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50" name="Freeform 263"/>
            <p:cNvSpPr>
              <a:spLocks/>
            </p:cNvSpPr>
            <p:nvPr/>
          </p:nvSpPr>
          <p:spPr bwMode="auto">
            <a:xfrm>
              <a:off x="3177" y="1267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5851" name="Group 264"/>
            <p:cNvGrpSpPr>
              <a:grpSpLocks/>
            </p:cNvGrpSpPr>
            <p:nvPr/>
          </p:nvGrpSpPr>
          <p:grpSpPr bwMode="auto">
            <a:xfrm>
              <a:off x="3232" y="2108"/>
              <a:ext cx="919" cy="588"/>
              <a:chOff x="2889" y="1631"/>
              <a:chExt cx="980" cy="743"/>
            </a:xfrm>
          </p:grpSpPr>
          <p:sp>
            <p:nvSpPr>
              <p:cNvPr id="36166" name="Rectangle 265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167" name="AutoShape 266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solidFill>
                    <a:srgbClr val="00CCFF"/>
                  </a:solidFill>
                  <a:latin typeface="+mn-lt"/>
                </a:endParaRPr>
              </a:p>
            </p:txBody>
          </p:sp>
        </p:grpSp>
        <p:grpSp>
          <p:nvGrpSpPr>
            <p:cNvPr id="35852" name="Group 267"/>
            <p:cNvGrpSpPr>
              <a:grpSpLocks/>
            </p:cNvGrpSpPr>
            <p:nvPr/>
          </p:nvGrpSpPr>
          <p:grpSpPr bwMode="auto">
            <a:xfrm>
              <a:off x="3674" y="1388"/>
              <a:ext cx="212" cy="335"/>
              <a:chOff x="3796" y="1043"/>
              <a:chExt cx="865" cy="1237"/>
            </a:xfrm>
          </p:grpSpPr>
          <p:sp>
            <p:nvSpPr>
              <p:cNvPr id="36136" name="Line 268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37" name="Line 269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38" name="Line 270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39" name="Line 271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0" name="Line 272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1" name="Line 273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2" name="Line 274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3" name="Line 275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4" name="Line 276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5" name="Line 277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6" name="Line 278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7" name="Line 279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8" name="Line 280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49" name="Line 281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50" name="Line 282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36151" name="Group 283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6162" name="Line 28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63" name="Line 28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64" name="Line 28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65" name="Line 28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152" name="Group 288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6158" name="Line 289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59" name="Line 29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60" name="Line 291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61" name="Line 292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153" name="Group 293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6154" name="Line 294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55" name="Line 29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56" name="Line 296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57" name="Line 297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53" name="Group 298"/>
            <p:cNvGrpSpPr>
              <a:grpSpLocks/>
            </p:cNvGrpSpPr>
            <p:nvPr/>
          </p:nvGrpSpPr>
          <p:grpSpPr bwMode="auto">
            <a:xfrm>
              <a:off x="3223" y="1598"/>
              <a:ext cx="436" cy="114"/>
              <a:chOff x="3072" y="739"/>
              <a:chExt cx="652" cy="146"/>
            </a:xfrm>
          </p:grpSpPr>
          <p:pic>
            <p:nvPicPr>
              <p:cNvPr id="36133" name="Picture 299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134" name="Line 300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35" name="Line 301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pic>
          <p:nvPicPr>
            <p:cNvPr id="35854" name="Picture 302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9" y="1417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55" name="Group 303"/>
            <p:cNvGrpSpPr>
              <a:grpSpLocks/>
            </p:cNvGrpSpPr>
            <p:nvPr/>
          </p:nvGrpSpPr>
          <p:grpSpPr bwMode="auto">
            <a:xfrm>
              <a:off x="3880" y="1303"/>
              <a:ext cx="256" cy="269"/>
              <a:chOff x="2870" y="1518"/>
              <a:chExt cx="292" cy="320"/>
            </a:xfrm>
          </p:grpSpPr>
          <p:graphicFrame>
            <p:nvGraphicFramePr>
              <p:cNvPr id="36131" name="Object 30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89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0" name="Object 30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132" name="Object 30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90" name="Clip" r:id="rId8" imgW="1268295" imgH="1199426" progId="MS_ClipArt_Gallery.2">
                      <p:embed/>
                    </p:oleObj>
                  </mc:Choice>
                  <mc:Fallback>
                    <p:oleObj name="Clip" r:id="rId8" imgW="1268295" imgH="1199426" progId="MS_ClipArt_Gallery.2">
                      <p:embed/>
                      <p:pic>
                        <p:nvPicPr>
                          <p:cNvPr id="0" name="Object 3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856" name="Group 306"/>
            <p:cNvGrpSpPr>
              <a:grpSpLocks/>
            </p:cNvGrpSpPr>
            <p:nvPr/>
          </p:nvGrpSpPr>
          <p:grpSpPr bwMode="auto">
            <a:xfrm>
              <a:off x="4338" y="2487"/>
              <a:ext cx="228" cy="108"/>
              <a:chOff x="3600" y="219"/>
              <a:chExt cx="360" cy="175"/>
            </a:xfrm>
          </p:grpSpPr>
          <p:sp>
            <p:nvSpPr>
              <p:cNvPr id="36118" name="Oval 3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119" name="Line 3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20" name="Line 3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21" name="Rectangle 3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122" name="Oval 3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123" name="Group 3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128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29" name="Line 3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30" name="Line 3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124" name="Group 3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125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26" name="Line 3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27" name="Line 3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57" name="Group 320"/>
            <p:cNvGrpSpPr>
              <a:grpSpLocks/>
            </p:cNvGrpSpPr>
            <p:nvPr/>
          </p:nvGrpSpPr>
          <p:grpSpPr bwMode="auto">
            <a:xfrm>
              <a:off x="4562" y="2663"/>
              <a:ext cx="228" cy="108"/>
              <a:chOff x="3600" y="219"/>
              <a:chExt cx="360" cy="175"/>
            </a:xfrm>
          </p:grpSpPr>
          <p:sp>
            <p:nvSpPr>
              <p:cNvPr id="36105" name="Oval 3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106" name="Line 3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07" name="Line 3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108" name="Rectangle 3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109" name="Oval 3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110" name="Group 3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115" name="Line 3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16" name="Line 3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17" name="Line 3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111" name="Group 3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112" name="Line 3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13" name="Line 3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14" name="Line 3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58" name="Group 334"/>
            <p:cNvGrpSpPr>
              <a:grpSpLocks/>
            </p:cNvGrpSpPr>
            <p:nvPr/>
          </p:nvGrpSpPr>
          <p:grpSpPr bwMode="auto">
            <a:xfrm>
              <a:off x="4738" y="2495"/>
              <a:ext cx="228" cy="108"/>
              <a:chOff x="3600" y="219"/>
              <a:chExt cx="360" cy="175"/>
            </a:xfrm>
          </p:grpSpPr>
          <p:sp>
            <p:nvSpPr>
              <p:cNvPr id="36092" name="Oval 33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93" name="Line 33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94" name="Line 33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95" name="Rectangle 33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96" name="Oval 33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97" name="Group 34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102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03" name="Line 34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04" name="Line 34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98" name="Group 34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99" name="Line 34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00" name="Line 34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101" name="Line 34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59" name="Group 348"/>
            <p:cNvGrpSpPr>
              <a:grpSpLocks/>
            </p:cNvGrpSpPr>
            <p:nvPr/>
          </p:nvGrpSpPr>
          <p:grpSpPr bwMode="auto">
            <a:xfrm>
              <a:off x="4401" y="1766"/>
              <a:ext cx="221" cy="101"/>
              <a:chOff x="3600" y="219"/>
              <a:chExt cx="360" cy="175"/>
            </a:xfrm>
          </p:grpSpPr>
          <p:sp>
            <p:nvSpPr>
              <p:cNvPr id="36079" name="Oval 3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80" name="Line 3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81" name="Line 3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82" name="Rectangle 3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83" name="Oval 3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84" name="Group 3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89" name="Line 3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90" name="Line 3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91" name="Line 3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85" name="Group 3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86" name="Line 3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87" name="Line 3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88" name="Line 36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60" name="Group 362"/>
            <p:cNvGrpSpPr>
              <a:grpSpLocks/>
            </p:cNvGrpSpPr>
            <p:nvPr/>
          </p:nvGrpSpPr>
          <p:grpSpPr bwMode="auto">
            <a:xfrm>
              <a:off x="4400" y="1927"/>
              <a:ext cx="228" cy="108"/>
              <a:chOff x="3600" y="219"/>
              <a:chExt cx="360" cy="175"/>
            </a:xfrm>
          </p:grpSpPr>
          <p:sp>
            <p:nvSpPr>
              <p:cNvPr id="36066" name="Oval 36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67" name="Line 36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68" name="Line 36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69" name="Rectangle 36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70" name="Oval 36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71" name="Group 36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76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77" name="Line 3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78" name="Line 3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72" name="Group 37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73" name="Line 3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74" name="Line 3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75" name="Line 3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61" name="Group 376"/>
            <p:cNvGrpSpPr>
              <a:grpSpLocks/>
            </p:cNvGrpSpPr>
            <p:nvPr/>
          </p:nvGrpSpPr>
          <p:grpSpPr bwMode="auto">
            <a:xfrm>
              <a:off x="4700" y="1706"/>
              <a:ext cx="210" cy="97"/>
              <a:chOff x="3600" y="219"/>
              <a:chExt cx="360" cy="175"/>
            </a:xfrm>
          </p:grpSpPr>
          <p:sp>
            <p:nvSpPr>
              <p:cNvPr id="36053" name="Oval 3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54" name="Line 3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55" name="Line 3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56" name="Rectangle 3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57" name="Oval 3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58" name="Group 3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63" name="Line 3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64" name="Line 3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65" name="Line 3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59" name="Group 3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60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61" name="Line 3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62" name="Line 3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62" name="Group 390"/>
            <p:cNvGrpSpPr>
              <a:grpSpLocks/>
            </p:cNvGrpSpPr>
            <p:nvPr/>
          </p:nvGrpSpPr>
          <p:grpSpPr bwMode="auto">
            <a:xfrm>
              <a:off x="4754" y="1927"/>
              <a:ext cx="228" cy="108"/>
              <a:chOff x="3600" y="219"/>
              <a:chExt cx="360" cy="175"/>
            </a:xfrm>
          </p:grpSpPr>
          <p:sp>
            <p:nvSpPr>
              <p:cNvPr id="36040" name="Oval 39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41" name="Line 39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42" name="Line 39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43" name="Rectangle 39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44" name="Oval 39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45" name="Group 39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50" name="Line 3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51" name="Line 3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52" name="Line 3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46" name="Group 40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47" name="Line 4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48" name="Line 4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49" name="Line 4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63" name="Group 404"/>
            <p:cNvGrpSpPr>
              <a:grpSpLocks/>
            </p:cNvGrpSpPr>
            <p:nvPr/>
          </p:nvGrpSpPr>
          <p:grpSpPr bwMode="auto">
            <a:xfrm>
              <a:off x="3866" y="1763"/>
              <a:ext cx="220" cy="100"/>
              <a:chOff x="3600" y="219"/>
              <a:chExt cx="360" cy="175"/>
            </a:xfrm>
          </p:grpSpPr>
          <p:sp>
            <p:nvSpPr>
              <p:cNvPr id="36027" name="Oval 40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28" name="Line 40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29" name="Line 40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30" name="Rectangle 40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31" name="Oval 40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32" name="Group 41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37" name="Line 4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38" name="Line 4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39" name="Line 4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33" name="Group 41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34" name="Line 4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35" name="Line 4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36" name="Line 4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64" name="Group 418"/>
            <p:cNvGrpSpPr>
              <a:grpSpLocks/>
            </p:cNvGrpSpPr>
            <p:nvPr/>
          </p:nvGrpSpPr>
          <p:grpSpPr bwMode="auto">
            <a:xfrm>
              <a:off x="3673" y="2487"/>
              <a:ext cx="220" cy="100"/>
              <a:chOff x="3600" y="219"/>
              <a:chExt cx="360" cy="175"/>
            </a:xfrm>
          </p:grpSpPr>
          <p:sp>
            <p:nvSpPr>
              <p:cNvPr id="36014" name="Oval 41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6015" name="Line 42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16" name="Line 42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17" name="Rectangle 42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6018" name="Oval 42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6019" name="Group 42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6024" name="Line 4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25" name="Line 4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26" name="Line 4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6020" name="Group 42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6021" name="Line 4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22" name="Line 4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6023" name="Line 4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5865" name="Line 432"/>
            <p:cNvSpPr>
              <a:spLocks noChangeShapeType="1"/>
            </p:cNvSpPr>
            <p:nvPr/>
          </p:nvSpPr>
          <p:spPr bwMode="auto">
            <a:xfrm flipV="1">
              <a:off x="4430" y="2757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66" name="Line 433"/>
            <p:cNvSpPr>
              <a:spLocks noChangeShapeType="1"/>
            </p:cNvSpPr>
            <p:nvPr/>
          </p:nvSpPr>
          <p:spPr bwMode="auto">
            <a:xfrm>
              <a:off x="4508" y="2592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67" name="Line 434"/>
            <p:cNvSpPr>
              <a:spLocks noChangeShapeType="1"/>
            </p:cNvSpPr>
            <p:nvPr/>
          </p:nvSpPr>
          <p:spPr bwMode="auto">
            <a:xfrm>
              <a:off x="4569" y="2542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68" name="Line 435"/>
            <p:cNvSpPr>
              <a:spLocks noChangeShapeType="1"/>
            </p:cNvSpPr>
            <p:nvPr/>
          </p:nvSpPr>
          <p:spPr bwMode="auto">
            <a:xfrm flipV="1">
              <a:off x="4718" y="2596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69" name="Line 436"/>
            <p:cNvSpPr>
              <a:spLocks noChangeShapeType="1"/>
            </p:cNvSpPr>
            <p:nvPr/>
          </p:nvSpPr>
          <p:spPr bwMode="auto">
            <a:xfrm>
              <a:off x="3898" y="2546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5870" name="Group 437"/>
            <p:cNvGrpSpPr>
              <a:grpSpLocks/>
            </p:cNvGrpSpPr>
            <p:nvPr/>
          </p:nvGrpSpPr>
          <p:grpSpPr bwMode="auto">
            <a:xfrm>
              <a:off x="3424" y="2213"/>
              <a:ext cx="209" cy="224"/>
              <a:chOff x="2870" y="1518"/>
              <a:chExt cx="292" cy="320"/>
            </a:xfrm>
          </p:grpSpPr>
          <p:graphicFrame>
            <p:nvGraphicFramePr>
              <p:cNvPr id="36012" name="Object 43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91" name="Clip" r:id="rId10" imgW="826829" imgH="840406" progId="MS_ClipArt_Gallery.2">
                      <p:embed/>
                    </p:oleObj>
                  </mc:Choice>
                  <mc:Fallback>
                    <p:oleObj name="Clip" r:id="rId10" imgW="826829" imgH="840406" progId="MS_ClipArt_Gallery.2">
                      <p:embed/>
                      <p:pic>
                        <p:nvPicPr>
                          <p:cNvPr id="0" name="Object 4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013" name="Object 43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92" name="Clip" r:id="rId11" imgW="1268295" imgH="1199426" progId="MS_ClipArt_Gallery.2">
                      <p:embed/>
                    </p:oleObj>
                  </mc:Choice>
                  <mc:Fallback>
                    <p:oleObj name="Clip" r:id="rId11" imgW="1268295" imgH="1199426" progId="MS_ClipArt_Gallery.2">
                      <p:embed/>
                      <p:pic>
                        <p:nvPicPr>
                          <p:cNvPr id="0" name="Object 4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871" name="Group 440"/>
            <p:cNvGrpSpPr>
              <a:grpSpLocks/>
            </p:cNvGrpSpPr>
            <p:nvPr/>
          </p:nvGrpSpPr>
          <p:grpSpPr bwMode="auto">
            <a:xfrm>
              <a:off x="3452" y="2445"/>
              <a:ext cx="139" cy="194"/>
              <a:chOff x="2556" y="2689"/>
              <a:chExt cx="183" cy="255"/>
            </a:xfrm>
          </p:grpSpPr>
          <p:pic>
            <p:nvPicPr>
              <p:cNvPr id="35995" name="Picture 441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996" name="Freeform 442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97" name="Freeform 443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98" name="Freeform 444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99" name="Freeform 445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0" name="Freeform 446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1" name="Freeform 447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2" name="Freeform 448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3" name="Freeform 449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4" name="Freeform 450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5" name="Freeform 451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6" name="Freeform 452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7" name="Freeform 453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8" name="Freeform 454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09" name="Freeform 455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10" name="Freeform 456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6011" name="Freeform 457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graphicFrame>
          <p:nvGraphicFramePr>
            <p:cNvPr id="35872" name="Object 458"/>
            <p:cNvGraphicFramePr>
              <a:graphicFrameLocks noChangeAspect="1"/>
            </p:cNvGraphicFramePr>
            <p:nvPr/>
          </p:nvGraphicFramePr>
          <p:xfrm>
            <a:off x="3694" y="2240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893" name="Clip" r:id="rId13" imgW="1307263" imgH="1084139" progId="MS_ClipArt_Gallery.2">
                    <p:embed/>
                  </p:oleObj>
                </mc:Choice>
                <mc:Fallback>
                  <p:oleObj name="Clip" r:id="rId13" imgW="1307263" imgH="1084139" progId="MS_ClipArt_Gallery.2">
                    <p:embed/>
                    <p:pic>
                      <p:nvPicPr>
                        <p:cNvPr id="0" name="Object 4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2240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73" name="Line 459"/>
            <p:cNvSpPr>
              <a:spLocks noChangeShapeType="1"/>
            </p:cNvSpPr>
            <p:nvPr/>
          </p:nvSpPr>
          <p:spPr bwMode="auto">
            <a:xfrm>
              <a:off x="4084" y="1820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74" name="Line 460"/>
            <p:cNvSpPr>
              <a:spLocks noChangeShapeType="1"/>
            </p:cNvSpPr>
            <p:nvPr/>
          </p:nvSpPr>
          <p:spPr bwMode="auto">
            <a:xfrm>
              <a:off x="3811" y="1712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75" name="Freeform 461"/>
            <p:cNvSpPr>
              <a:spLocks/>
            </p:cNvSpPr>
            <p:nvPr/>
          </p:nvSpPr>
          <p:spPr bwMode="auto">
            <a:xfrm>
              <a:off x="3382" y="2976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76" name="Line 462"/>
            <p:cNvSpPr>
              <a:spLocks noChangeShapeType="1"/>
            </p:cNvSpPr>
            <p:nvPr/>
          </p:nvSpPr>
          <p:spPr bwMode="auto">
            <a:xfrm rot="-5400000">
              <a:off x="4791" y="3440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5877" name="Group 463"/>
            <p:cNvGrpSpPr>
              <a:grpSpLocks/>
            </p:cNvGrpSpPr>
            <p:nvPr/>
          </p:nvGrpSpPr>
          <p:grpSpPr bwMode="auto">
            <a:xfrm>
              <a:off x="4736" y="3526"/>
              <a:ext cx="125" cy="230"/>
              <a:chOff x="4180" y="783"/>
              <a:chExt cx="150" cy="307"/>
            </a:xfrm>
          </p:grpSpPr>
          <p:sp>
            <p:nvSpPr>
              <p:cNvPr id="35987" name="AutoShape 464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88" name="Rectangle 465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89" name="Rectangle 466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90" name="AutoShape 467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91" name="Line 468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92" name="Line 469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93" name="Rectangle 470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94" name="Rectangle 471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35878" name="Line 472"/>
            <p:cNvSpPr>
              <a:spLocks noChangeShapeType="1"/>
            </p:cNvSpPr>
            <p:nvPr/>
          </p:nvSpPr>
          <p:spPr bwMode="auto">
            <a:xfrm rot="5400000" flipV="1">
              <a:off x="4883" y="3617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79" name="Line 473"/>
            <p:cNvSpPr>
              <a:spLocks noChangeShapeType="1"/>
            </p:cNvSpPr>
            <p:nvPr/>
          </p:nvSpPr>
          <p:spPr bwMode="auto">
            <a:xfrm rot="-5400000">
              <a:off x="5000" y="3413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5880" name="Group 474"/>
            <p:cNvGrpSpPr>
              <a:grpSpLocks/>
            </p:cNvGrpSpPr>
            <p:nvPr/>
          </p:nvGrpSpPr>
          <p:grpSpPr bwMode="auto">
            <a:xfrm>
              <a:off x="4735" y="3230"/>
              <a:ext cx="316" cy="148"/>
              <a:chOff x="3600" y="219"/>
              <a:chExt cx="360" cy="175"/>
            </a:xfrm>
          </p:grpSpPr>
          <p:sp>
            <p:nvSpPr>
              <p:cNvPr id="35974" name="Oval 47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75" name="Line 47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76" name="Line 47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77" name="Rectangle 47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978" name="Oval 47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979" name="Group 48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984" name="Line 48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85" name="Line 48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86" name="Line 48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980" name="Group 48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981" name="Line 4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82" name="Line 4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83" name="Line 4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81" name="Group 488"/>
            <p:cNvGrpSpPr>
              <a:grpSpLocks/>
            </p:cNvGrpSpPr>
            <p:nvPr/>
          </p:nvGrpSpPr>
          <p:grpSpPr bwMode="auto">
            <a:xfrm>
              <a:off x="4221" y="3056"/>
              <a:ext cx="316" cy="148"/>
              <a:chOff x="3600" y="219"/>
              <a:chExt cx="360" cy="175"/>
            </a:xfrm>
          </p:grpSpPr>
          <p:sp>
            <p:nvSpPr>
              <p:cNvPr id="35961" name="Oval 48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62" name="Line 49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63" name="Line 49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64" name="Rectangle 49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965" name="Oval 49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966" name="Group 49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971" name="Line 4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72" name="Line 4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73" name="Line 4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967" name="Group 49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968" name="Line 4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69" name="Line 5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70" name="Line 5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35882" name="Group 502"/>
            <p:cNvGrpSpPr>
              <a:grpSpLocks/>
            </p:cNvGrpSpPr>
            <p:nvPr/>
          </p:nvGrpSpPr>
          <p:grpSpPr bwMode="auto">
            <a:xfrm>
              <a:off x="3802" y="3248"/>
              <a:ext cx="316" cy="148"/>
              <a:chOff x="3600" y="219"/>
              <a:chExt cx="360" cy="175"/>
            </a:xfrm>
          </p:grpSpPr>
          <p:sp>
            <p:nvSpPr>
              <p:cNvPr id="35948" name="Oval 50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49" name="Line 50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50" name="Line 50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51" name="Rectangle 50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35952" name="Oval 50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35953" name="Group 50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5958" name="Line 50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59" name="Line 51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60" name="Line 51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35954" name="Group 51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5955" name="Line 5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56" name="Line 5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35957" name="Line 5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35883" name="Line 516"/>
            <p:cNvSpPr>
              <a:spLocks noChangeShapeType="1"/>
            </p:cNvSpPr>
            <p:nvPr/>
          </p:nvSpPr>
          <p:spPr bwMode="auto">
            <a:xfrm>
              <a:off x="4504" y="3189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4" name="Line 517"/>
            <p:cNvSpPr>
              <a:spLocks noChangeShapeType="1"/>
            </p:cNvSpPr>
            <p:nvPr/>
          </p:nvSpPr>
          <p:spPr bwMode="auto">
            <a:xfrm flipV="1">
              <a:off x="4093" y="3197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5" name="Line 518"/>
            <p:cNvSpPr>
              <a:spLocks noChangeShapeType="1"/>
            </p:cNvSpPr>
            <p:nvPr/>
          </p:nvSpPr>
          <p:spPr bwMode="auto">
            <a:xfrm flipV="1">
              <a:off x="4120" y="3325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6" name="Line 519"/>
            <p:cNvSpPr>
              <a:spLocks noChangeShapeType="1"/>
            </p:cNvSpPr>
            <p:nvPr/>
          </p:nvSpPr>
          <p:spPr bwMode="auto">
            <a:xfrm flipH="1">
              <a:off x="3676" y="3165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7" name="Line 520"/>
            <p:cNvSpPr>
              <a:spLocks noChangeShapeType="1"/>
            </p:cNvSpPr>
            <p:nvPr/>
          </p:nvSpPr>
          <p:spPr bwMode="auto">
            <a:xfrm>
              <a:off x="3692" y="3197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8" name="Line 521"/>
            <p:cNvSpPr>
              <a:spLocks noChangeShapeType="1"/>
            </p:cNvSpPr>
            <p:nvPr/>
          </p:nvSpPr>
          <p:spPr bwMode="auto">
            <a:xfrm>
              <a:off x="3604" y="3409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89" name="Line 522"/>
            <p:cNvSpPr>
              <a:spLocks noChangeShapeType="1"/>
            </p:cNvSpPr>
            <p:nvPr/>
          </p:nvSpPr>
          <p:spPr bwMode="auto">
            <a:xfrm>
              <a:off x="3763" y="3459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90" name="Line 523"/>
            <p:cNvSpPr>
              <a:spLocks noChangeShapeType="1"/>
            </p:cNvSpPr>
            <p:nvPr/>
          </p:nvSpPr>
          <p:spPr bwMode="auto">
            <a:xfrm flipH="1">
              <a:off x="3914" y="3401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91" name="Line 524"/>
            <p:cNvSpPr>
              <a:spLocks noChangeShapeType="1"/>
            </p:cNvSpPr>
            <p:nvPr/>
          </p:nvSpPr>
          <p:spPr bwMode="auto">
            <a:xfrm>
              <a:off x="3796" y="3457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892" name="Line 525"/>
            <p:cNvSpPr>
              <a:spLocks noChangeShapeType="1"/>
            </p:cNvSpPr>
            <p:nvPr/>
          </p:nvSpPr>
          <p:spPr bwMode="auto">
            <a:xfrm flipH="1" flipV="1">
              <a:off x="4046" y="346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aphicFrame>
          <p:nvGraphicFramePr>
            <p:cNvPr id="35893" name="Object 526"/>
            <p:cNvGraphicFramePr>
              <a:graphicFrameLocks noChangeAspect="1"/>
            </p:cNvGraphicFramePr>
            <p:nvPr/>
          </p:nvGraphicFramePr>
          <p:xfrm>
            <a:off x="3451" y="33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894" name="Clip" r:id="rId15" imgW="1307263" imgH="1084139" progId="MS_ClipArt_Gallery.2">
                    <p:embed/>
                  </p:oleObj>
                </mc:Choice>
                <mc:Fallback>
                  <p:oleObj name="Clip" r:id="rId15" imgW="1307263" imgH="1084139" progId="MS_ClipArt_Gallery.2">
                    <p:embed/>
                    <p:pic>
                      <p:nvPicPr>
                        <p:cNvPr id="0" name="Object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33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4" name="Object 527"/>
            <p:cNvGraphicFramePr>
              <a:graphicFrameLocks noChangeAspect="1"/>
            </p:cNvGraphicFramePr>
            <p:nvPr/>
          </p:nvGraphicFramePr>
          <p:xfrm>
            <a:off x="3555" y="313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895" name="Clip" r:id="rId16" imgW="1307263" imgH="1084139" progId="MS_ClipArt_Gallery.2">
                    <p:embed/>
                  </p:oleObj>
                </mc:Choice>
                <mc:Fallback>
                  <p:oleObj name="Clip" r:id="rId16" imgW="1307263" imgH="1084139" progId="MS_ClipArt_Gallery.2">
                    <p:embed/>
                    <p:pic>
                      <p:nvPicPr>
                        <p:cNvPr id="0" name="Object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313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5" name="Object 528"/>
            <p:cNvGraphicFramePr>
              <a:graphicFrameLocks noChangeAspect="1"/>
            </p:cNvGraphicFramePr>
            <p:nvPr/>
          </p:nvGraphicFramePr>
          <p:xfrm>
            <a:off x="3723" y="3495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896" name="Clip" r:id="rId17" imgW="1307263" imgH="1084139" progId="MS_ClipArt_Gallery.2">
                    <p:embed/>
                  </p:oleObj>
                </mc:Choice>
                <mc:Fallback>
                  <p:oleObj name="Clip" r:id="rId17" imgW="1307263" imgH="1084139" progId="MS_ClipArt_Gallery.2">
                    <p:embed/>
                    <p:pic>
                      <p:nvPicPr>
                        <p:cNvPr id="0" name="Object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3495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6" name="Object 529"/>
            <p:cNvGraphicFramePr>
              <a:graphicFrameLocks noChangeAspect="1"/>
            </p:cNvGraphicFramePr>
            <p:nvPr/>
          </p:nvGraphicFramePr>
          <p:xfrm>
            <a:off x="3937" y="3497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897" name="Clip" r:id="rId18" imgW="1307263" imgH="1084139" progId="MS_ClipArt_Gallery.2">
                    <p:embed/>
                  </p:oleObj>
                </mc:Choice>
                <mc:Fallback>
                  <p:oleObj name="Clip" r:id="rId18" imgW="1307263" imgH="1084139" progId="MS_ClipArt_Gallery.2">
                    <p:embed/>
                    <p:pic>
                      <p:nvPicPr>
                        <p:cNvPr id="0" name="Object 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" y="3497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897" name="Group 530"/>
            <p:cNvGrpSpPr>
              <a:grpSpLocks/>
            </p:cNvGrpSpPr>
            <p:nvPr/>
          </p:nvGrpSpPr>
          <p:grpSpPr bwMode="auto">
            <a:xfrm>
              <a:off x="4509" y="3576"/>
              <a:ext cx="172" cy="215"/>
              <a:chOff x="2870" y="1518"/>
              <a:chExt cx="292" cy="320"/>
            </a:xfrm>
          </p:grpSpPr>
          <p:graphicFrame>
            <p:nvGraphicFramePr>
              <p:cNvPr id="35946" name="Object 53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98" name="Clip" r:id="rId19" imgW="826829" imgH="840406" progId="MS_ClipArt_Gallery.2">
                      <p:embed/>
                    </p:oleObj>
                  </mc:Choice>
                  <mc:Fallback>
                    <p:oleObj name="Clip" r:id="rId19" imgW="826829" imgH="840406" progId="MS_ClipArt_Gallery.2">
                      <p:embed/>
                      <p:pic>
                        <p:nvPicPr>
                          <p:cNvPr id="0" name="Object 5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947" name="Object 53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99" name="Clip" r:id="rId20" imgW="1268295" imgH="1199426" progId="MS_ClipArt_Gallery.2">
                      <p:embed/>
                    </p:oleObj>
                  </mc:Choice>
                  <mc:Fallback>
                    <p:oleObj name="Clip" r:id="rId20" imgW="1268295" imgH="1199426" progId="MS_ClipArt_Gallery.2">
                      <p:embed/>
                      <p:pic>
                        <p:nvPicPr>
                          <p:cNvPr id="0" name="Object 5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898" name="Group 533"/>
            <p:cNvGrpSpPr>
              <a:grpSpLocks/>
            </p:cNvGrpSpPr>
            <p:nvPr/>
          </p:nvGrpSpPr>
          <p:grpSpPr bwMode="auto">
            <a:xfrm>
              <a:off x="4225" y="3608"/>
              <a:ext cx="220" cy="203"/>
              <a:chOff x="2870" y="1518"/>
              <a:chExt cx="292" cy="320"/>
            </a:xfrm>
          </p:grpSpPr>
          <p:graphicFrame>
            <p:nvGraphicFramePr>
              <p:cNvPr id="35944" name="Object 53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900" name="Clip" r:id="rId21" imgW="826829" imgH="840406" progId="MS_ClipArt_Gallery.2">
                      <p:embed/>
                    </p:oleObj>
                  </mc:Choice>
                  <mc:Fallback>
                    <p:oleObj name="Clip" r:id="rId21" imgW="826829" imgH="840406" progId="MS_ClipArt_Gallery.2">
                      <p:embed/>
                      <p:pic>
                        <p:nvPicPr>
                          <p:cNvPr id="0" name="Object 5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945" name="Object 53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901" name="Clip" r:id="rId22" imgW="1268295" imgH="1199426" progId="MS_ClipArt_Gallery.2">
                      <p:embed/>
                    </p:oleObj>
                  </mc:Choice>
                  <mc:Fallback>
                    <p:oleObj name="Clip" r:id="rId22" imgW="1268295" imgH="1199426" progId="MS_ClipArt_Gallery.2">
                      <p:embed/>
                      <p:pic>
                        <p:nvPicPr>
                          <p:cNvPr id="0" name="Object 53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5899" name="Group 536"/>
            <p:cNvGrpSpPr>
              <a:grpSpLocks/>
            </p:cNvGrpSpPr>
            <p:nvPr/>
          </p:nvGrpSpPr>
          <p:grpSpPr bwMode="auto">
            <a:xfrm>
              <a:off x="4324" y="3364"/>
              <a:ext cx="183" cy="255"/>
              <a:chOff x="2556" y="2689"/>
              <a:chExt cx="183" cy="255"/>
            </a:xfrm>
          </p:grpSpPr>
          <p:pic>
            <p:nvPicPr>
              <p:cNvPr id="35927" name="Picture 537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928" name="Freeform 538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29" name="Freeform 539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0" name="Freeform 540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1" name="Freeform 541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2" name="Freeform 542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3" name="Freeform 543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4" name="Freeform 544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5" name="Freeform 545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6" name="Freeform 546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7" name="Freeform 547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8" name="Freeform 548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39" name="Freeform 549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40" name="Freeform 550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41" name="Freeform 551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42" name="Freeform 552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43" name="Freeform 553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35900" name="Line 554"/>
            <p:cNvSpPr>
              <a:spLocks noChangeShapeType="1"/>
            </p:cNvSpPr>
            <p:nvPr/>
          </p:nvSpPr>
          <p:spPr bwMode="auto">
            <a:xfrm>
              <a:off x="4097" y="3373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1" name="Line 555"/>
            <p:cNvSpPr>
              <a:spLocks noChangeShapeType="1"/>
            </p:cNvSpPr>
            <p:nvPr/>
          </p:nvSpPr>
          <p:spPr bwMode="auto">
            <a:xfrm>
              <a:off x="3750" y="3332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35902" name="Group 556"/>
            <p:cNvGrpSpPr>
              <a:grpSpLocks/>
            </p:cNvGrpSpPr>
            <p:nvPr/>
          </p:nvGrpSpPr>
          <p:grpSpPr bwMode="auto">
            <a:xfrm>
              <a:off x="4995" y="3370"/>
              <a:ext cx="131" cy="258"/>
              <a:chOff x="4180" y="783"/>
              <a:chExt cx="150" cy="307"/>
            </a:xfrm>
          </p:grpSpPr>
          <p:sp>
            <p:nvSpPr>
              <p:cNvPr id="35919" name="AutoShape 55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20" name="Rectangle 55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21" name="Rectangle 55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22" name="AutoShape 56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23" name="Line 56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24" name="Line 56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35925" name="Rectangle 56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35926" name="Rectangle 56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35903" name="Line 565"/>
            <p:cNvSpPr>
              <a:spLocks noChangeShapeType="1"/>
            </p:cNvSpPr>
            <p:nvPr/>
          </p:nvSpPr>
          <p:spPr bwMode="auto">
            <a:xfrm flipH="1">
              <a:off x="3806" y="2401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4" name="Line 566"/>
            <p:cNvSpPr>
              <a:spLocks noChangeShapeType="1"/>
            </p:cNvSpPr>
            <p:nvPr/>
          </p:nvSpPr>
          <p:spPr bwMode="auto">
            <a:xfrm flipV="1">
              <a:off x="4623" y="1760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5" name="Line 567"/>
            <p:cNvSpPr>
              <a:spLocks noChangeShapeType="1"/>
            </p:cNvSpPr>
            <p:nvPr/>
          </p:nvSpPr>
          <p:spPr bwMode="auto">
            <a:xfrm>
              <a:off x="4514" y="1869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6" name="Line 568"/>
            <p:cNvSpPr>
              <a:spLocks noChangeShapeType="1"/>
            </p:cNvSpPr>
            <p:nvPr/>
          </p:nvSpPr>
          <p:spPr bwMode="auto">
            <a:xfrm flipV="1">
              <a:off x="4630" y="1804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7" name="Line 569"/>
            <p:cNvSpPr>
              <a:spLocks noChangeShapeType="1"/>
            </p:cNvSpPr>
            <p:nvPr/>
          </p:nvSpPr>
          <p:spPr bwMode="auto">
            <a:xfrm>
              <a:off x="4852" y="1803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8" name="Line 570"/>
            <p:cNvSpPr>
              <a:spLocks noChangeShapeType="1"/>
            </p:cNvSpPr>
            <p:nvPr/>
          </p:nvSpPr>
          <p:spPr bwMode="auto">
            <a:xfrm>
              <a:off x="4634" y="1996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09" name="Line 571"/>
            <p:cNvSpPr>
              <a:spLocks noChangeShapeType="1"/>
            </p:cNvSpPr>
            <p:nvPr/>
          </p:nvSpPr>
          <p:spPr bwMode="auto">
            <a:xfrm flipV="1">
              <a:off x="3560" y="2542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10" name="Line 572"/>
            <p:cNvSpPr>
              <a:spLocks noChangeShapeType="1"/>
            </p:cNvSpPr>
            <p:nvPr/>
          </p:nvSpPr>
          <p:spPr bwMode="auto">
            <a:xfrm flipV="1">
              <a:off x="4895" y="1614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11" name="Line 573"/>
            <p:cNvSpPr>
              <a:spLocks noChangeShapeType="1"/>
            </p:cNvSpPr>
            <p:nvPr/>
          </p:nvSpPr>
          <p:spPr bwMode="auto">
            <a:xfrm>
              <a:off x="4983" y="1990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12" name="Line 574"/>
            <p:cNvSpPr>
              <a:spLocks noChangeShapeType="1"/>
            </p:cNvSpPr>
            <p:nvPr/>
          </p:nvSpPr>
          <p:spPr bwMode="auto">
            <a:xfrm flipH="1">
              <a:off x="4445" y="2038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13" name="Line 575"/>
            <p:cNvSpPr>
              <a:spLocks noChangeShapeType="1"/>
            </p:cNvSpPr>
            <p:nvPr/>
          </p:nvSpPr>
          <p:spPr bwMode="auto">
            <a:xfrm flipH="1">
              <a:off x="4817" y="2038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35914" name="Text Box 576"/>
            <p:cNvSpPr txBox="1">
              <a:spLocks noChangeArrowheads="1"/>
            </p:cNvSpPr>
            <p:nvPr/>
          </p:nvSpPr>
          <p:spPr bwMode="auto">
            <a:xfrm>
              <a:off x="3229" y="2006"/>
              <a:ext cx="10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Home network</a:t>
              </a:r>
            </a:p>
          </p:txBody>
        </p:sp>
        <p:sp>
          <p:nvSpPr>
            <p:cNvPr id="35915" name="Text Box 577"/>
            <p:cNvSpPr txBox="1">
              <a:spLocks noChangeArrowheads="1"/>
            </p:cNvSpPr>
            <p:nvPr/>
          </p:nvSpPr>
          <p:spPr bwMode="auto">
            <a:xfrm>
              <a:off x="3515" y="2852"/>
              <a:ext cx="140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Institutional network</a:t>
              </a:r>
            </a:p>
          </p:txBody>
        </p:sp>
        <p:sp>
          <p:nvSpPr>
            <p:cNvPr id="35916" name="Text Box 578"/>
            <p:cNvSpPr txBox="1">
              <a:spLocks noChangeArrowheads="1"/>
            </p:cNvSpPr>
            <p:nvPr/>
          </p:nvSpPr>
          <p:spPr bwMode="auto">
            <a:xfrm>
              <a:off x="3234" y="1065"/>
              <a:ext cx="10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Mobile network</a:t>
              </a:r>
            </a:p>
          </p:txBody>
        </p:sp>
        <p:sp>
          <p:nvSpPr>
            <p:cNvPr id="35917" name="Text Box 579"/>
            <p:cNvSpPr txBox="1">
              <a:spLocks noChangeArrowheads="1"/>
            </p:cNvSpPr>
            <p:nvPr/>
          </p:nvSpPr>
          <p:spPr bwMode="auto">
            <a:xfrm>
              <a:off x="4369" y="136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Global ISP</a:t>
              </a:r>
            </a:p>
          </p:txBody>
        </p:sp>
        <p:sp>
          <p:nvSpPr>
            <p:cNvPr id="35918" name="Text Box 580"/>
            <p:cNvSpPr txBox="1">
              <a:spLocks noChangeArrowheads="1"/>
            </p:cNvSpPr>
            <p:nvPr/>
          </p:nvSpPr>
          <p:spPr bwMode="auto">
            <a:xfrm>
              <a:off x="4240" y="2240"/>
              <a:ext cx="9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+mn-lt"/>
                </a:rPr>
                <a:t>Regional ISP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32DFD63-56E6-4A24-A08A-94A8EB70D68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686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7AF485-DB4B-4C6A-9574-05C85B03AD04}" type="slidenum">
              <a:rPr lang="en-US" smtClean="0">
                <a:latin typeface="Verdana" pitchFamily="34" charset="0"/>
              </a:rPr>
              <a:pPr/>
              <a:t>34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A human protocol and a computer network protocol</a:t>
            </a:r>
          </a:p>
        </p:txBody>
      </p:sp>
      <p:sp>
        <p:nvSpPr>
          <p:cNvPr id="33797" name="Line 10"/>
          <p:cNvSpPr>
            <a:spLocks noChangeShapeType="1"/>
          </p:cNvSpPr>
          <p:nvPr/>
        </p:nvSpPr>
        <p:spPr bwMode="auto">
          <a:xfrm>
            <a:off x="1257300" y="2771775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36871" name="Group 16"/>
          <p:cNvGrpSpPr>
            <a:grpSpLocks/>
          </p:cNvGrpSpPr>
          <p:nvPr/>
        </p:nvGrpSpPr>
        <p:grpSpPr bwMode="auto">
          <a:xfrm>
            <a:off x="7396163" y="2795588"/>
            <a:ext cx="355600" cy="933450"/>
            <a:chOff x="4180" y="783"/>
            <a:chExt cx="150" cy="307"/>
          </a:xfrm>
        </p:grpSpPr>
        <p:sp>
          <p:nvSpPr>
            <p:cNvPr id="36903" name="AutoShape 1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4" name="Rectangle 1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5" name="Rectangle 1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6" name="AutoShape 2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7" name="Line 2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36908" name="Line 2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36909" name="Rectangle 2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10" name="Rectangle 2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</p:grpSp>
      <p:graphicFrame>
        <p:nvGraphicFramePr>
          <p:cNvPr id="36872" name="Object 26"/>
          <p:cNvGraphicFramePr>
            <a:graphicFrameLocks noChangeAspect="1"/>
          </p:cNvGraphicFramePr>
          <p:nvPr/>
        </p:nvGraphicFramePr>
        <p:xfrm>
          <a:off x="4503738" y="2498725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2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2498725"/>
                        <a:ext cx="622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73" name="Picture 62" descr="Ali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2376488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63" descr="Bo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77177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0" name="Text Box 64"/>
          <p:cNvSpPr txBox="1">
            <a:spLocks noChangeArrowheads="1"/>
          </p:cNvSpPr>
          <p:nvPr/>
        </p:nvSpPr>
        <p:spPr bwMode="auto">
          <a:xfrm>
            <a:off x="1698625" y="248443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Hi</a:t>
            </a:r>
            <a:endParaRPr lang="en-US" sz="2400"/>
          </a:p>
        </p:txBody>
      </p:sp>
      <p:sp>
        <p:nvSpPr>
          <p:cNvPr id="33811" name="Line 66"/>
          <p:cNvSpPr>
            <a:spLocks noChangeShapeType="1"/>
          </p:cNvSpPr>
          <p:nvPr/>
        </p:nvSpPr>
        <p:spPr bwMode="auto">
          <a:xfrm flipV="1">
            <a:off x="971550" y="3352800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3812" name="Text Box 67"/>
          <p:cNvSpPr txBox="1">
            <a:spLocks noChangeArrowheads="1"/>
          </p:cNvSpPr>
          <p:nvPr/>
        </p:nvSpPr>
        <p:spPr bwMode="auto">
          <a:xfrm>
            <a:off x="1689100" y="3141663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Hi</a:t>
            </a:r>
            <a:endParaRPr lang="en-US" sz="2400"/>
          </a:p>
        </p:txBody>
      </p:sp>
      <p:sp>
        <p:nvSpPr>
          <p:cNvPr id="33813" name="Line 70"/>
          <p:cNvSpPr>
            <a:spLocks noChangeShapeType="1"/>
          </p:cNvSpPr>
          <p:nvPr/>
        </p:nvSpPr>
        <p:spPr bwMode="auto">
          <a:xfrm>
            <a:off x="933450" y="3762375"/>
            <a:ext cx="2162175" cy="438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1471613" y="3694113"/>
            <a:ext cx="1014412" cy="701675"/>
            <a:chOff x="761" y="2747"/>
            <a:chExt cx="639" cy="442"/>
          </a:xfrm>
        </p:grpSpPr>
        <p:sp>
          <p:nvSpPr>
            <p:cNvPr id="36901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2" name="Text Box 69"/>
            <p:cNvSpPr txBox="1">
              <a:spLocks noChangeArrowheads="1"/>
            </p:cNvSpPr>
            <p:nvPr/>
          </p:nvSpPr>
          <p:spPr bwMode="auto">
            <a:xfrm>
              <a:off x="761" y="2747"/>
              <a:ext cx="639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2000">
                  <a:solidFill>
                    <a:srgbClr val="FF0000"/>
                  </a:solidFill>
                </a:rPr>
                <a:t>Got the</a:t>
              </a:r>
            </a:p>
            <a:p>
              <a:pPr algn="ctr"/>
              <a:r>
                <a:rPr lang="en-US" sz="2000">
                  <a:solidFill>
                    <a:srgbClr val="FF0000"/>
                  </a:solidFill>
                </a:rPr>
                <a:t>time?</a:t>
              </a:r>
              <a:endParaRPr lang="en-US" sz="2000"/>
            </a:p>
          </p:txBody>
        </p:sp>
      </p:grpSp>
      <p:sp>
        <p:nvSpPr>
          <p:cNvPr id="33817" name="Line 73"/>
          <p:cNvSpPr>
            <a:spLocks noChangeShapeType="1"/>
          </p:cNvSpPr>
          <p:nvPr/>
        </p:nvSpPr>
        <p:spPr bwMode="auto">
          <a:xfrm flipV="1">
            <a:off x="1095375" y="4333875"/>
            <a:ext cx="1952625" cy="333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1565275" y="4338638"/>
            <a:ext cx="796925" cy="457200"/>
            <a:chOff x="1046" y="2771"/>
            <a:chExt cx="502" cy="288"/>
          </a:xfrm>
        </p:grpSpPr>
        <p:sp>
          <p:nvSpPr>
            <p:cNvPr id="36899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900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</a:rPr>
                <a:t>2:00</a:t>
              </a:r>
              <a:endParaRPr lang="en-US" sz="2400"/>
            </a:p>
          </p:txBody>
        </p:sp>
      </p:grpSp>
      <p:sp>
        <p:nvSpPr>
          <p:cNvPr id="33821" name="Line 85"/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3822" name="Line 89"/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3823" name="Line 90"/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6885" name="Rectangle 92"/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/>
          </a:p>
        </p:txBody>
      </p:sp>
      <p:sp>
        <p:nvSpPr>
          <p:cNvPr id="33825" name="Text Box 91"/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>
                <a:solidFill>
                  <a:srgbClr val="FF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>
                <a:solidFill>
                  <a:srgbClr val="FF0000"/>
                </a:solidFill>
              </a:rPr>
              <a:t>response</a:t>
            </a:r>
            <a:endParaRPr lang="en-US"/>
          </a:p>
        </p:txBody>
      </p:sp>
      <p:sp>
        <p:nvSpPr>
          <p:cNvPr id="33826" name="Line 94"/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5" name="Group 97"/>
          <p:cNvGrpSpPr>
            <a:grpSpLocks/>
          </p:cNvGrpSpPr>
          <p:nvPr/>
        </p:nvGrpSpPr>
        <p:grpSpPr bwMode="auto">
          <a:xfrm>
            <a:off x="5378450" y="4029075"/>
            <a:ext cx="3794125" cy="366713"/>
            <a:chOff x="3212" y="2597"/>
            <a:chExt cx="2390" cy="231"/>
          </a:xfrm>
        </p:grpSpPr>
        <p:sp>
          <p:nvSpPr>
            <p:cNvPr id="36897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/>
            </a:p>
          </p:txBody>
        </p:sp>
        <p:sp>
          <p:nvSpPr>
            <p:cNvPr id="36898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</a:rPr>
                <a:t>Get</a:t>
              </a:r>
              <a:r>
                <a:rPr lang="en-US" sz="1400">
                  <a:solidFill>
                    <a:srgbClr val="FF0000"/>
                  </a:solidFill>
                </a:rPr>
                <a:t> http://www.awl.com/kurose-ross</a:t>
              </a:r>
              <a:endParaRPr lang="en-US" sz="2400"/>
            </a:p>
          </p:txBody>
        </p:sp>
      </p:grpSp>
      <p:sp>
        <p:nvSpPr>
          <p:cNvPr id="36889" name="Rectangle 99"/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/>
          </a:p>
        </p:txBody>
      </p:sp>
      <p:sp>
        <p:nvSpPr>
          <p:cNvPr id="33831" name="Text Box 100"/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&lt;file&gt;</a:t>
            </a:r>
            <a:endParaRPr lang="en-US" sz="2400"/>
          </a:p>
        </p:txBody>
      </p:sp>
      <p:sp>
        <p:nvSpPr>
          <p:cNvPr id="36891" name="Line 101"/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36892" name="Group 105"/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36895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36896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rgbClr val="000099"/>
                  </a:solidFill>
                </a:rPr>
                <a:t>time</a:t>
              </a:r>
            </a:p>
          </p:txBody>
        </p:sp>
      </p:grpSp>
      <p:sp>
        <p:nvSpPr>
          <p:cNvPr id="36893" name="Rectangle 45"/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3838" name="Text Box 91"/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>
                <a:solidFill>
                  <a:srgbClr val="FF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>
                <a:solidFill>
                  <a:srgbClr val="FF0000"/>
                </a:solidFill>
              </a:rPr>
              <a:t>request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 animBg="1"/>
      <p:bldP spid="33810" grpId="0"/>
      <p:bldP spid="33811" grpId="0" animBg="1"/>
      <p:bldP spid="33812" grpId="0"/>
      <p:bldP spid="33813" grpId="0" animBg="1"/>
      <p:bldP spid="33817" grpId="0" animBg="1"/>
      <p:bldP spid="33821" grpId="0" animBg="1"/>
      <p:bldP spid="33822" grpId="0" animBg="1"/>
      <p:bldP spid="33823" grpId="0" animBg="1"/>
      <p:bldP spid="33825" grpId="0"/>
      <p:bldP spid="33826" grpId="0" animBg="1"/>
      <p:bldP spid="33831" grpId="0"/>
      <p:bldP spid="338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FC92CEE-3CB2-4C18-B86E-27798F2CE7AC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993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1699CC4-C9CC-4993-858E-2D2AA4754B6F}" type="slidenum">
              <a:rPr lang="en-US" smtClean="0">
                <a:latin typeface="Verdana" pitchFamily="34" charset="0"/>
              </a:rPr>
              <a:pPr/>
              <a:t>35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A closer look at network structure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29040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980"/>
            <a:ext cx="3093010" cy="32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41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562" y="1179916"/>
            <a:ext cx="2940262" cy="353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2" name="Rectangle 3"/>
          <p:cNvSpPr txBox="1">
            <a:spLocks noChangeArrowheads="1"/>
          </p:cNvSpPr>
          <p:nvPr/>
        </p:nvSpPr>
        <p:spPr bwMode="auto">
          <a:xfrm>
            <a:off x="180750" y="4717968"/>
            <a:ext cx="2629469" cy="10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SzPct val="75000"/>
              <a:buFont typeface="Wingdings" pitchFamily="2" charset="2"/>
              <a:buChar char="v"/>
            </a:pPr>
            <a:r>
              <a:rPr lang="en-US" sz="1800" dirty="0">
                <a:solidFill>
                  <a:srgbClr val="FF0000"/>
                </a:solidFill>
              </a:rPr>
              <a:t>network edge:</a:t>
            </a:r>
            <a:endParaRPr lang="en-US" sz="1800" dirty="0"/>
          </a:p>
          <a:p>
            <a:pPr lvl="1" eaLnBrk="1" hangingPunct="1">
              <a:buSzPct val="75000"/>
              <a:buFont typeface="Wingdings" pitchFamily="2" charset="2"/>
              <a:buChar char="§"/>
            </a:pPr>
            <a:r>
              <a:rPr lang="en-US" sz="1600" dirty="0"/>
              <a:t>Low-speed</a:t>
            </a:r>
          </a:p>
          <a:p>
            <a:pPr lvl="1" eaLnBrk="1" hangingPunct="1">
              <a:buSzPct val="75000"/>
              <a:buFont typeface="Wingdings" pitchFamily="2" charset="2"/>
              <a:buChar char="§"/>
            </a:pPr>
            <a:r>
              <a:rPr lang="en-US" sz="1600" dirty="0"/>
              <a:t>applications and hosts</a:t>
            </a:r>
          </a:p>
        </p:txBody>
      </p:sp>
      <p:pic>
        <p:nvPicPr>
          <p:cNvPr id="129042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49" y="1246549"/>
            <a:ext cx="2885990" cy="3471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4" name="Rectangle 873"/>
          <p:cNvSpPr>
            <a:spLocks noChangeArrowheads="1"/>
          </p:cNvSpPr>
          <p:nvPr/>
        </p:nvSpPr>
        <p:spPr bwMode="auto">
          <a:xfrm>
            <a:off x="2778149" y="4717968"/>
            <a:ext cx="3431582" cy="140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network core:</a:t>
            </a:r>
            <a:r>
              <a:rPr lang="en-US" dirty="0"/>
              <a:t> 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/>
              <a:t>High-speed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/>
              <a:t>interconnected routers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1600" dirty="0"/>
              <a:t>network of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59107" y="4702571"/>
            <a:ext cx="3103717" cy="205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access networks, physical media: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§"/>
            </a:pPr>
            <a:r>
              <a:rPr lang="en-US" sz="1600" dirty="0"/>
              <a:t>Connection between edge and core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§"/>
            </a:pPr>
            <a:r>
              <a:rPr lang="en-US" sz="1600" dirty="0"/>
              <a:t>Edge routers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SzPct val="75000"/>
              <a:buFont typeface="Wingdings" pitchFamily="2" charset="2"/>
              <a:buChar char="§"/>
            </a:pPr>
            <a:r>
              <a:rPr lang="en-US" sz="1600" dirty="0"/>
              <a:t>wired, wireless communication links</a:t>
            </a:r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1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4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1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29606F9-6DDD-4C36-93E4-B7B02E42CD47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4301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B8166E2-28D7-491B-825D-941617E007B0}" type="slidenum">
              <a:rPr lang="en-US" smtClean="0">
                <a:latin typeface="Verdana" pitchFamily="34" charset="0"/>
              </a:rPr>
              <a:pPr/>
              <a:t>36</a:t>
            </a:fld>
            <a:endParaRPr lang="en-US" smtClean="0">
              <a:latin typeface="Verdana" pitchFamily="34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256961"/>
              </p:ext>
            </p:extLst>
          </p:nvPr>
        </p:nvGraphicFramePr>
        <p:xfrm>
          <a:off x="1145490" y="3564158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4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5490" y="3564158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2109102" y="3049808"/>
            <a:ext cx="288925" cy="6238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tr-TR" sz="2800">
              <a:latin typeface="+mn-lt"/>
            </a:endParaRPr>
          </a:p>
        </p:txBody>
      </p:sp>
      <p:grpSp>
        <p:nvGrpSpPr>
          <p:cNvPr id="43015" name="Group 44"/>
          <p:cNvGrpSpPr>
            <a:grpSpLocks/>
          </p:cNvGrpSpPr>
          <p:nvPr/>
        </p:nvGrpSpPr>
        <p:grpSpPr bwMode="auto">
          <a:xfrm>
            <a:off x="5689631" y="2896374"/>
            <a:ext cx="2097088" cy="2049463"/>
            <a:chOff x="1769" y="1380"/>
            <a:chExt cx="1321" cy="1291"/>
          </a:xfrm>
        </p:grpSpPr>
        <p:sp>
          <p:nvSpPr>
            <p:cNvPr id="43054" name="Freeform 5"/>
            <p:cNvSpPr>
              <a:spLocks/>
            </p:cNvSpPr>
            <p:nvPr/>
          </p:nvSpPr>
          <p:spPr bwMode="auto">
            <a:xfrm>
              <a:off x="1769" y="1380"/>
              <a:ext cx="1289" cy="1291"/>
            </a:xfrm>
            <a:custGeom>
              <a:avLst/>
              <a:gdLst>
                <a:gd name="T0" fmla="*/ 232 w 1292"/>
                <a:gd name="T1" fmla="*/ 7 h 1255"/>
                <a:gd name="T2" fmla="*/ 35 w 1292"/>
                <a:gd name="T3" fmla="*/ 192 h 1255"/>
                <a:gd name="T4" fmla="*/ 29 w 1292"/>
                <a:gd name="T5" fmla="*/ 637 h 1255"/>
                <a:gd name="T6" fmla="*/ 53 w 1292"/>
                <a:gd name="T7" fmla="*/ 1010 h 1255"/>
                <a:gd name="T8" fmla="*/ 238 w 1292"/>
                <a:gd name="T9" fmla="*/ 1062 h 1255"/>
                <a:gd name="T10" fmla="*/ 639 w 1292"/>
                <a:gd name="T11" fmla="*/ 1374 h 1255"/>
                <a:gd name="T12" fmla="*/ 981 w 1292"/>
                <a:gd name="T13" fmla="*/ 1508 h 1255"/>
                <a:gd name="T14" fmla="*/ 1178 w 1292"/>
                <a:gd name="T15" fmla="*/ 1245 h 1255"/>
                <a:gd name="T16" fmla="*/ 1250 w 1292"/>
                <a:gd name="T17" fmla="*/ 543 h 1255"/>
                <a:gd name="T18" fmla="*/ 1184 w 1292"/>
                <a:gd name="T19" fmla="*/ 257 h 1255"/>
                <a:gd name="T20" fmla="*/ 735 w 1292"/>
                <a:gd name="T21" fmla="*/ 140 h 1255"/>
                <a:gd name="T22" fmla="*/ 232 w 1292"/>
                <a:gd name="T23" fmla="*/ 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000">
                <a:latin typeface="+mn-lt"/>
              </a:endParaRPr>
            </a:p>
          </p:txBody>
        </p:sp>
        <p:sp>
          <p:nvSpPr>
            <p:cNvPr id="43055" name="Oval 6"/>
            <p:cNvSpPr>
              <a:spLocks noChangeArrowheads="1"/>
            </p:cNvSpPr>
            <p:nvPr/>
          </p:nvSpPr>
          <p:spPr bwMode="auto">
            <a:xfrm>
              <a:off x="1885" y="1676"/>
              <a:ext cx="122" cy="12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800">
                <a:latin typeface="+mn-lt"/>
              </a:endParaRPr>
            </a:p>
          </p:txBody>
        </p:sp>
        <p:sp>
          <p:nvSpPr>
            <p:cNvPr id="43056" name="Oval 7"/>
            <p:cNvSpPr>
              <a:spLocks noChangeArrowheads="1"/>
            </p:cNvSpPr>
            <p:nvPr/>
          </p:nvSpPr>
          <p:spPr bwMode="auto">
            <a:xfrm>
              <a:off x="2714" y="1869"/>
              <a:ext cx="122" cy="12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800">
                <a:latin typeface="+mn-lt"/>
              </a:endParaRPr>
            </a:p>
          </p:txBody>
        </p:sp>
        <p:sp>
          <p:nvSpPr>
            <p:cNvPr id="43057" name="Oval 8"/>
            <p:cNvSpPr>
              <a:spLocks noChangeArrowheads="1"/>
            </p:cNvSpPr>
            <p:nvPr/>
          </p:nvSpPr>
          <p:spPr bwMode="auto">
            <a:xfrm>
              <a:off x="2383" y="2208"/>
              <a:ext cx="122" cy="12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800">
                <a:latin typeface="+mn-lt"/>
              </a:endParaRPr>
            </a:p>
          </p:txBody>
        </p:sp>
        <p:sp>
          <p:nvSpPr>
            <p:cNvPr id="43058" name="Line 10"/>
            <p:cNvSpPr>
              <a:spLocks noChangeShapeType="1"/>
            </p:cNvSpPr>
            <p:nvPr/>
          </p:nvSpPr>
          <p:spPr bwMode="auto">
            <a:xfrm>
              <a:off x="1973" y="1771"/>
              <a:ext cx="454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 sz="2000">
                <a:latin typeface="+mn-lt"/>
              </a:endParaRPr>
            </a:p>
          </p:txBody>
        </p:sp>
        <p:sp>
          <p:nvSpPr>
            <p:cNvPr id="43059" name="Line 11"/>
            <p:cNvSpPr>
              <a:spLocks noChangeShapeType="1"/>
            </p:cNvSpPr>
            <p:nvPr/>
          </p:nvSpPr>
          <p:spPr bwMode="auto">
            <a:xfrm flipV="1">
              <a:off x="2496" y="1963"/>
              <a:ext cx="245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 sz="2000">
                <a:latin typeface="+mn-lt"/>
              </a:endParaRPr>
            </a:p>
          </p:txBody>
        </p:sp>
        <p:sp>
          <p:nvSpPr>
            <p:cNvPr id="43060" name="Text Box 12"/>
            <p:cNvSpPr txBox="1">
              <a:spLocks noChangeArrowheads="1"/>
            </p:cNvSpPr>
            <p:nvPr/>
          </p:nvSpPr>
          <p:spPr bwMode="auto">
            <a:xfrm>
              <a:off x="2063" y="1514"/>
              <a:ext cx="68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telephone</a:t>
              </a:r>
            </a:p>
            <a:p>
              <a:r>
                <a:rPr lang="en-US" sz="1600">
                  <a:latin typeface="+mn-lt"/>
                </a:rPr>
                <a:t>network</a:t>
              </a:r>
            </a:p>
          </p:txBody>
        </p:sp>
        <p:sp>
          <p:nvSpPr>
            <p:cNvPr id="43061" name="Line 14"/>
            <p:cNvSpPr>
              <a:spLocks noChangeShapeType="1"/>
            </p:cNvSpPr>
            <p:nvPr/>
          </p:nvSpPr>
          <p:spPr bwMode="auto">
            <a:xfrm flipV="1">
              <a:off x="2784" y="1911"/>
              <a:ext cx="306" cy="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 sz="2000">
                <a:latin typeface="+mn-lt"/>
              </a:endParaRPr>
            </a:p>
          </p:txBody>
        </p:sp>
      </p:grpSp>
      <p:sp>
        <p:nvSpPr>
          <p:cNvPr id="43016" name="Text Box 34"/>
          <p:cNvSpPr txBox="1">
            <a:spLocks noChangeArrowheads="1"/>
          </p:cNvSpPr>
          <p:nvPr/>
        </p:nvSpPr>
        <p:spPr bwMode="auto">
          <a:xfrm>
            <a:off x="1963052" y="3694333"/>
            <a:ext cx="8691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DSL</a:t>
            </a:r>
          </a:p>
          <a:p>
            <a:r>
              <a:rPr lang="en-US" sz="1600">
                <a:latin typeface="+mn-lt"/>
              </a:rPr>
              <a:t>modem</a:t>
            </a:r>
          </a:p>
        </p:txBody>
      </p:sp>
      <p:sp>
        <p:nvSpPr>
          <p:cNvPr id="43017" name="Text Box 36"/>
          <p:cNvSpPr txBox="1">
            <a:spLocks noChangeArrowheads="1"/>
          </p:cNvSpPr>
          <p:nvPr/>
        </p:nvSpPr>
        <p:spPr bwMode="auto">
          <a:xfrm>
            <a:off x="936022" y="4120275"/>
            <a:ext cx="1138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 smtClean="0">
                <a:latin typeface="+mn-lt"/>
              </a:rPr>
              <a:t>home</a:t>
            </a:r>
            <a:r>
              <a:rPr lang="tr-TR" sz="1600" dirty="0" smtClean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PC</a:t>
            </a:r>
            <a:endParaRPr lang="en-US" sz="1600" dirty="0">
              <a:latin typeface="+mn-lt"/>
            </a:endParaRPr>
          </a:p>
        </p:txBody>
      </p:sp>
      <p:graphicFrame>
        <p:nvGraphicFramePr>
          <p:cNvPr id="430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009863"/>
              </p:ext>
            </p:extLst>
          </p:nvPr>
        </p:nvGraphicFramePr>
        <p:xfrm>
          <a:off x="1556652" y="2422746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5" name="Clip" r:id="rId5" imgW="681706" imgH="480401" progId="MS_ClipArt_Gallery.2">
                  <p:embed/>
                </p:oleObj>
              </mc:Choice>
              <mc:Fallback>
                <p:oleObj name="Clip" r:id="rId5" imgW="681706" imgH="480401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652" y="2422746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9" name="Text Box 40"/>
          <p:cNvSpPr txBox="1">
            <a:spLocks noChangeArrowheads="1"/>
          </p:cNvSpPr>
          <p:nvPr/>
        </p:nvSpPr>
        <p:spPr bwMode="auto">
          <a:xfrm>
            <a:off x="1378852" y="1824258"/>
            <a:ext cx="753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home</a:t>
            </a:r>
          </a:p>
          <a:p>
            <a:r>
              <a:rPr lang="en-US" sz="1600">
                <a:latin typeface="+mn-lt"/>
              </a:rPr>
              <a:t>phone</a:t>
            </a:r>
          </a:p>
        </p:txBody>
      </p:sp>
      <p:sp>
        <p:nvSpPr>
          <p:cNvPr id="43020" name="Line 41"/>
          <p:cNvSpPr>
            <a:spLocks noChangeShapeType="1"/>
          </p:cNvSpPr>
          <p:nvPr/>
        </p:nvSpPr>
        <p:spPr bwMode="auto">
          <a:xfrm>
            <a:off x="1945590" y="2662458"/>
            <a:ext cx="885825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21" name="Line 42"/>
          <p:cNvSpPr>
            <a:spLocks noChangeShapeType="1"/>
          </p:cNvSpPr>
          <p:nvPr/>
        </p:nvSpPr>
        <p:spPr bwMode="auto">
          <a:xfrm flipV="1">
            <a:off x="1610627" y="3410171"/>
            <a:ext cx="511175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22" name="Rectangle 47"/>
          <p:cNvSpPr>
            <a:spLocks noChangeArrowheads="1"/>
          </p:cNvSpPr>
          <p:nvPr/>
        </p:nvSpPr>
        <p:spPr bwMode="auto">
          <a:xfrm>
            <a:off x="5197506" y="2936062"/>
            <a:ext cx="288925" cy="62388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tr-TR" sz="2800">
              <a:latin typeface="+mn-lt"/>
            </a:endParaRPr>
          </a:p>
        </p:txBody>
      </p:sp>
      <p:sp>
        <p:nvSpPr>
          <p:cNvPr id="43023" name="Line 48"/>
          <p:cNvSpPr>
            <a:spLocks noChangeShapeType="1"/>
          </p:cNvSpPr>
          <p:nvPr/>
        </p:nvSpPr>
        <p:spPr bwMode="auto">
          <a:xfrm>
            <a:off x="2815540" y="3272058"/>
            <a:ext cx="23819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24" name="Freeform 52"/>
          <p:cNvSpPr>
            <a:spLocks/>
          </p:cNvSpPr>
          <p:nvPr/>
        </p:nvSpPr>
        <p:spPr bwMode="auto">
          <a:xfrm rot="4873784">
            <a:off x="6057502" y="1403497"/>
            <a:ext cx="1355274" cy="1646238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 wrap="none" anchor="ctr"/>
          <a:lstStyle/>
          <a:p>
            <a:endParaRPr lang="tr-TR" sz="2000">
              <a:latin typeface="+mn-lt"/>
            </a:endParaRPr>
          </a:p>
        </p:txBody>
      </p:sp>
      <p:sp>
        <p:nvSpPr>
          <p:cNvPr id="43025" name="Text Box 53"/>
          <p:cNvSpPr txBox="1">
            <a:spLocks noChangeArrowheads="1"/>
          </p:cNvSpPr>
          <p:nvPr/>
        </p:nvSpPr>
        <p:spPr bwMode="auto">
          <a:xfrm>
            <a:off x="6501521" y="1674144"/>
            <a:ext cx="8819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Internet</a:t>
            </a:r>
          </a:p>
        </p:txBody>
      </p:sp>
      <p:grpSp>
        <p:nvGrpSpPr>
          <p:cNvPr id="43026" name="Group 54"/>
          <p:cNvGrpSpPr>
            <a:grpSpLocks/>
          </p:cNvGrpSpPr>
          <p:nvPr/>
        </p:nvGrpSpPr>
        <p:grpSpPr bwMode="auto">
          <a:xfrm>
            <a:off x="5642006" y="2572524"/>
            <a:ext cx="473075" cy="244475"/>
            <a:chOff x="533" y="321"/>
            <a:chExt cx="359" cy="180"/>
          </a:xfrm>
        </p:grpSpPr>
        <p:grpSp>
          <p:nvGrpSpPr>
            <p:cNvPr id="43039" name="Group 55"/>
            <p:cNvGrpSpPr>
              <a:grpSpLocks/>
            </p:cNvGrpSpPr>
            <p:nvPr/>
          </p:nvGrpSpPr>
          <p:grpSpPr bwMode="auto">
            <a:xfrm>
              <a:off x="533" y="321"/>
              <a:ext cx="359" cy="180"/>
              <a:chOff x="1009" y="655"/>
              <a:chExt cx="359" cy="180"/>
            </a:xfrm>
          </p:grpSpPr>
          <p:sp>
            <p:nvSpPr>
              <p:cNvPr id="43041" name="Oval 56"/>
              <p:cNvSpPr>
                <a:spLocks noChangeArrowheads="1"/>
              </p:cNvSpPr>
              <p:nvPr/>
            </p:nvSpPr>
            <p:spPr bwMode="auto">
              <a:xfrm>
                <a:off x="1012" y="735"/>
                <a:ext cx="356" cy="1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800">
                  <a:latin typeface="+mn-lt"/>
                </a:endParaRPr>
              </a:p>
            </p:txBody>
          </p:sp>
          <p:sp>
            <p:nvSpPr>
              <p:cNvPr id="43042" name="Line 57"/>
              <p:cNvSpPr>
                <a:spLocks noChangeShapeType="1"/>
              </p:cNvSpPr>
              <p:nvPr/>
            </p:nvSpPr>
            <p:spPr bwMode="auto">
              <a:xfrm>
                <a:off x="1012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000">
                  <a:latin typeface="+mn-lt"/>
                </a:endParaRPr>
              </a:p>
            </p:txBody>
          </p:sp>
          <p:sp>
            <p:nvSpPr>
              <p:cNvPr id="43043" name="Line 58"/>
              <p:cNvSpPr>
                <a:spLocks noChangeShapeType="1"/>
              </p:cNvSpPr>
              <p:nvPr/>
            </p:nvSpPr>
            <p:spPr bwMode="auto">
              <a:xfrm>
                <a:off x="1368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000">
                  <a:latin typeface="+mn-lt"/>
                </a:endParaRPr>
              </a:p>
            </p:txBody>
          </p:sp>
          <p:sp>
            <p:nvSpPr>
              <p:cNvPr id="43044" name="Rectangle 59"/>
              <p:cNvSpPr>
                <a:spLocks noChangeArrowheads="1"/>
              </p:cNvSpPr>
              <p:nvPr/>
            </p:nvSpPr>
            <p:spPr bwMode="auto">
              <a:xfrm>
                <a:off x="1012" y="727"/>
                <a:ext cx="353" cy="6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800">
                  <a:latin typeface="+mn-lt"/>
                </a:endParaRPr>
              </a:p>
            </p:txBody>
          </p:sp>
          <p:sp>
            <p:nvSpPr>
              <p:cNvPr id="43045" name="Oval 60"/>
              <p:cNvSpPr>
                <a:spLocks noChangeArrowheads="1"/>
              </p:cNvSpPr>
              <p:nvPr/>
            </p:nvSpPr>
            <p:spPr bwMode="auto">
              <a:xfrm>
                <a:off x="1009" y="655"/>
                <a:ext cx="356" cy="11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800">
                  <a:latin typeface="+mn-lt"/>
                </a:endParaRPr>
              </a:p>
            </p:txBody>
          </p:sp>
          <p:grpSp>
            <p:nvGrpSpPr>
              <p:cNvPr id="43046" name="Group 61"/>
              <p:cNvGrpSpPr>
                <a:grpSpLocks/>
              </p:cNvGrpSpPr>
              <p:nvPr/>
            </p:nvGrpSpPr>
            <p:grpSpPr bwMode="auto">
              <a:xfrm>
                <a:off x="1095" y="681"/>
                <a:ext cx="176" cy="68"/>
                <a:chOff x="2848" y="848"/>
                <a:chExt cx="140" cy="98"/>
              </a:xfrm>
            </p:grpSpPr>
            <p:sp>
              <p:nvSpPr>
                <p:cNvPr id="43051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  <p:sp>
              <p:nvSpPr>
                <p:cNvPr id="43052" name="Line 6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  <p:sp>
              <p:nvSpPr>
                <p:cNvPr id="43053" name="Line 6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</p:grpSp>
          <p:grpSp>
            <p:nvGrpSpPr>
              <p:cNvPr id="43047" name="Group 65"/>
              <p:cNvGrpSpPr>
                <a:grpSpLocks/>
              </p:cNvGrpSpPr>
              <p:nvPr/>
            </p:nvGrpSpPr>
            <p:grpSpPr bwMode="auto">
              <a:xfrm flipV="1">
                <a:off x="1095" y="680"/>
                <a:ext cx="176" cy="68"/>
                <a:chOff x="2848" y="848"/>
                <a:chExt cx="140" cy="98"/>
              </a:xfrm>
            </p:grpSpPr>
            <p:sp>
              <p:nvSpPr>
                <p:cNvPr id="43048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  <p:sp>
              <p:nvSpPr>
                <p:cNvPr id="43049" name="Line 6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  <p:sp>
              <p:nvSpPr>
                <p:cNvPr id="43050" name="Line 6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 sz="2000">
                    <a:latin typeface="+mn-lt"/>
                  </a:endParaRPr>
                </a:p>
              </p:txBody>
            </p:sp>
          </p:grpSp>
        </p:grpSp>
        <p:sp>
          <p:nvSpPr>
            <p:cNvPr id="43040" name="Line 69"/>
            <p:cNvSpPr>
              <a:spLocks noChangeShapeType="1"/>
            </p:cNvSpPr>
            <p:nvPr/>
          </p:nvSpPr>
          <p:spPr bwMode="auto">
            <a:xfrm>
              <a:off x="535" y="368"/>
              <a:ext cx="0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 sz="2000">
                <a:latin typeface="+mn-lt"/>
              </a:endParaRPr>
            </a:p>
          </p:txBody>
        </p:sp>
      </p:grpSp>
      <p:sp>
        <p:nvSpPr>
          <p:cNvPr id="43027" name="Line 70"/>
          <p:cNvSpPr>
            <a:spLocks noChangeShapeType="1"/>
          </p:cNvSpPr>
          <p:nvPr/>
        </p:nvSpPr>
        <p:spPr bwMode="auto">
          <a:xfrm flipV="1">
            <a:off x="5486431" y="2770962"/>
            <a:ext cx="392113" cy="442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28" name="Line 71"/>
          <p:cNvSpPr>
            <a:spLocks noChangeShapeType="1"/>
          </p:cNvSpPr>
          <p:nvPr/>
        </p:nvSpPr>
        <p:spPr bwMode="auto">
          <a:xfrm>
            <a:off x="5473731" y="3407549"/>
            <a:ext cx="484188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29" name="Text Box 72"/>
          <p:cNvSpPr txBox="1">
            <a:spLocks noChangeArrowheads="1"/>
          </p:cNvSpPr>
          <p:nvPr/>
        </p:nvSpPr>
        <p:spPr bwMode="auto">
          <a:xfrm>
            <a:off x="4922869" y="2701112"/>
            <a:ext cx="8130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DSLAM</a:t>
            </a:r>
          </a:p>
        </p:txBody>
      </p:sp>
      <p:sp>
        <p:nvSpPr>
          <p:cNvPr id="43030" name="AutoShape 73"/>
          <p:cNvSpPr>
            <a:spLocks noChangeArrowheads="1"/>
          </p:cNvSpPr>
          <p:nvPr/>
        </p:nvSpPr>
        <p:spPr bwMode="auto">
          <a:xfrm>
            <a:off x="2253563" y="1649236"/>
            <a:ext cx="3704355" cy="725885"/>
          </a:xfrm>
          <a:prstGeom prst="wedgeRoundRectCallout">
            <a:avLst>
              <a:gd name="adj1" fmla="val -33643"/>
              <a:gd name="adj2" fmla="val 15754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tr-TR" sz="2800">
              <a:latin typeface="+mn-lt"/>
            </a:endParaRPr>
          </a:p>
        </p:txBody>
      </p:sp>
      <p:sp>
        <p:nvSpPr>
          <p:cNvPr id="43031" name="Text Box 74"/>
          <p:cNvSpPr txBox="1">
            <a:spLocks noChangeArrowheads="1"/>
          </p:cNvSpPr>
          <p:nvPr/>
        </p:nvSpPr>
        <p:spPr bwMode="auto">
          <a:xfrm>
            <a:off x="2321822" y="1660299"/>
            <a:ext cx="35163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>
                <a:latin typeface="+mn-lt"/>
              </a:rPr>
              <a:t>Existing phone line:</a:t>
            </a:r>
            <a:br>
              <a:rPr lang="en-US" sz="1400" dirty="0">
                <a:latin typeface="+mn-lt"/>
              </a:rPr>
            </a:br>
            <a:r>
              <a:rPr lang="en-US" sz="1400" dirty="0">
                <a:latin typeface="+mn-lt"/>
              </a:rPr>
              <a:t>0-4KHz phone; 4-50KHz upstream data; 50KHz-4MHz downstream data</a:t>
            </a:r>
          </a:p>
        </p:txBody>
      </p:sp>
      <p:sp>
        <p:nvSpPr>
          <p:cNvPr id="43032" name="Rectangle 76"/>
          <p:cNvSpPr>
            <a:spLocks noChangeArrowheads="1"/>
          </p:cNvSpPr>
          <p:nvPr/>
        </p:nvSpPr>
        <p:spPr bwMode="auto">
          <a:xfrm>
            <a:off x="2650440" y="3133946"/>
            <a:ext cx="207962" cy="2349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800">
              <a:latin typeface="+mn-lt"/>
            </a:endParaRPr>
          </a:p>
        </p:txBody>
      </p:sp>
      <p:sp>
        <p:nvSpPr>
          <p:cNvPr id="43033" name="Line 77"/>
          <p:cNvSpPr>
            <a:spLocks noChangeShapeType="1"/>
          </p:cNvSpPr>
          <p:nvPr/>
        </p:nvSpPr>
        <p:spPr bwMode="auto">
          <a:xfrm>
            <a:off x="2385327" y="3272058"/>
            <a:ext cx="292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 sz="2000">
              <a:latin typeface="+mn-lt"/>
            </a:endParaRPr>
          </a:p>
        </p:txBody>
      </p:sp>
      <p:sp>
        <p:nvSpPr>
          <p:cNvPr id="43034" name="Text Box 78"/>
          <p:cNvSpPr txBox="1">
            <a:spLocks noChangeArrowheads="1"/>
          </p:cNvSpPr>
          <p:nvPr/>
        </p:nvSpPr>
        <p:spPr bwMode="auto">
          <a:xfrm>
            <a:off x="2377390" y="3340321"/>
            <a:ext cx="993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splitter</a:t>
            </a:r>
          </a:p>
        </p:txBody>
      </p:sp>
      <p:sp>
        <p:nvSpPr>
          <p:cNvPr id="43035" name="Rectangle 80"/>
          <p:cNvSpPr>
            <a:spLocks noChangeArrowheads="1"/>
          </p:cNvSpPr>
          <p:nvPr/>
        </p:nvSpPr>
        <p:spPr bwMode="auto">
          <a:xfrm>
            <a:off x="4903819" y="2494737"/>
            <a:ext cx="1233487" cy="1343025"/>
          </a:xfrm>
          <a:prstGeom prst="rect">
            <a:avLst/>
          </a:prstGeom>
          <a:noFill/>
          <a:ln w="9525">
            <a:solidFill>
              <a:schemeClr val="tx1"/>
            </a:solidFill>
            <a:prstDash val="lg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sz="2800">
              <a:latin typeface="+mn-lt"/>
            </a:endParaRPr>
          </a:p>
        </p:txBody>
      </p:sp>
      <p:sp>
        <p:nvSpPr>
          <p:cNvPr id="43036" name="Text Box 81"/>
          <p:cNvSpPr txBox="1">
            <a:spLocks noChangeArrowheads="1"/>
          </p:cNvSpPr>
          <p:nvPr/>
        </p:nvSpPr>
        <p:spPr bwMode="auto">
          <a:xfrm>
            <a:off x="4813331" y="3845699"/>
            <a:ext cx="8002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central</a:t>
            </a:r>
          </a:p>
          <a:p>
            <a:r>
              <a:rPr lang="en-US" sz="1600">
                <a:latin typeface="+mn-lt"/>
              </a:rPr>
              <a:t>office</a:t>
            </a:r>
          </a:p>
        </p:txBody>
      </p:sp>
      <p:sp>
        <p:nvSpPr>
          <p:cNvPr id="43038" name="Rectangle 52"/>
          <p:cNvSpPr>
            <a:spLocks noChangeArrowheads="1"/>
          </p:cNvSpPr>
          <p:nvPr/>
        </p:nvSpPr>
        <p:spPr bwMode="auto">
          <a:xfrm>
            <a:off x="146050" y="4602163"/>
            <a:ext cx="869315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000" dirty="0"/>
              <a:t>uses existing telephone infrastructure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000" dirty="0"/>
              <a:t>modulates frequencies from 4000 Hz to as high as 4 </a:t>
            </a:r>
            <a:r>
              <a:rPr lang="en-US" sz="2000" dirty="0" err="1"/>
              <a:t>MHz.</a:t>
            </a:r>
            <a:r>
              <a:rPr lang="en-US" sz="2000" dirty="0"/>
              <a:t> 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000" dirty="0"/>
              <a:t>up to </a:t>
            </a:r>
            <a:r>
              <a:rPr lang="en-US" sz="2000" dirty="0" smtClean="0"/>
              <a:t>3.3 </a:t>
            </a:r>
            <a:r>
              <a:rPr lang="en-US" sz="2000" dirty="0"/>
              <a:t>Mbps </a:t>
            </a:r>
            <a:r>
              <a:rPr lang="en-US" sz="2000" dirty="0" smtClean="0"/>
              <a:t>upstream and up </a:t>
            </a:r>
            <a:r>
              <a:rPr lang="en-US" sz="2000" dirty="0"/>
              <a:t>to </a:t>
            </a:r>
            <a:r>
              <a:rPr lang="en-US" sz="2000" dirty="0" smtClean="0"/>
              <a:t>24 </a:t>
            </a:r>
            <a:r>
              <a:rPr lang="en-US" sz="2000" dirty="0"/>
              <a:t>Mbps downstream 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000" dirty="0"/>
              <a:t>dedicated physical line to telephone central office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69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Access Networks: Digital Subscriber Line (DSL)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31A7CF-A7DE-491E-AB7F-D697076FB77C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017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3B4AF5-7385-4F8E-B2B0-31E0ECE5E08C}" type="slidenum">
              <a:rPr lang="en-US" smtClean="0">
                <a:latin typeface="Verdana" pitchFamily="34" charset="0"/>
              </a:rPr>
              <a:pPr/>
              <a:t>37</a:t>
            </a:fld>
            <a:endParaRPr lang="en-US" smtClean="0">
              <a:latin typeface="Verdana" pitchFamily="34" charset="0"/>
            </a:endParaRPr>
          </a:p>
        </p:txBody>
      </p:sp>
      <p:graphicFrame>
        <p:nvGraphicFramePr>
          <p:cNvPr id="5018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781063"/>
              </p:ext>
            </p:extLst>
          </p:nvPr>
        </p:nvGraphicFramePr>
        <p:xfrm>
          <a:off x="1368425" y="1255713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34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255713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881766"/>
              </p:ext>
            </p:extLst>
          </p:nvPr>
        </p:nvGraphicFramePr>
        <p:xfrm>
          <a:off x="1368425" y="2390775"/>
          <a:ext cx="6111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35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390775"/>
                        <a:ext cx="6111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460943"/>
              </p:ext>
            </p:extLst>
          </p:nvPr>
        </p:nvGraphicFramePr>
        <p:xfrm>
          <a:off x="1423988" y="3624263"/>
          <a:ext cx="6111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36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88" y="3624263"/>
                        <a:ext cx="6111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Line 9"/>
          <p:cNvSpPr>
            <a:spLocks noChangeShapeType="1"/>
          </p:cNvSpPr>
          <p:nvPr/>
        </p:nvSpPr>
        <p:spPr bwMode="auto">
          <a:xfrm>
            <a:off x="3857625" y="25320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85" name="Rectangle 10"/>
          <p:cNvSpPr>
            <a:spLocks noChangeArrowheads="1"/>
          </p:cNvSpPr>
          <p:nvPr/>
        </p:nvSpPr>
        <p:spPr bwMode="auto">
          <a:xfrm>
            <a:off x="3435350" y="2760663"/>
            <a:ext cx="388938" cy="103187"/>
          </a:xfrm>
          <a:prstGeom prst="rect">
            <a:avLst/>
          </a:prstGeom>
          <a:solidFill>
            <a:schemeClr val="hlink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l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endParaRPr lang="tr-TR" sz="2400">
              <a:latin typeface="+mn-lt"/>
            </a:endParaRPr>
          </a:p>
        </p:txBody>
      </p:sp>
      <p:grpSp>
        <p:nvGrpSpPr>
          <p:cNvPr id="50186" name="Group 11"/>
          <p:cNvGrpSpPr>
            <a:grpSpLocks/>
          </p:cNvGrpSpPr>
          <p:nvPr/>
        </p:nvGrpSpPr>
        <p:grpSpPr bwMode="auto">
          <a:xfrm>
            <a:off x="3643313" y="2608263"/>
            <a:ext cx="158750" cy="144462"/>
            <a:chOff x="576" y="3456"/>
            <a:chExt cx="288" cy="240"/>
          </a:xfrm>
        </p:grpSpPr>
        <p:sp>
          <p:nvSpPr>
            <p:cNvPr id="50229" name="Line 12"/>
            <p:cNvSpPr>
              <a:spLocks noChangeShapeType="1"/>
            </p:cNvSpPr>
            <p:nvPr/>
          </p:nvSpPr>
          <p:spPr bwMode="auto">
            <a:xfrm>
              <a:off x="624" y="3456"/>
              <a:ext cx="192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0230" name="Line 13"/>
            <p:cNvSpPr>
              <a:spLocks noChangeShapeType="1"/>
            </p:cNvSpPr>
            <p:nvPr/>
          </p:nvSpPr>
          <p:spPr bwMode="auto">
            <a:xfrm flipH="1">
              <a:off x="576" y="3456"/>
              <a:ext cx="288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50187" name="Group 14"/>
          <p:cNvGrpSpPr>
            <a:grpSpLocks/>
          </p:cNvGrpSpPr>
          <p:nvPr/>
        </p:nvGrpSpPr>
        <p:grpSpPr bwMode="auto">
          <a:xfrm>
            <a:off x="4713288" y="2154238"/>
            <a:ext cx="569912" cy="285750"/>
            <a:chOff x="533" y="321"/>
            <a:chExt cx="359" cy="180"/>
          </a:xfrm>
        </p:grpSpPr>
        <p:grpSp>
          <p:nvGrpSpPr>
            <p:cNvPr id="50214" name="Group 15"/>
            <p:cNvGrpSpPr>
              <a:grpSpLocks/>
            </p:cNvGrpSpPr>
            <p:nvPr/>
          </p:nvGrpSpPr>
          <p:grpSpPr bwMode="auto">
            <a:xfrm>
              <a:off x="533" y="321"/>
              <a:ext cx="359" cy="180"/>
              <a:chOff x="1009" y="655"/>
              <a:chExt cx="359" cy="180"/>
            </a:xfrm>
          </p:grpSpPr>
          <p:sp>
            <p:nvSpPr>
              <p:cNvPr id="50216" name="Oval 16"/>
              <p:cNvSpPr>
                <a:spLocks noChangeArrowheads="1"/>
              </p:cNvSpPr>
              <p:nvPr/>
            </p:nvSpPr>
            <p:spPr bwMode="auto">
              <a:xfrm>
                <a:off x="1012" y="735"/>
                <a:ext cx="356" cy="1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0217" name="Line 17"/>
              <p:cNvSpPr>
                <a:spLocks noChangeShapeType="1"/>
              </p:cNvSpPr>
              <p:nvPr/>
            </p:nvSpPr>
            <p:spPr bwMode="auto">
              <a:xfrm>
                <a:off x="1012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50218" name="Line 18"/>
              <p:cNvSpPr>
                <a:spLocks noChangeShapeType="1"/>
              </p:cNvSpPr>
              <p:nvPr/>
            </p:nvSpPr>
            <p:spPr bwMode="auto">
              <a:xfrm>
                <a:off x="1368" y="727"/>
                <a:ext cx="0" cy="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50219" name="Rectangle 19"/>
              <p:cNvSpPr>
                <a:spLocks noChangeArrowheads="1"/>
              </p:cNvSpPr>
              <p:nvPr/>
            </p:nvSpPr>
            <p:spPr bwMode="auto">
              <a:xfrm>
                <a:off x="1012" y="727"/>
                <a:ext cx="353" cy="61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50220" name="Oval 20"/>
              <p:cNvSpPr>
                <a:spLocks noChangeArrowheads="1"/>
              </p:cNvSpPr>
              <p:nvPr/>
            </p:nvSpPr>
            <p:spPr bwMode="auto">
              <a:xfrm>
                <a:off x="1009" y="655"/>
                <a:ext cx="356" cy="11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50221" name="Group 21"/>
              <p:cNvGrpSpPr>
                <a:grpSpLocks/>
              </p:cNvGrpSpPr>
              <p:nvPr/>
            </p:nvGrpSpPr>
            <p:grpSpPr bwMode="auto">
              <a:xfrm>
                <a:off x="1095" y="681"/>
                <a:ext cx="176" cy="68"/>
                <a:chOff x="2848" y="848"/>
                <a:chExt cx="140" cy="98"/>
              </a:xfrm>
            </p:grpSpPr>
            <p:sp>
              <p:nvSpPr>
                <p:cNvPr id="50226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50227" name="Line 2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50228" name="Line 2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50222" name="Group 25"/>
              <p:cNvGrpSpPr>
                <a:grpSpLocks/>
              </p:cNvGrpSpPr>
              <p:nvPr/>
            </p:nvGrpSpPr>
            <p:grpSpPr bwMode="auto">
              <a:xfrm flipV="1">
                <a:off x="1095" y="680"/>
                <a:ext cx="176" cy="68"/>
                <a:chOff x="2848" y="848"/>
                <a:chExt cx="140" cy="98"/>
              </a:xfrm>
            </p:grpSpPr>
            <p:sp>
              <p:nvSpPr>
                <p:cNvPr id="5022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50224" name="Line 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50225" name="Line 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50215" name="Line 29"/>
            <p:cNvSpPr>
              <a:spLocks noChangeShapeType="1"/>
            </p:cNvSpPr>
            <p:nvPr/>
          </p:nvSpPr>
          <p:spPr bwMode="auto">
            <a:xfrm>
              <a:off x="535" y="368"/>
              <a:ext cx="0" cy="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50188" name="Line 39"/>
          <p:cNvSpPr>
            <a:spLocks noChangeShapeType="1"/>
          </p:cNvSpPr>
          <p:nvPr/>
        </p:nvSpPr>
        <p:spPr bwMode="auto">
          <a:xfrm>
            <a:off x="1846263" y="1590675"/>
            <a:ext cx="1704975" cy="1081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89" name="Line 40"/>
          <p:cNvSpPr>
            <a:spLocks noChangeShapeType="1"/>
          </p:cNvSpPr>
          <p:nvPr/>
        </p:nvSpPr>
        <p:spPr bwMode="auto">
          <a:xfrm>
            <a:off x="1901825" y="2560638"/>
            <a:ext cx="1565275" cy="207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90" name="Line 41"/>
          <p:cNvSpPr>
            <a:spLocks noChangeShapeType="1"/>
          </p:cNvSpPr>
          <p:nvPr/>
        </p:nvSpPr>
        <p:spPr bwMode="auto">
          <a:xfrm flipV="1">
            <a:off x="1985963" y="2851150"/>
            <a:ext cx="15652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91" name="Line 42"/>
          <p:cNvSpPr>
            <a:spLocks noChangeShapeType="1"/>
          </p:cNvSpPr>
          <p:nvPr/>
        </p:nvSpPr>
        <p:spPr bwMode="auto">
          <a:xfrm flipH="1" flipV="1">
            <a:off x="3730625" y="2878138"/>
            <a:ext cx="41275" cy="1025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92" name="Line 43"/>
          <p:cNvSpPr>
            <a:spLocks noChangeShapeType="1"/>
          </p:cNvSpPr>
          <p:nvPr/>
        </p:nvSpPr>
        <p:spPr bwMode="auto">
          <a:xfrm flipV="1">
            <a:off x="3897313" y="2393950"/>
            <a:ext cx="831850" cy="277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>
              <a:latin typeface="+mn-lt"/>
            </a:endParaRPr>
          </a:p>
        </p:txBody>
      </p:sp>
      <p:sp>
        <p:nvSpPr>
          <p:cNvPr id="50193" name="Text Box 44"/>
          <p:cNvSpPr txBox="1">
            <a:spLocks noChangeArrowheads="1"/>
          </p:cNvSpPr>
          <p:nvPr/>
        </p:nvSpPr>
        <p:spPr bwMode="auto">
          <a:xfrm>
            <a:off x="2349500" y="1681163"/>
            <a:ext cx="9763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100 Mbps</a:t>
            </a:r>
          </a:p>
        </p:txBody>
      </p:sp>
      <p:sp>
        <p:nvSpPr>
          <p:cNvPr id="50194" name="Text Box 45"/>
          <p:cNvSpPr txBox="1">
            <a:spLocks noChangeArrowheads="1"/>
          </p:cNvSpPr>
          <p:nvPr/>
        </p:nvSpPr>
        <p:spPr bwMode="auto">
          <a:xfrm>
            <a:off x="1973263" y="2652713"/>
            <a:ext cx="9763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100 Mbps</a:t>
            </a:r>
          </a:p>
        </p:txBody>
      </p:sp>
      <p:sp>
        <p:nvSpPr>
          <p:cNvPr id="50195" name="Text Box 46"/>
          <p:cNvSpPr txBox="1">
            <a:spLocks noChangeArrowheads="1"/>
          </p:cNvSpPr>
          <p:nvPr/>
        </p:nvSpPr>
        <p:spPr bwMode="auto">
          <a:xfrm>
            <a:off x="2057400" y="3662363"/>
            <a:ext cx="9763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100 Mbps</a:t>
            </a:r>
          </a:p>
        </p:txBody>
      </p:sp>
      <p:sp>
        <p:nvSpPr>
          <p:cNvPr id="50196" name="Text Box 47"/>
          <p:cNvSpPr txBox="1">
            <a:spLocks noChangeArrowheads="1"/>
          </p:cNvSpPr>
          <p:nvPr/>
        </p:nvSpPr>
        <p:spPr bwMode="auto">
          <a:xfrm>
            <a:off x="3752850" y="3068638"/>
            <a:ext cx="7617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1 Gbps</a:t>
            </a:r>
          </a:p>
        </p:txBody>
      </p:sp>
      <p:sp>
        <p:nvSpPr>
          <p:cNvPr id="50197" name="Text Box 48"/>
          <p:cNvSpPr txBox="1">
            <a:spLocks noChangeArrowheads="1"/>
          </p:cNvSpPr>
          <p:nvPr/>
        </p:nvSpPr>
        <p:spPr bwMode="auto">
          <a:xfrm>
            <a:off x="3854450" y="3910013"/>
            <a:ext cx="68159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latin typeface="+mn-lt"/>
              </a:rPr>
              <a:t>server</a:t>
            </a:r>
          </a:p>
        </p:txBody>
      </p:sp>
      <p:sp>
        <p:nvSpPr>
          <p:cNvPr id="50198" name="Text Box 49"/>
          <p:cNvSpPr txBox="1">
            <a:spLocks noChangeArrowheads="1"/>
          </p:cNvSpPr>
          <p:nvPr/>
        </p:nvSpPr>
        <p:spPr bwMode="auto">
          <a:xfrm>
            <a:off x="3373083" y="2109788"/>
            <a:ext cx="8611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>
                <a:latin typeface="+mn-lt"/>
              </a:rPr>
              <a:t>Ethernet</a:t>
            </a:r>
          </a:p>
          <a:p>
            <a:pPr algn="ctr"/>
            <a:r>
              <a:rPr lang="en-US" sz="1400">
                <a:latin typeface="+mn-lt"/>
              </a:rPr>
              <a:t>switch</a:t>
            </a:r>
          </a:p>
        </p:txBody>
      </p:sp>
      <p:sp>
        <p:nvSpPr>
          <p:cNvPr id="50199" name="Text Box 50"/>
          <p:cNvSpPr txBox="1">
            <a:spLocks noChangeArrowheads="1"/>
          </p:cNvSpPr>
          <p:nvPr/>
        </p:nvSpPr>
        <p:spPr bwMode="auto">
          <a:xfrm>
            <a:off x="4452315" y="1660525"/>
            <a:ext cx="10807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400">
                <a:latin typeface="+mn-lt"/>
              </a:rPr>
              <a:t>institutional</a:t>
            </a:r>
          </a:p>
          <a:p>
            <a:pPr algn="ctr"/>
            <a:r>
              <a:rPr lang="en-US" sz="1400">
                <a:latin typeface="+mn-lt"/>
              </a:rPr>
              <a:t>router</a:t>
            </a:r>
          </a:p>
        </p:txBody>
      </p:sp>
      <p:sp>
        <p:nvSpPr>
          <p:cNvPr id="50200" name="Text Box 52"/>
          <p:cNvSpPr txBox="1">
            <a:spLocks noChangeArrowheads="1"/>
          </p:cNvSpPr>
          <p:nvPr/>
        </p:nvSpPr>
        <p:spPr bwMode="auto">
          <a:xfrm>
            <a:off x="5989201" y="1979613"/>
            <a:ext cx="14232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latin typeface="+mn-lt"/>
              </a:rPr>
              <a:t>to institution’s</a:t>
            </a:r>
            <a:br>
              <a:rPr lang="en-US" sz="1600">
                <a:latin typeface="+mn-lt"/>
              </a:rPr>
            </a:br>
            <a:r>
              <a:rPr lang="en-US" sz="1600">
                <a:latin typeface="+mn-lt"/>
              </a:rPr>
              <a:t>ISP</a:t>
            </a:r>
          </a:p>
        </p:txBody>
      </p:sp>
      <p:sp>
        <p:nvSpPr>
          <p:cNvPr id="50201" name="Title 50"/>
          <p:cNvSpPr>
            <a:spLocks noGrp="1"/>
          </p:cNvSpPr>
          <p:nvPr>
            <p:ph type="title" idx="4294967295"/>
          </p:nvPr>
        </p:nvSpPr>
        <p:spPr>
          <a:xfrm>
            <a:off x="685800" y="16113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Access Networks: </a:t>
            </a:r>
            <a:r>
              <a:rPr lang="en-US" dirty="0" smtClean="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50202" name="Content Placeholder 52"/>
          <p:cNvSpPr>
            <a:spLocks noGrp="1"/>
          </p:cNvSpPr>
          <p:nvPr>
            <p:ph idx="4294967295"/>
          </p:nvPr>
        </p:nvSpPr>
        <p:spPr>
          <a:xfrm>
            <a:off x="557353" y="4525596"/>
            <a:ext cx="8311869" cy="1520617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typically used in companies, universities,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marL="342900" lvl="1" indent="-342900" eaLnBrk="1" hangingPunct="1"/>
            <a:r>
              <a:rPr lang="en-US" sz="2400" dirty="0" smtClean="0"/>
              <a:t>10 </a:t>
            </a:r>
            <a:r>
              <a:rPr lang="en-US" sz="2400" dirty="0" err="1" smtClean="0"/>
              <a:t>Mbs</a:t>
            </a:r>
            <a:r>
              <a:rPr lang="en-US" sz="2400" dirty="0" smtClean="0"/>
              <a:t>, 100Mbps, 1Gbps, 10Gbps Ethernet</a:t>
            </a:r>
          </a:p>
          <a:p>
            <a:pPr marL="342900" lvl="1" indent="-342900" eaLnBrk="1" hangingPunct="1"/>
            <a:r>
              <a:rPr lang="en-US" sz="2400" dirty="0" smtClean="0"/>
              <a:t>today, end systems typically connect into Ethernet switch</a:t>
            </a:r>
          </a:p>
        </p:txBody>
      </p:sp>
      <p:sp>
        <p:nvSpPr>
          <p:cNvPr id="50203" name="Line 42"/>
          <p:cNvSpPr>
            <a:spLocks noChangeShapeType="1"/>
          </p:cNvSpPr>
          <p:nvPr/>
        </p:nvSpPr>
        <p:spPr bwMode="auto">
          <a:xfrm>
            <a:off x="5286375" y="2305050"/>
            <a:ext cx="285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50204" name="Line 43"/>
          <p:cNvSpPr>
            <a:spLocks noChangeShapeType="1"/>
          </p:cNvSpPr>
          <p:nvPr/>
        </p:nvSpPr>
        <p:spPr bwMode="auto">
          <a:xfrm>
            <a:off x="5614988" y="2305050"/>
            <a:ext cx="661987" cy="95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grpSp>
        <p:nvGrpSpPr>
          <p:cNvPr id="50205" name="Group 30"/>
          <p:cNvGrpSpPr>
            <a:grpSpLocks/>
          </p:cNvGrpSpPr>
          <p:nvPr/>
        </p:nvGrpSpPr>
        <p:grpSpPr bwMode="auto">
          <a:xfrm>
            <a:off x="3640138" y="3854450"/>
            <a:ext cx="238125" cy="484188"/>
            <a:chOff x="4180" y="783"/>
            <a:chExt cx="150" cy="307"/>
          </a:xfrm>
        </p:grpSpPr>
        <p:sp>
          <p:nvSpPr>
            <p:cNvPr id="50206" name="AutoShape 3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0207" name="Rectangle 3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0208" name="Rectangle 3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0209" name="AutoShape 3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0210" name="Line 3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0211" name="Line 3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0212" name="Rectangle 3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0213" name="Rectangle 3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E5550B0-91A3-4333-A3F9-25BC53DAC4B0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0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351520A-8B09-4077-9811-C8FBCBBE16C0}" type="slidenum">
              <a:rPr lang="en-US" smtClean="0">
                <a:latin typeface="Verdana" pitchFamily="34" charset="0"/>
              </a:rPr>
              <a:pPr/>
              <a:t>38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38126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Wireless access networks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3863" y="1322388"/>
            <a:ext cx="4927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800" dirty="0" smtClean="0"/>
              <a:t>shared </a:t>
            </a:r>
            <a:r>
              <a:rPr lang="en-US" sz="2800" i="1" dirty="0" smtClean="0"/>
              <a:t>wireless</a:t>
            </a:r>
            <a:r>
              <a:rPr lang="en-US" sz="2800" dirty="0" smtClean="0"/>
              <a:t> access network connects end system to router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via base station aka “access point”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wireless LANs: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802.11b/g (</a:t>
            </a:r>
            <a:r>
              <a:rPr lang="en-US" sz="2400" dirty="0" err="1" smtClean="0"/>
              <a:t>WiFi</a:t>
            </a:r>
            <a:r>
              <a:rPr lang="en-US" sz="2400" dirty="0" smtClean="0"/>
              <a:t>): 11 or 54  Mbps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cellular wireless access</a:t>
            </a:r>
            <a:endParaRPr lang="en-US" sz="2800" dirty="0" smtClean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provided by telco operator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 smtClean="0"/>
              <a:t>3G/4G (LTE)/5G</a:t>
            </a:r>
          </a:p>
        </p:txBody>
      </p:sp>
      <p:grpSp>
        <p:nvGrpSpPr>
          <p:cNvPr id="51207" name="Group 5"/>
          <p:cNvGrpSpPr>
            <a:grpSpLocks/>
          </p:cNvGrpSpPr>
          <p:nvPr/>
        </p:nvGrpSpPr>
        <p:grpSpPr bwMode="auto">
          <a:xfrm>
            <a:off x="6221413" y="4048125"/>
            <a:ext cx="622300" cy="793750"/>
            <a:chOff x="3908" y="2375"/>
            <a:chExt cx="392" cy="500"/>
          </a:xfrm>
        </p:grpSpPr>
        <p:graphicFrame>
          <p:nvGraphicFramePr>
            <p:cNvPr id="51273" name="Object 6"/>
            <p:cNvGraphicFramePr>
              <a:graphicFrameLocks noChangeAspect="1"/>
            </p:cNvGraphicFramePr>
            <p:nvPr/>
          </p:nvGraphicFramePr>
          <p:xfrm>
            <a:off x="3908" y="2375"/>
            <a:ext cx="366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1" name="Clip" r:id="rId4" imgW="826829" imgH="840406" progId="MS_ClipArt_Gallery.2">
                    <p:embed/>
                  </p:oleObj>
                </mc:Choice>
                <mc:Fallback>
                  <p:oleObj name="Clip" r:id="rId4" imgW="826829" imgH="840406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8" y="2375"/>
                          <a:ext cx="366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4" name="Object 7"/>
            <p:cNvGraphicFramePr>
              <a:graphicFrameLocks noChangeAspect="1"/>
            </p:cNvGraphicFramePr>
            <p:nvPr/>
          </p:nvGraphicFramePr>
          <p:xfrm>
            <a:off x="3966" y="2506"/>
            <a:ext cx="334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2" name="Clip" r:id="rId6" imgW="1268295" imgH="1199426" progId="MS_ClipArt_Gallery.2">
                    <p:embed/>
                  </p:oleObj>
                </mc:Choice>
                <mc:Fallback>
                  <p:oleObj name="Clip" r:id="rId6" imgW="1268295" imgH="1199426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6" y="2506"/>
                          <a:ext cx="334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208" name="Group 8"/>
          <p:cNvGrpSpPr>
            <a:grpSpLocks/>
          </p:cNvGrpSpPr>
          <p:nvPr/>
        </p:nvGrpSpPr>
        <p:grpSpPr bwMode="auto">
          <a:xfrm>
            <a:off x="7377113" y="3962400"/>
            <a:ext cx="622300" cy="793750"/>
            <a:chOff x="2870" y="1518"/>
            <a:chExt cx="292" cy="320"/>
          </a:xfrm>
        </p:grpSpPr>
        <p:graphicFrame>
          <p:nvGraphicFramePr>
            <p:cNvPr id="51271" name="Object 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3" name="Clip" r:id="rId8" imgW="826829" imgH="840406" progId="MS_ClipArt_Gallery.2">
                    <p:embed/>
                  </p:oleObj>
                </mc:Choice>
                <mc:Fallback>
                  <p:oleObj name="Clip" r:id="rId8" imgW="826829" imgH="840406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72" name="Object 1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4" name="Clip" r:id="rId9" imgW="1268295" imgH="1199426" progId="MS_ClipArt_Gallery.2">
                    <p:embed/>
                  </p:oleObj>
                </mc:Choice>
                <mc:Fallback>
                  <p:oleObj name="Clip" r:id="rId9" imgW="1268295" imgH="1199426" progId="MS_ClipArt_Gallery.2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09" name="Oval 15"/>
          <p:cNvSpPr>
            <a:spLocks noChangeArrowheads="1"/>
          </p:cNvSpPr>
          <p:nvPr/>
        </p:nvSpPr>
        <p:spPr bwMode="auto">
          <a:xfrm>
            <a:off x="6496050" y="2387600"/>
            <a:ext cx="760413" cy="2397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51210" name="Line 16"/>
          <p:cNvSpPr>
            <a:spLocks noChangeShapeType="1"/>
          </p:cNvSpPr>
          <p:nvPr/>
        </p:nvSpPr>
        <p:spPr bwMode="auto">
          <a:xfrm>
            <a:off x="6496050" y="2366963"/>
            <a:ext cx="0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1211" name="Line 17"/>
          <p:cNvSpPr>
            <a:spLocks noChangeShapeType="1"/>
          </p:cNvSpPr>
          <p:nvPr/>
        </p:nvSpPr>
        <p:spPr bwMode="auto">
          <a:xfrm>
            <a:off x="7256463" y="2366963"/>
            <a:ext cx="0" cy="149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1212" name="Rectangle 18"/>
          <p:cNvSpPr>
            <a:spLocks noChangeArrowheads="1"/>
          </p:cNvSpPr>
          <p:nvPr/>
        </p:nvSpPr>
        <p:spPr bwMode="auto">
          <a:xfrm>
            <a:off x="6496050" y="2366963"/>
            <a:ext cx="754063" cy="1460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+mn-lt"/>
            </a:endParaRPr>
          </a:p>
        </p:txBody>
      </p:sp>
      <p:sp>
        <p:nvSpPr>
          <p:cNvPr id="51213" name="Oval 19"/>
          <p:cNvSpPr>
            <a:spLocks noChangeArrowheads="1"/>
          </p:cNvSpPr>
          <p:nvPr/>
        </p:nvSpPr>
        <p:spPr bwMode="auto">
          <a:xfrm>
            <a:off x="6489700" y="2193925"/>
            <a:ext cx="760413" cy="2794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grpSp>
        <p:nvGrpSpPr>
          <p:cNvPr id="51214" name="Group 20"/>
          <p:cNvGrpSpPr>
            <a:grpSpLocks/>
          </p:cNvGrpSpPr>
          <p:nvPr/>
        </p:nvGrpSpPr>
        <p:grpSpPr bwMode="auto">
          <a:xfrm>
            <a:off x="6672263" y="2255838"/>
            <a:ext cx="377825" cy="163512"/>
            <a:chOff x="2848" y="848"/>
            <a:chExt cx="140" cy="98"/>
          </a:xfrm>
        </p:grpSpPr>
        <p:sp>
          <p:nvSpPr>
            <p:cNvPr id="51268" name="Line 2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69" name="Line 2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70" name="Line 2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51215" name="Group 24"/>
          <p:cNvGrpSpPr>
            <a:grpSpLocks/>
          </p:cNvGrpSpPr>
          <p:nvPr/>
        </p:nvGrpSpPr>
        <p:grpSpPr bwMode="auto">
          <a:xfrm flipV="1">
            <a:off x="6672263" y="2252663"/>
            <a:ext cx="377825" cy="163512"/>
            <a:chOff x="2848" y="848"/>
            <a:chExt cx="140" cy="98"/>
          </a:xfrm>
        </p:grpSpPr>
        <p:sp>
          <p:nvSpPr>
            <p:cNvPr id="51265" name="Line 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66" name="Line 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67" name="Line 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51216" name="Line 28"/>
          <p:cNvSpPr>
            <a:spLocks noChangeShapeType="1"/>
          </p:cNvSpPr>
          <p:nvPr/>
        </p:nvSpPr>
        <p:spPr bwMode="auto">
          <a:xfrm flipV="1">
            <a:off x="6886575" y="2619375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51217" name="Group 29"/>
          <p:cNvGrpSpPr>
            <a:grpSpLocks/>
          </p:cNvGrpSpPr>
          <p:nvPr/>
        </p:nvGrpSpPr>
        <p:grpSpPr bwMode="auto">
          <a:xfrm>
            <a:off x="7621588" y="2359025"/>
            <a:ext cx="622300" cy="793750"/>
            <a:chOff x="2870" y="1518"/>
            <a:chExt cx="292" cy="320"/>
          </a:xfrm>
        </p:grpSpPr>
        <p:graphicFrame>
          <p:nvGraphicFramePr>
            <p:cNvPr id="51263" name="Object 30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5" name="Clip" r:id="rId10" imgW="826829" imgH="840406" progId="MS_ClipArt_Gallery.2">
                    <p:embed/>
                  </p:oleObj>
                </mc:Choice>
                <mc:Fallback>
                  <p:oleObj name="Clip" r:id="rId10" imgW="826829" imgH="840406" progId="MS_ClipArt_Gallery.2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4" name="Object 31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6" name="Clip" r:id="rId11" imgW="1268295" imgH="1199426" progId="MS_ClipArt_Gallery.2">
                    <p:embed/>
                  </p:oleObj>
                </mc:Choice>
                <mc:Fallback>
                  <p:oleObj name="Clip" r:id="rId11" imgW="1268295" imgH="1199426" progId="MS_ClipArt_Gallery.2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218" name="Group 32"/>
          <p:cNvGrpSpPr>
            <a:grpSpLocks/>
          </p:cNvGrpSpPr>
          <p:nvPr/>
        </p:nvGrpSpPr>
        <p:grpSpPr bwMode="auto">
          <a:xfrm>
            <a:off x="8070850" y="3421063"/>
            <a:ext cx="622300" cy="793750"/>
            <a:chOff x="2870" y="1518"/>
            <a:chExt cx="292" cy="320"/>
          </a:xfrm>
        </p:grpSpPr>
        <p:graphicFrame>
          <p:nvGraphicFramePr>
            <p:cNvPr id="51261" name="Object 3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7" name="Clip" r:id="rId12" imgW="826829" imgH="840406" progId="MS_ClipArt_Gallery.2">
                    <p:embed/>
                  </p:oleObj>
                </mc:Choice>
                <mc:Fallback>
                  <p:oleObj name="Clip" r:id="rId12" imgW="826829" imgH="840406" progId="MS_ClipArt_Gallery.2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62" name="Object 3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18" name="Clip" r:id="rId13" imgW="1268295" imgH="1199426" progId="MS_ClipArt_Gallery.2">
                    <p:embed/>
                  </p:oleObj>
                </mc:Choice>
                <mc:Fallback>
                  <p:oleObj name="Clip" r:id="rId13" imgW="1268295" imgH="1199426" progId="MS_ClipArt_Gallery.2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19" name="Text Box 35"/>
          <p:cNvSpPr txBox="1">
            <a:spLocks noChangeArrowheads="1"/>
          </p:cNvSpPr>
          <p:nvPr/>
        </p:nvSpPr>
        <p:spPr bwMode="auto">
          <a:xfrm>
            <a:off x="5169134" y="2874963"/>
            <a:ext cx="10919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2400">
                <a:latin typeface="+mn-lt"/>
              </a:rPr>
              <a:t>base</a:t>
            </a:r>
          </a:p>
          <a:p>
            <a:pPr algn="r"/>
            <a:r>
              <a:rPr lang="en-US" sz="2400">
                <a:latin typeface="+mn-lt"/>
              </a:rPr>
              <a:t>station</a:t>
            </a:r>
          </a:p>
        </p:txBody>
      </p:sp>
      <p:sp>
        <p:nvSpPr>
          <p:cNvPr id="51220" name="Text Box 36"/>
          <p:cNvSpPr txBox="1">
            <a:spLocks noChangeArrowheads="1"/>
          </p:cNvSpPr>
          <p:nvPr/>
        </p:nvSpPr>
        <p:spPr bwMode="auto">
          <a:xfrm>
            <a:off x="7440832" y="4867275"/>
            <a:ext cx="10935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2400">
                <a:latin typeface="+mn-lt"/>
              </a:rPr>
              <a:t>mobile</a:t>
            </a:r>
          </a:p>
          <a:p>
            <a:pPr algn="r"/>
            <a:r>
              <a:rPr lang="en-US" sz="2400">
                <a:latin typeface="+mn-lt"/>
              </a:rPr>
              <a:t>hosts</a:t>
            </a:r>
          </a:p>
        </p:txBody>
      </p:sp>
      <p:sp>
        <p:nvSpPr>
          <p:cNvPr id="51221" name="Line 37"/>
          <p:cNvSpPr>
            <a:spLocks noChangeShapeType="1"/>
          </p:cNvSpPr>
          <p:nvPr/>
        </p:nvSpPr>
        <p:spPr bwMode="auto">
          <a:xfrm flipV="1">
            <a:off x="6829425" y="1743075"/>
            <a:ext cx="0" cy="428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1222" name="Text Box 38"/>
          <p:cNvSpPr txBox="1">
            <a:spLocks noChangeArrowheads="1"/>
          </p:cNvSpPr>
          <p:nvPr/>
        </p:nvSpPr>
        <p:spPr bwMode="auto">
          <a:xfrm>
            <a:off x="5525727" y="2162175"/>
            <a:ext cx="9893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2400">
                <a:latin typeface="+mn-lt"/>
              </a:rPr>
              <a:t>router</a:t>
            </a:r>
          </a:p>
        </p:txBody>
      </p:sp>
      <p:grpSp>
        <p:nvGrpSpPr>
          <p:cNvPr id="51223" name="Group 104"/>
          <p:cNvGrpSpPr>
            <a:grpSpLocks/>
          </p:cNvGrpSpPr>
          <p:nvPr/>
        </p:nvGrpSpPr>
        <p:grpSpPr bwMode="auto">
          <a:xfrm>
            <a:off x="6445250" y="2717800"/>
            <a:ext cx="681038" cy="820738"/>
            <a:chOff x="3221" y="3127"/>
            <a:chExt cx="429" cy="517"/>
          </a:xfrm>
        </p:grpSpPr>
        <p:sp>
          <p:nvSpPr>
            <p:cNvPr id="51224" name="Freeform 66"/>
            <p:cNvSpPr>
              <a:spLocks/>
            </p:cNvSpPr>
            <p:nvPr/>
          </p:nvSpPr>
          <p:spPr bwMode="auto">
            <a:xfrm>
              <a:off x="3336" y="3156"/>
              <a:ext cx="77" cy="85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25" name="Freeform 67"/>
            <p:cNvSpPr>
              <a:spLocks/>
            </p:cNvSpPr>
            <p:nvPr/>
          </p:nvSpPr>
          <p:spPr bwMode="auto">
            <a:xfrm>
              <a:off x="3467" y="3153"/>
              <a:ext cx="52" cy="66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26" name="Freeform 68"/>
            <p:cNvSpPr>
              <a:spLocks/>
            </p:cNvSpPr>
            <p:nvPr/>
          </p:nvSpPr>
          <p:spPr bwMode="auto">
            <a:xfrm>
              <a:off x="3287" y="3138"/>
              <a:ext cx="126" cy="138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27" name="Freeform 69"/>
            <p:cNvSpPr>
              <a:spLocks/>
            </p:cNvSpPr>
            <p:nvPr/>
          </p:nvSpPr>
          <p:spPr bwMode="auto">
            <a:xfrm>
              <a:off x="3465" y="3134"/>
              <a:ext cx="110" cy="9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28" name="Freeform 70"/>
            <p:cNvSpPr>
              <a:spLocks/>
            </p:cNvSpPr>
            <p:nvPr/>
          </p:nvSpPr>
          <p:spPr bwMode="auto">
            <a:xfrm>
              <a:off x="3240" y="3178"/>
              <a:ext cx="44" cy="85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29" name="Freeform 71"/>
            <p:cNvSpPr>
              <a:spLocks/>
            </p:cNvSpPr>
            <p:nvPr/>
          </p:nvSpPr>
          <p:spPr bwMode="auto">
            <a:xfrm>
              <a:off x="3554" y="3127"/>
              <a:ext cx="96" cy="114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0" name="Freeform 72"/>
            <p:cNvSpPr>
              <a:spLocks/>
            </p:cNvSpPr>
            <p:nvPr/>
          </p:nvSpPr>
          <p:spPr bwMode="auto">
            <a:xfrm>
              <a:off x="3448" y="3261"/>
              <a:ext cx="33" cy="68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1" name="Freeform 73"/>
            <p:cNvSpPr>
              <a:spLocks/>
            </p:cNvSpPr>
            <p:nvPr/>
          </p:nvSpPr>
          <p:spPr bwMode="auto">
            <a:xfrm>
              <a:off x="3434" y="3224"/>
              <a:ext cx="17" cy="35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2" name="Freeform 74"/>
            <p:cNvSpPr>
              <a:spLocks/>
            </p:cNvSpPr>
            <p:nvPr/>
          </p:nvSpPr>
          <p:spPr bwMode="auto">
            <a:xfrm>
              <a:off x="3420" y="3199"/>
              <a:ext cx="14" cy="20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3" name="Freeform 75"/>
            <p:cNvSpPr>
              <a:spLocks/>
            </p:cNvSpPr>
            <p:nvPr/>
          </p:nvSpPr>
          <p:spPr bwMode="auto">
            <a:xfrm>
              <a:off x="3409" y="3182"/>
              <a:ext cx="18" cy="13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4" name="Freeform 76"/>
            <p:cNvSpPr>
              <a:spLocks/>
            </p:cNvSpPr>
            <p:nvPr/>
          </p:nvSpPr>
          <p:spPr bwMode="auto">
            <a:xfrm>
              <a:off x="3315" y="3160"/>
              <a:ext cx="77" cy="86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5" name="Freeform 77"/>
            <p:cNvSpPr>
              <a:spLocks/>
            </p:cNvSpPr>
            <p:nvPr/>
          </p:nvSpPr>
          <p:spPr bwMode="auto">
            <a:xfrm>
              <a:off x="3446" y="3160"/>
              <a:ext cx="52" cy="66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6" name="Freeform 78"/>
            <p:cNvSpPr>
              <a:spLocks/>
            </p:cNvSpPr>
            <p:nvPr/>
          </p:nvSpPr>
          <p:spPr bwMode="auto">
            <a:xfrm>
              <a:off x="3266" y="3145"/>
              <a:ext cx="124" cy="138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7" name="Freeform 79"/>
            <p:cNvSpPr>
              <a:spLocks/>
            </p:cNvSpPr>
            <p:nvPr/>
          </p:nvSpPr>
          <p:spPr bwMode="auto">
            <a:xfrm>
              <a:off x="3441" y="3140"/>
              <a:ext cx="111" cy="9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8" name="Freeform 80"/>
            <p:cNvSpPr>
              <a:spLocks/>
            </p:cNvSpPr>
            <p:nvPr/>
          </p:nvSpPr>
          <p:spPr bwMode="auto">
            <a:xfrm>
              <a:off x="3221" y="3191"/>
              <a:ext cx="45" cy="85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51239" name="Freeform 81"/>
            <p:cNvSpPr>
              <a:spLocks/>
            </p:cNvSpPr>
            <p:nvPr/>
          </p:nvSpPr>
          <p:spPr bwMode="auto">
            <a:xfrm>
              <a:off x="3533" y="3134"/>
              <a:ext cx="96" cy="114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51240" name="Group 82"/>
            <p:cNvGrpSpPr>
              <a:grpSpLocks/>
            </p:cNvGrpSpPr>
            <p:nvPr/>
          </p:nvGrpSpPr>
          <p:grpSpPr bwMode="auto">
            <a:xfrm>
              <a:off x="3334" y="3292"/>
              <a:ext cx="290" cy="352"/>
              <a:chOff x="3774" y="2423"/>
              <a:chExt cx="189" cy="286"/>
            </a:xfrm>
          </p:grpSpPr>
          <p:sp>
            <p:nvSpPr>
              <p:cNvPr id="51255" name="Rectangle 83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6" name="Rectangle 84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7" name="Rectangle 85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8" name="Rectangle 86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9" name="Rectangle 87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60" name="Rectangle 88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grpSp>
          <p:nvGrpSpPr>
            <p:cNvPr id="51241" name="Group 91"/>
            <p:cNvGrpSpPr>
              <a:grpSpLocks/>
            </p:cNvGrpSpPr>
            <p:nvPr/>
          </p:nvGrpSpPr>
          <p:grpSpPr bwMode="auto">
            <a:xfrm>
              <a:off x="3420" y="3341"/>
              <a:ext cx="105" cy="46"/>
              <a:chOff x="3420" y="3341"/>
              <a:chExt cx="105" cy="46"/>
            </a:xfrm>
          </p:grpSpPr>
          <p:sp>
            <p:nvSpPr>
              <p:cNvPr id="51253" name="Rectangle 89"/>
              <p:cNvSpPr>
                <a:spLocks noChangeArrowheads="1"/>
              </p:cNvSpPr>
              <p:nvPr/>
            </p:nvSpPr>
            <p:spPr bwMode="auto">
              <a:xfrm>
                <a:off x="3438" y="3341"/>
                <a:ext cx="72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4" name="Rectangle 90"/>
              <p:cNvSpPr>
                <a:spLocks noChangeArrowheads="1"/>
              </p:cNvSpPr>
              <p:nvPr/>
            </p:nvSpPr>
            <p:spPr bwMode="auto">
              <a:xfrm>
                <a:off x="3420" y="3355"/>
                <a:ext cx="105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grpSp>
          <p:nvGrpSpPr>
            <p:cNvPr id="51242" name="Group 92"/>
            <p:cNvGrpSpPr>
              <a:grpSpLocks/>
            </p:cNvGrpSpPr>
            <p:nvPr/>
          </p:nvGrpSpPr>
          <p:grpSpPr bwMode="auto">
            <a:xfrm>
              <a:off x="3409" y="3398"/>
              <a:ext cx="135" cy="46"/>
              <a:chOff x="3420" y="3341"/>
              <a:chExt cx="105" cy="46"/>
            </a:xfrm>
          </p:grpSpPr>
          <p:sp>
            <p:nvSpPr>
              <p:cNvPr id="51251" name="Rectangle 93"/>
              <p:cNvSpPr>
                <a:spLocks noChangeArrowheads="1"/>
              </p:cNvSpPr>
              <p:nvPr/>
            </p:nvSpPr>
            <p:spPr bwMode="auto">
              <a:xfrm>
                <a:off x="3438" y="3341"/>
                <a:ext cx="72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2" name="Rectangle 94"/>
              <p:cNvSpPr>
                <a:spLocks noChangeArrowheads="1"/>
              </p:cNvSpPr>
              <p:nvPr/>
            </p:nvSpPr>
            <p:spPr bwMode="auto">
              <a:xfrm>
                <a:off x="3420" y="3355"/>
                <a:ext cx="105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grpSp>
          <p:nvGrpSpPr>
            <p:cNvPr id="51243" name="Group 95"/>
            <p:cNvGrpSpPr>
              <a:grpSpLocks/>
            </p:cNvGrpSpPr>
            <p:nvPr/>
          </p:nvGrpSpPr>
          <p:grpSpPr bwMode="auto">
            <a:xfrm>
              <a:off x="3392" y="3455"/>
              <a:ext cx="168" cy="46"/>
              <a:chOff x="3420" y="3341"/>
              <a:chExt cx="105" cy="46"/>
            </a:xfrm>
          </p:grpSpPr>
          <p:sp>
            <p:nvSpPr>
              <p:cNvPr id="51249" name="Rectangle 96"/>
              <p:cNvSpPr>
                <a:spLocks noChangeArrowheads="1"/>
              </p:cNvSpPr>
              <p:nvPr/>
            </p:nvSpPr>
            <p:spPr bwMode="auto">
              <a:xfrm>
                <a:off x="3438" y="3341"/>
                <a:ext cx="72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50" name="Rectangle 97"/>
              <p:cNvSpPr>
                <a:spLocks noChangeArrowheads="1"/>
              </p:cNvSpPr>
              <p:nvPr/>
            </p:nvSpPr>
            <p:spPr bwMode="auto">
              <a:xfrm>
                <a:off x="3420" y="3355"/>
                <a:ext cx="105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grpSp>
          <p:nvGrpSpPr>
            <p:cNvPr id="51244" name="Group 98"/>
            <p:cNvGrpSpPr>
              <a:grpSpLocks/>
            </p:cNvGrpSpPr>
            <p:nvPr/>
          </p:nvGrpSpPr>
          <p:grpSpPr bwMode="auto">
            <a:xfrm>
              <a:off x="3378" y="3512"/>
              <a:ext cx="203" cy="46"/>
              <a:chOff x="3420" y="3341"/>
              <a:chExt cx="105" cy="46"/>
            </a:xfrm>
          </p:grpSpPr>
          <p:sp>
            <p:nvSpPr>
              <p:cNvPr id="51247" name="Rectangle 99"/>
              <p:cNvSpPr>
                <a:spLocks noChangeArrowheads="1"/>
              </p:cNvSpPr>
              <p:nvPr/>
            </p:nvSpPr>
            <p:spPr bwMode="auto">
              <a:xfrm>
                <a:off x="3438" y="3341"/>
                <a:ext cx="72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51248" name="Rectangle 100"/>
              <p:cNvSpPr>
                <a:spLocks noChangeArrowheads="1"/>
              </p:cNvSpPr>
              <p:nvPr/>
            </p:nvSpPr>
            <p:spPr bwMode="auto">
              <a:xfrm>
                <a:off x="3420" y="3355"/>
                <a:ext cx="105" cy="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51245" name="Rectangle 102"/>
            <p:cNvSpPr>
              <a:spLocks noChangeArrowheads="1"/>
            </p:cNvSpPr>
            <p:nvPr/>
          </p:nvSpPr>
          <p:spPr bwMode="auto">
            <a:xfrm>
              <a:off x="3363" y="3561"/>
              <a:ext cx="226" cy="3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51246" name="Rectangle 103"/>
            <p:cNvSpPr>
              <a:spLocks noChangeArrowheads="1"/>
            </p:cNvSpPr>
            <p:nvPr/>
          </p:nvSpPr>
          <p:spPr bwMode="auto">
            <a:xfrm>
              <a:off x="3382" y="3580"/>
              <a:ext cx="232" cy="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BE62C38-02E6-40DF-870F-1B9338CF2E0C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734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D21A110-4945-4610-9E45-FB2844A9262E}" type="slidenum">
              <a:rPr lang="en-US" smtClean="0">
                <a:latin typeface="Verdana" pitchFamily="34" charset="0"/>
              </a:rPr>
              <a:pPr/>
              <a:t>39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The Network Core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437063" cy="4525963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mesh of interconnected routers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i="1" u="sng" dirty="0" smtClean="0">
                <a:solidFill>
                  <a:srgbClr val="FF0000"/>
                </a:solidFill>
              </a:rPr>
              <a:t>the</a:t>
            </a:r>
            <a:r>
              <a:rPr lang="en-US" sz="2400" dirty="0" smtClean="0">
                <a:solidFill>
                  <a:srgbClr val="FF0000"/>
                </a:solidFill>
              </a:rPr>
              <a:t> fundamental question:</a:t>
            </a:r>
            <a:r>
              <a:rPr lang="en-US" sz="2400" dirty="0" smtClean="0"/>
              <a:t> how is data transferred through net?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circuit switching:</a:t>
            </a:r>
            <a:r>
              <a:rPr lang="en-US" sz="2400" dirty="0" smtClean="0"/>
              <a:t> dedicated circuit per call: telephone net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packet-switching:</a:t>
            </a:r>
            <a:r>
              <a:rPr lang="en-US" sz="2400" dirty="0" smtClean="0"/>
              <a:t> data sent thru net in discrete “chunks”</a:t>
            </a:r>
            <a:endParaRPr lang="en-US" sz="2000" dirty="0" smtClean="0"/>
          </a:p>
        </p:txBody>
      </p:sp>
      <p:sp>
        <p:nvSpPr>
          <p:cNvPr id="57351" name="Freeform 61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52" name="Freeform 62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53" name="Freeform 63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57354" name="Group 64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57975" name="Rectangle 65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76" name="AutoShape 66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57355" name="Group 67"/>
          <p:cNvGrpSpPr>
            <a:grpSpLocks/>
          </p:cNvGrpSpPr>
          <p:nvPr/>
        </p:nvGrpSpPr>
        <p:grpSpPr bwMode="auto">
          <a:xfrm>
            <a:off x="5778500" y="1831975"/>
            <a:ext cx="336550" cy="531813"/>
            <a:chOff x="3796" y="1043"/>
            <a:chExt cx="865" cy="1237"/>
          </a:xfrm>
        </p:grpSpPr>
        <p:sp>
          <p:nvSpPr>
            <p:cNvPr id="57945" name="Line 68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46" name="Line 69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47" name="Line 70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48" name="Line 71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49" name="Line 72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0" name="Line 73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1" name="Line 74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2" name="Line 75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3" name="Line 76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4" name="Line 77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5" name="Line 78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6" name="Line 79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7" name="Line 80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8" name="Line 81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57959" name="Line 82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grpSp>
          <p:nvGrpSpPr>
            <p:cNvPr id="57960" name="Group 83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57971" name="Line 84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72" name="Line 85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73" name="Line 86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74" name="Line 87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</p:grpSp>
        <p:grpSp>
          <p:nvGrpSpPr>
            <p:cNvPr id="57961" name="Group 88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57967" name="Line 89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68" name="Line 90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69" name="Line 91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70" name="Line 92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</p:grpSp>
        <p:grpSp>
          <p:nvGrpSpPr>
            <p:cNvPr id="57962" name="Group 93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57963" name="Line 94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64" name="Line 95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65" name="Line 96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7966" name="Line 97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</p:grpSp>
      </p:grpSp>
      <p:sp>
        <p:nvSpPr>
          <p:cNvPr id="57356" name="Line 100"/>
          <p:cNvSpPr>
            <a:spLocks noChangeShapeType="1"/>
          </p:cNvSpPr>
          <p:nvPr/>
        </p:nvSpPr>
        <p:spPr bwMode="auto">
          <a:xfrm flipH="1">
            <a:off x="5095875" y="2220913"/>
            <a:ext cx="9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57" name="Line 101"/>
          <p:cNvSpPr>
            <a:spLocks noChangeShapeType="1"/>
          </p:cNvSpPr>
          <p:nvPr/>
        </p:nvSpPr>
        <p:spPr bwMode="auto">
          <a:xfrm flipH="1">
            <a:off x="5062538" y="2190750"/>
            <a:ext cx="152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pic>
        <p:nvPicPr>
          <p:cNvPr id="57358" name="Picture 102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9" name="Oval 107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360" name="Line 108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61" name="Line 109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62" name="Rectangle 110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363" name="Oval 111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364" name="Group 112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57942" name="Line 1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43" name="Line 1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44" name="Line 1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365" name="Group 116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57939" name="Line 11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40" name="Line 11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41" name="Line 11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366" name="Oval 205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367" name="Line 206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68" name="Line 207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69" name="Rectangle 208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370" name="Oval 209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371" name="Group 210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57936" name="Line 21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7" name="Line 21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8" name="Line 21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372" name="Group 214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57933" name="Line 21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4" name="Line 21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5" name="Line 21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373" name="Oval 219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374" name="Line 220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75" name="Line 221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76" name="Rectangle 222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377" name="Oval 223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378" name="Group 224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57930" name="Line 2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1" name="Line 2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32" name="Line 2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379" name="Group 228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57927" name="Line 2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28" name="Line 2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29" name="Line 2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380" name="Line 233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1" name="Line 234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2" name="Line 235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3" name="Line 236"/>
          <p:cNvSpPr>
            <a:spLocks noChangeShapeType="1"/>
          </p:cNvSpPr>
          <p:nvPr/>
        </p:nvSpPr>
        <p:spPr bwMode="auto">
          <a:xfrm>
            <a:off x="6134100" y="3670300"/>
            <a:ext cx="701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57384" name="Group 240"/>
          <p:cNvGrpSpPr>
            <a:grpSpLocks/>
          </p:cNvGrpSpPr>
          <p:nvPr/>
        </p:nvGrpSpPr>
        <p:grpSpPr bwMode="auto">
          <a:xfrm>
            <a:off x="5426075" y="3509963"/>
            <a:ext cx="220663" cy="307975"/>
            <a:chOff x="2556" y="2689"/>
            <a:chExt cx="183" cy="255"/>
          </a:xfrm>
        </p:grpSpPr>
        <p:pic>
          <p:nvPicPr>
            <p:cNvPr id="57910" name="Picture 241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" y="2770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911" name="Freeform 242"/>
            <p:cNvSpPr>
              <a:spLocks/>
            </p:cNvSpPr>
            <p:nvPr/>
          </p:nvSpPr>
          <p:spPr bwMode="auto">
            <a:xfrm>
              <a:off x="2605" y="2702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2" name="Freeform 243"/>
            <p:cNvSpPr>
              <a:spLocks/>
            </p:cNvSpPr>
            <p:nvPr/>
          </p:nvSpPr>
          <p:spPr bwMode="auto">
            <a:xfrm>
              <a:off x="2661" y="2701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3" name="Freeform 244"/>
            <p:cNvSpPr>
              <a:spLocks/>
            </p:cNvSpPr>
            <p:nvPr/>
          </p:nvSpPr>
          <p:spPr bwMode="auto">
            <a:xfrm>
              <a:off x="2584" y="2694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4" name="Freeform 245"/>
            <p:cNvSpPr>
              <a:spLocks/>
            </p:cNvSpPr>
            <p:nvPr/>
          </p:nvSpPr>
          <p:spPr bwMode="auto">
            <a:xfrm>
              <a:off x="2660" y="2692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5" name="Freeform 246"/>
            <p:cNvSpPr>
              <a:spLocks/>
            </p:cNvSpPr>
            <p:nvPr/>
          </p:nvSpPr>
          <p:spPr bwMode="auto">
            <a:xfrm>
              <a:off x="2564" y="2712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6" name="Freeform 247"/>
            <p:cNvSpPr>
              <a:spLocks/>
            </p:cNvSpPr>
            <p:nvPr/>
          </p:nvSpPr>
          <p:spPr bwMode="auto">
            <a:xfrm>
              <a:off x="2698" y="2689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7" name="Freeform 248"/>
            <p:cNvSpPr>
              <a:spLocks/>
            </p:cNvSpPr>
            <p:nvPr/>
          </p:nvSpPr>
          <p:spPr bwMode="auto">
            <a:xfrm>
              <a:off x="2653" y="2750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8" name="Freeform 249"/>
            <p:cNvSpPr>
              <a:spLocks/>
            </p:cNvSpPr>
            <p:nvPr/>
          </p:nvSpPr>
          <p:spPr bwMode="auto">
            <a:xfrm>
              <a:off x="2647" y="2733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19" name="Freeform 250"/>
            <p:cNvSpPr>
              <a:spLocks/>
            </p:cNvSpPr>
            <p:nvPr/>
          </p:nvSpPr>
          <p:spPr bwMode="auto">
            <a:xfrm>
              <a:off x="2641" y="2722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0" name="Freeform 251"/>
            <p:cNvSpPr>
              <a:spLocks/>
            </p:cNvSpPr>
            <p:nvPr/>
          </p:nvSpPr>
          <p:spPr bwMode="auto">
            <a:xfrm>
              <a:off x="2636" y="2714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1" name="Freeform 252"/>
            <p:cNvSpPr>
              <a:spLocks/>
            </p:cNvSpPr>
            <p:nvPr/>
          </p:nvSpPr>
          <p:spPr bwMode="auto">
            <a:xfrm>
              <a:off x="2596" y="2704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2" name="Freeform 253"/>
            <p:cNvSpPr>
              <a:spLocks/>
            </p:cNvSpPr>
            <p:nvPr/>
          </p:nvSpPr>
          <p:spPr bwMode="auto">
            <a:xfrm>
              <a:off x="2652" y="2704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3" name="Freeform 254"/>
            <p:cNvSpPr>
              <a:spLocks/>
            </p:cNvSpPr>
            <p:nvPr/>
          </p:nvSpPr>
          <p:spPr bwMode="auto">
            <a:xfrm>
              <a:off x="2575" y="2697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4" name="Freeform 255"/>
            <p:cNvSpPr>
              <a:spLocks/>
            </p:cNvSpPr>
            <p:nvPr/>
          </p:nvSpPr>
          <p:spPr bwMode="auto">
            <a:xfrm>
              <a:off x="2650" y="2695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5" name="Freeform 256"/>
            <p:cNvSpPr>
              <a:spLocks/>
            </p:cNvSpPr>
            <p:nvPr/>
          </p:nvSpPr>
          <p:spPr bwMode="auto">
            <a:xfrm>
              <a:off x="2556" y="2718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926" name="Freeform 257"/>
            <p:cNvSpPr>
              <a:spLocks/>
            </p:cNvSpPr>
            <p:nvPr/>
          </p:nvSpPr>
          <p:spPr bwMode="auto">
            <a:xfrm>
              <a:off x="2689" y="2692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7385" name="Line 259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6" name="Line 260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7" name="Freeform 261"/>
          <p:cNvSpPr>
            <a:spLocks/>
          </p:cNvSpPr>
          <p:nvPr/>
        </p:nvSpPr>
        <p:spPr bwMode="auto">
          <a:xfrm>
            <a:off x="5314950" y="4352925"/>
            <a:ext cx="2979738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388" name="Line 262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57389" name="Group 590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57902" name="AutoShape 264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03" name="Rectangle 265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04" name="Rectangle 266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05" name="AutoShape 267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06" name="Line 268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07" name="Line 269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08" name="Rectangle 270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909" name="Rectangle 271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</p:grpSp>
      <p:sp>
        <p:nvSpPr>
          <p:cNvPr id="57390" name="Line 272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91" name="Line 273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92" name="Oval 275"/>
          <p:cNvSpPr>
            <a:spLocks noChangeArrowheads="1"/>
          </p:cNvSpPr>
          <p:nvPr/>
        </p:nvSpPr>
        <p:spPr bwMode="auto">
          <a:xfrm>
            <a:off x="7467600" y="4860925"/>
            <a:ext cx="496888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393" name="Line 276"/>
          <p:cNvSpPr>
            <a:spLocks noChangeShapeType="1"/>
          </p:cNvSpPr>
          <p:nvPr/>
        </p:nvSpPr>
        <p:spPr bwMode="auto">
          <a:xfrm>
            <a:off x="7467600" y="484981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94" name="Line 277"/>
          <p:cNvSpPr>
            <a:spLocks noChangeShapeType="1"/>
          </p:cNvSpPr>
          <p:nvPr/>
        </p:nvSpPr>
        <p:spPr bwMode="auto">
          <a:xfrm>
            <a:off x="7964488" y="484981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395" name="Rectangle 278"/>
          <p:cNvSpPr>
            <a:spLocks noChangeArrowheads="1"/>
          </p:cNvSpPr>
          <p:nvPr/>
        </p:nvSpPr>
        <p:spPr bwMode="auto">
          <a:xfrm>
            <a:off x="7467600" y="4849813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396" name="Oval 279"/>
          <p:cNvSpPr>
            <a:spLocks noChangeArrowheads="1"/>
          </p:cNvSpPr>
          <p:nvPr/>
        </p:nvSpPr>
        <p:spPr bwMode="auto">
          <a:xfrm>
            <a:off x="7462838" y="4756150"/>
            <a:ext cx="496887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397" name="Group 280"/>
          <p:cNvGrpSpPr>
            <a:grpSpLocks/>
          </p:cNvGrpSpPr>
          <p:nvPr/>
        </p:nvGrpSpPr>
        <p:grpSpPr bwMode="auto">
          <a:xfrm>
            <a:off x="7581900" y="4789488"/>
            <a:ext cx="247650" cy="88900"/>
            <a:chOff x="2848" y="848"/>
            <a:chExt cx="140" cy="98"/>
          </a:xfrm>
        </p:grpSpPr>
        <p:sp>
          <p:nvSpPr>
            <p:cNvPr id="57899" name="Line 2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00" name="Line 2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901" name="Line 2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398" name="Group 284"/>
          <p:cNvGrpSpPr>
            <a:grpSpLocks/>
          </p:cNvGrpSpPr>
          <p:nvPr/>
        </p:nvGrpSpPr>
        <p:grpSpPr bwMode="auto">
          <a:xfrm flipV="1">
            <a:off x="7581900" y="4787900"/>
            <a:ext cx="247650" cy="88900"/>
            <a:chOff x="2848" y="848"/>
            <a:chExt cx="140" cy="98"/>
          </a:xfrm>
        </p:grpSpPr>
        <p:sp>
          <p:nvSpPr>
            <p:cNvPr id="57896" name="Line 28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7" name="Line 28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8" name="Line 28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399" name="Oval 289"/>
          <p:cNvSpPr>
            <a:spLocks noChangeArrowheads="1"/>
          </p:cNvSpPr>
          <p:nvPr/>
        </p:nvSpPr>
        <p:spPr bwMode="auto">
          <a:xfrm>
            <a:off x="6657975" y="4584700"/>
            <a:ext cx="490538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00" name="Line 291"/>
          <p:cNvSpPr>
            <a:spLocks noChangeShapeType="1"/>
          </p:cNvSpPr>
          <p:nvPr/>
        </p:nvSpPr>
        <p:spPr bwMode="auto">
          <a:xfrm>
            <a:off x="7148513" y="4573588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01" name="Rectangle 292"/>
          <p:cNvSpPr>
            <a:spLocks noChangeArrowheads="1"/>
          </p:cNvSpPr>
          <p:nvPr/>
        </p:nvSpPr>
        <p:spPr bwMode="auto">
          <a:xfrm>
            <a:off x="6651625" y="4573588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02" name="Oval 293"/>
          <p:cNvSpPr>
            <a:spLocks noChangeArrowheads="1"/>
          </p:cNvSpPr>
          <p:nvPr/>
        </p:nvSpPr>
        <p:spPr bwMode="auto">
          <a:xfrm>
            <a:off x="6646863" y="4479925"/>
            <a:ext cx="496887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03" name="Group 294"/>
          <p:cNvGrpSpPr>
            <a:grpSpLocks/>
          </p:cNvGrpSpPr>
          <p:nvPr/>
        </p:nvGrpSpPr>
        <p:grpSpPr bwMode="auto">
          <a:xfrm>
            <a:off x="6765925" y="4513263"/>
            <a:ext cx="247650" cy="88900"/>
            <a:chOff x="2848" y="848"/>
            <a:chExt cx="140" cy="98"/>
          </a:xfrm>
        </p:grpSpPr>
        <p:sp>
          <p:nvSpPr>
            <p:cNvPr id="57893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4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5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04" name="Group 298"/>
          <p:cNvGrpSpPr>
            <a:grpSpLocks/>
          </p:cNvGrpSpPr>
          <p:nvPr/>
        </p:nvGrpSpPr>
        <p:grpSpPr bwMode="auto">
          <a:xfrm flipV="1">
            <a:off x="6765925" y="4511675"/>
            <a:ext cx="247650" cy="88900"/>
            <a:chOff x="2848" y="848"/>
            <a:chExt cx="140" cy="98"/>
          </a:xfrm>
        </p:grpSpPr>
        <p:sp>
          <p:nvSpPr>
            <p:cNvPr id="57890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1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92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05" name="Oval 303"/>
          <p:cNvSpPr>
            <a:spLocks noChangeArrowheads="1"/>
          </p:cNvSpPr>
          <p:nvPr/>
        </p:nvSpPr>
        <p:spPr bwMode="auto">
          <a:xfrm>
            <a:off x="5986463" y="4889500"/>
            <a:ext cx="496887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06" name="Line 304"/>
          <p:cNvSpPr>
            <a:spLocks noChangeShapeType="1"/>
          </p:cNvSpPr>
          <p:nvPr/>
        </p:nvSpPr>
        <p:spPr bwMode="auto">
          <a:xfrm>
            <a:off x="5986463" y="4878388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07" name="Line 305"/>
          <p:cNvSpPr>
            <a:spLocks noChangeShapeType="1"/>
          </p:cNvSpPr>
          <p:nvPr/>
        </p:nvSpPr>
        <p:spPr bwMode="auto">
          <a:xfrm>
            <a:off x="6483350" y="4878388"/>
            <a:ext cx="0" cy="80962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08" name="Rectangle 306"/>
          <p:cNvSpPr>
            <a:spLocks noChangeArrowheads="1"/>
          </p:cNvSpPr>
          <p:nvPr/>
        </p:nvSpPr>
        <p:spPr bwMode="auto">
          <a:xfrm>
            <a:off x="5986463" y="4878388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09" name="Oval 307"/>
          <p:cNvSpPr>
            <a:spLocks noChangeArrowheads="1"/>
          </p:cNvSpPr>
          <p:nvPr/>
        </p:nvSpPr>
        <p:spPr bwMode="auto">
          <a:xfrm>
            <a:off x="5981700" y="4784725"/>
            <a:ext cx="496888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10" name="Group 308"/>
          <p:cNvGrpSpPr>
            <a:grpSpLocks/>
          </p:cNvGrpSpPr>
          <p:nvPr/>
        </p:nvGrpSpPr>
        <p:grpSpPr bwMode="auto">
          <a:xfrm>
            <a:off x="6100763" y="4818063"/>
            <a:ext cx="247650" cy="88900"/>
            <a:chOff x="2848" y="848"/>
            <a:chExt cx="140" cy="98"/>
          </a:xfrm>
        </p:grpSpPr>
        <p:sp>
          <p:nvSpPr>
            <p:cNvPr id="57887" name="Line 3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8" name="Line 3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9" name="Line 3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11" name="Group 312"/>
          <p:cNvGrpSpPr>
            <a:grpSpLocks/>
          </p:cNvGrpSpPr>
          <p:nvPr/>
        </p:nvGrpSpPr>
        <p:grpSpPr bwMode="auto">
          <a:xfrm flipV="1">
            <a:off x="6100763" y="4816475"/>
            <a:ext cx="247650" cy="88900"/>
            <a:chOff x="2848" y="848"/>
            <a:chExt cx="140" cy="98"/>
          </a:xfrm>
        </p:grpSpPr>
        <p:sp>
          <p:nvSpPr>
            <p:cNvPr id="57884" name="Line 3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5" name="Line 3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6" name="Line 3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12" name="Line 316"/>
          <p:cNvSpPr>
            <a:spLocks noChangeShapeType="1"/>
          </p:cNvSpPr>
          <p:nvPr/>
        </p:nvSpPr>
        <p:spPr bwMode="auto">
          <a:xfrm>
            <a:off x="7096125" y="4691063"/>
            <a:ext cx="376238" cy="1206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3" name="Line 317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4" name="Line 318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5" name="Line 319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6" name="Line 320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7" name="Line 321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8" name="Line 322"/>
          <p:cNvSpPr>
            <a:spLocks noChangeShapeType="1"/>
          </p:cNvSpPr>
          <p:nvPr/>
        </p:nvSpPr>
        <p:spPr bwMode="auto">
          <a:xfrm>
            <a:off x="5919788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19" name="Line 323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0" name="Line 324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1" name="Line 325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2" name="Line 354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3" name="Line 355"/>
          <p:cNvSpPr>
            <a:spLocks noChangeShapeType="1"/>
          </p:cNvSpPr>
          <p:nvPr/>
        </p:nvSpPr>
        <p:spPr bwMode="auto">
          <a:xfrm>
            <a:off x="5899150" y="4918075"/>
            <a:ext cx="79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4" name="Line 365"/>
          <p:cNvSpPr>
            <a:spLocks noChangeShapeType="1"/>
          </p:cNvSpPr>
          <p:nvPr/>
        </p:nvSpPr>
        <p:spPr bwMode="auto">
          <a:xfrm flipH="1">
            <a:off x="5988050" y="3440113"/>
            <a:ext cx="3175" cy="134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5" name="Line 366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6" name="Line 367"/>
          <p:cNvSpPr>
            <a:spLocks noChangeShapeType="1"/>
          </p:cNvSpPr>
          <p:nvPr/>
        </p:nvSpPr>
        <p:spPr bwMode="auto">
          <a:xfrm>
            <a:off x="7112000" y="2595563"/>
            <a:ext cx="0" cy="984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7" name="Line 368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8" name="Line 369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29" name="Line 370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0" name="Line 371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1" name="Line 372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2" name="Line 373"/>
          <p:cNvSpPr>
            <a:spLocks noChangeShapeType="1"/>
          </p:cNvSpPr>
          <p:nvPr/>
        </p:nvSpPr>
        <p:spPr bwMode="auto">
          <a:xfrm>
            <a:off x="7848600" y="2787650"/>
            <a:ext cx="1857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3" name="Line 374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4" name="Line 375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35" name="Oval 378"/>
          <p:cNvSpPr>
            <a:spLocks noChangeArrowheads="1"/>
          </p:cNvSpPr>
          <p:nvPr/>
        </p:nvSpPr>
        <p:spPr bwMode="auto">
          <a:xfrm>
            <a:off x="6937375" y="2498725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36" name="Line 379"/>
          <p:cNvSpPr>
            <a:spLocks noChangeShapeType="1"/>
          </p:cNvSpPr>
          <p:nvPr/>
        </p:nvSpPr>
        <p:spPr bwMode="auto">
          <a:xfrm>
            <a:off x="6937375" y="24907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37" name="Line 380"/>
          <p:cNvSpPr>
            <a:spLocks noChangeShapeType="1"/>
          </p:cNvSpPr>
          <p:nvPr/>
        </p:nvSpPr>
        <p:spPr bwMode="auto">
          <a:xfrm>
            <a:off x="7283450" y="24907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38" name="Rectangle 381"/>
          <p:cNvSpPr>
            <a:spLocks noChangeArrowheads="1"/>
          </p:cNvSpPr>
          <p:nvPr/>
        </p:nvSpPr>
        <p:spPr bwMode="auto">
          <a:xfrm>
            <a:off x="6937375" y="2490788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39" name="Oval 382"/>
          <p:cNvSpPr>
            <a:spLocks noChangeArrowheads="1"/>
          </p:cNvSpPr>
          <p:nvPr/>
        </p:nvSpPr>
        <p:spPr bwMode="auto">
          <a:xfrm>
            <a:off x="6934200" y="2427288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40" name="Group 383"/>
          <p:cNvGrpSpPr>
            <a:grpSpLocks/>
          </p:cNvGrpSpPr>
          <p:nvPr/>
        </p:nvGrpSpPr>
        <p:grpSpPr bwMode="auto">
          <a:xfrm>
            <a:off x="7018338" y="2449513"/>
            <a:ext cx="171450" cy="60325"/>
            <a:chOff x="2848" y="848"/>
            <a:chExt cx="140" cy="98"/>
          </a:xfrm>
        </p:grpSpPr>
        <p:sp>
          <p:nvSpPr>
            <p:cNvPr id="57881" name="Line 38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2" name="Line 38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3" name="Line 38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41" name="Group 387"/>
          <p:cNvGrpSpPr>
            <a:grpSpLocks/>
          </p:cNvGrpSpPr>
          <p:nvPr/>
        </p:nvGrpSpPr>
        <p:grpSpPr bwMode="auto">
          <a:xfrm flipV="1">
            <a:off x="7018338" y="2449513"/>
            <a:ext cx="171450" cy="58737"/>
            <a:chOff x="2848" y="848"/>
            <a:chExt cx="140" cy="98"/>
          </a:xfrm>
        </p:grpSpPr>
        <p:sp>
          <p:nvSpPr>
            <p:cNvPr id="57878" name="Line 38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9" name="Line 38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80" name="Line 39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42" name="Oval 392"/>
          <p:cNvSpPr>
            <a:spLocks noChangeArrowheads="1"/>
          </p:cNvSpPr>
          <p:nvPr/>
        </p:nvSpPr>
        <p:spPr bwMode="auto">
          <a:xfrm>
            <a:off x="7410450" y="2400300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43" name="Line 393"/>
          <p:cNvSpPr>
            <a:spLocks noChangeShapeType="1"/>
          </p:cNvSpPr>
          <p:nvPr/>
        </p:nvSpPr>
        <p:spPr bwMode="auto">
          <a:xfrm>
            <a:off x="7410450" y="2392363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44" name="Line 394"/>
          <p:cNvSpPr>
            <a:spLocks noChangeShapeType="1"/>
          </p:cNvSpPr>
          <p:nvPr/>
        </p:nvSpPr>
        <p:spPr bwMode="auto">
          <a:xfrm>
            <a:off x="7756525" y="2392363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45" name="Rectangle 395"/>
          <p:cNvSpPr>
            <a:spLocks noChangeArrowheads="1"/>
          </p:cNvSpPr>
          <p:nvPr/>
        </p:nvSpPr>
        <p:spPr bwMode="auto">
          <a:xfrm>
            <a:off x="7410450" y="2392363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46" name="Oval 396"/>
          <p:cNvSpPr>
            <a:spLocks noChangeArrowheads="1"/>
          </p:cNvSpPr>
          <p:nvPr/>
        </p:nvSpPr>
        <p:spPr bwMode="auto">
          <a:xfrm>
            <a:off x="7407275" y="2328863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47" name="Group 397"/>
          <p:cNvGrpSpPr>
            <a:grpSpLocks/>
          </p:cNvGrpSpPr>
          <p:nvPr/>
        </p:nvGrpSpPr>
        <p:grpSpPr bwMode="auto">
          <a:xfrm>
            <a:off x="7491413" y="2351088"/>
            <a:ext cx="171450" cy="60325"/>
            <a:chOff x="2848" y="848"/>
            <a:chExt cx="140" cy="98"/>
          </a:xfrm>
        </p:grpSpPr>
        <p:sp>
          <p:nvSpPr>
            <p:cNvPr id="57875" name="Line 39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6" name="Line 39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7" name="Line 40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48" name="Group 401"/>
          <p:cNvGrpSpPr>
            <a:grpSpLocks/>
          </p:cNvGrpSpPr>
          <p:nvPr/>
        </p:nvGrpSpPr>
        <p:grpSpPr bwMode="auto">
          <a:xfrm flipV="1">
            <a:off x="7491413" y="2351088"/>
            <a:ext cx="171450" cy="58737"/>
            <a:chOff x="2848" y="848"/>
            <a:chExt cx="140" cy="98"/>
          </a:xfrm>
        </p:grpSpPr>
        <p:sp>
          <p:nvSpPr>
            <p:cNvPr id="57872" name="Line 40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3" name="Line 40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4" name="Line 40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49" name="Oval 406"/>
          <p:cNvSpPr>
            <a:spLocks noChangeArrowheads="1"/>
          </p:cNvSpPr>
          <p:nvPr/>
        </p:nvSpPr>
        <p:spPr bwMode="auto">
          <a:xfrm>
            <a:off x="7497763" y="2778125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50" name="Line 407"/>
          <p:cNvSpPr>
            <a:spLocks noChangeShapeType="1"/>
          </p:cNvSpPr>
          <p:nvPr/>
        </p:nvSpPr>
        <p:spPr bwMode="auto">
          <a:xfrm>
            <a:off x="7497763" y="27701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51" name="Line 408"/>
          <p:cNvSpPr>
            <a:spLocks noChangeShapeType="1"/>
          </p:cNvSpPr>
          <p:nvPr/>
        </p:nvSpPr>
        <p:spPr bwMode="auto">
          <a:xfrm>
            <a:off x="7843838" y="27701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52" name="Rectangle 409"/>
          <p:cNvSpPr>
            <a:spLocks noChangeArrowheads="1"/>
          </p:cNvSpPr>
          <p:nvPr/>
        </p:nvSpPr>
        <p:spPr bwMode="auto">
          <a:xfrm>
            <a:off x="7497763" y="2770188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53" name="Oval 410"/>
          <p:cNvSpPr>
            <a:spLocks noChangeArrowheads="1"/>
          </p:cNvSpPr>
          <p:nvPr/>
        </p:nvSpPr>
        <p:spPr bwMode="auto">
          <a:xfrm>
            <a:off x="7494588" y="2706688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54" name="Group 411"/>
          <p:cNvGrpSpPr>
            <a:grpSpLocks/>
          </p:cNvGrpSpPr>
          <p:nvPr/>
        </p:nvGrpSpPr>
        <p:grpSpPr bwMode="auto">
          <a:xfrm>
            <a:off x="7578725" y="2728913"/>
            <a:ext cx="171450" cy="60325"/>
            <a:chOff x="2848" y="848"/>
            <a:chExt cx="140" cy="98"/>
          </a:xfrm>
        </p:grpSpPr>
        <p:sp>
          <p:nvSpPr>
            <p:cNvPr id="57869" name="Line 41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0" name="Line 41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71" name="Line 41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55" name="Group 415"/>
          <p:cNvGrpSpPr>
            <a:grpSpLocks/>
          </p:cNvGrpSpPr>
          <p:nvPr/>
        </p:nvGrpSpPr>
        <p:grpSpPr bwMode="auto">
          <a:xfrm flipV="1">
            <a:off x="7578725" y="2728913"/>
            <a:ext cx="171450" cy="58737"/>
            <a:chOff x="2848" y="848"/>
            <a:chExt cx="140" cy="98"/>
          </a:xfrm>
        </p:grpSpPr>
        <p:sp>
          <p:nvSpPr>
            <p:cNvPr id="57866" name="Line 4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7" name="Line 4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8" name="Line 4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56" name="Oval 434"/>
          <p:cNvSpPr>
            <a:spLocks noChangeArrowheads="1"/>
          </p:cNvSpPr>
          <p:nvPr/>
        </p:nvSpPr>
        <p:spPr bwMode="auto">
          <a:xfrm>
            <a:off x="6946900" y="2765425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57" name="Line 435"/>
          <p:cNvSpPr>
            <a:spLocks noChangeShapeType="1"/>
          </p:cNvSpPr>
          <p:nvPr/>
        </p:nvSpPr>
        <p:spPr bwMode="auto">
          <a:xfrm>
            <a:off x="6946900" y="27574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58" name="Line 436"/>
          <p:cNvSpPr>
            <a:spLocks noChangeShapeType="1"/>
          </p:cNvSpPr>
          <p:nvPr/>
        </p:nvSpPr>
        <p:spPr bwMode="auto">
          <a:xfrm>
            <a:off x="7292975" y="2757488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59" name="Rectangle 437"/>
          <p:cNvSpPr>
            <a:spLocks noChangeArrowheads="1"/>
          </p:cNvSpPr>
          <p:nvPr/>
        </p:nvSpPr>
        <p:spPr bwMode="auto">
          <a:xfrm>
            <a:off x="6946900" y="2757488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60" name="Oval 438"/>
          <p:cNvSpPr>
            <a:spLocks noChangeArrowheads="1"/>
          </p:cNvSpPr>
          <p:nvPr/>
        </p:nvSpPr>
        <p:spPr bwMode="auto">
          <a:xfrm>
            <a:off x="6943725" y="2693988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61" name="Group 439"/>
          <p:cNvGrpSpPr>
            <a:grpSpLocks/>
          </p:cNvGrpSpPr>
          <p:nvPr/>
        </p:nvGrpSpPr>
        <p:grpSpPr bwMode="auto">
          <a:xfrm>
            <a:off x="7027863" y="2716213"/>
            <a:ext cx="171450" cy="60325"/>
            <a:chOff x="2848" y="848"/>
            <a:chExt cx="140" cy="98"/>
          </a:xfrm>
        </p:grpSpPr>
        <p:sp>
          <p:nvSpPr>
            <p:cNvPr id="57863" name="Line 44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4" name="Line 44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5" name="Line 44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62" name="Group 443"/>
          <p:cNvGrpSpPr>
            <a:grpSpLocks/>
          </p:cNvGrpSpPr>
          <p:nvPr/>
        </p:nvGrpSpPr>
        <p:grpSpPr bwMode="auto">
          <a:xfrm flipV="1">
            <a:off x="7027863" y="2716213"/>
            <a:ext cx="171450" cy="58737"/>
            <a:chOff x="2848" y="848"/>
            <a:chExt cx="140" cy="98"/>
          </a:xfrm>
        </p:grpSpPr>
        <p:sp>
          <p:nvSpPr>
            <p:cNvPr id="57860" name="Line 44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1" name="Line 44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62" name="Line 44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63" name="Oval 448"/>
          <p:cNvSpPr>
            <a:spLocks noChangeArrowheads="1"/>
          </p:cNvSpPr>
          <p:nvPr/>
        </p:nvSpPr>
        <p:spPr bwMode="auto">
          <a:xfrm>
            <a:off x="7469188" y="3654425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64" name="Line 449"/>
          <p:cNvSpPr>
            <a:spLocks noChangeShapeType="1"/>
          </p:cNvSpPr>
          <p:nvPr/>
        </p:nvSpPr>
        <p:spPr bwMode="auto">
          <a:xfrm>
            <a:off x="7469188" y="3646488"/>
            <a:ext cx="0" cy="587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65" name="Line 450"/>
          <p:cNvSpPr>
            <a:spLocks noChangeShapeType="1"/>
          </p:cNvSpPr>
          <p:nvPr/>
        </p:nvSpPr>
        <p:spPr bwMode="auto">
          <a:xfrm>
            <a:off x="7827963" y="3646488"/>
            <a:ext cx="0" cy="587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66" name="Rectangle 451"/>
          <p:cNvSpPr>
            <a:spLocks noChangeArrowheads="1"/>
          </p:cNvSpPr>
          <p:nvPr/>
        </p:nvSpPr>
        <p:spPr bwMode="auto">
          <a:xfrm>
            <a:off x="7469188" y="3646488"/>
            <a:ext cx="355600" cy="58737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67" name="Oval 452"/>
          <p:cNvSpPr>
            <a:spLocks noChangeArrowheads="1"/>
          </p:cNvSpPr>
          <p:nvPr/>
        </p:nvSpPr>
        <p:spPr bwMode="auto">
          <a:xfrm>
            <a:off x="7466013" y="3578225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68" name="Group 453"/>
          <p:cNvGrpSpPr>
            <a:grpSpLocks/>
          </p:cNvGrpSpPr>
          <p:nvPr/>
        </p:nvGrpSpPr>
        <p:grpSpPr bwMode="auto">
          <a:xfrm>
            <a:off x="7551738" y="3602038"/>
            <a:ext cx="179387" cy="65087"/>
            <a:chOff x="2848" y="848"/>
            <a:chExt cx="140" cy="98"/>
          </a:xfrm>
        </p:grpSpPr>
        <p:sp>
          <p:nvSpPr>
            <p:cNvPr id="57857" name="Line 45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8" name="Line 45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9" name="Line 45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69" name="Group 457"/>
          <p:cNvGrpSpPr>
            <a:grpSpLocks/>
          </p:cNvGrpSpPr>
          <p:nvPr/>
        </p:nvGrpSpPr>
        <p:grpSpPr bwMode="auto">
          <a:xfrm flipV="1">
            <a:off x="7551738" y="3602038"/>
            <a:ext cx="179387" cy="65087"/>
            <a:chOff x="2848" y="848"/>
            <a:chExt cx="140" cy="98"/>
          </a:xfrm>
        </p:grpSpPr>
        <p:sp>
          <p:nvSpPr>
            <p:cNvPr id="57854" name="Line 45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5" name="Line 45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6" name="Line 46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70" name="Oval 462"/>
          <p:cNvSpPr>
            <a:spLocks noChangeArrowheads="1"/>
          </p:cNvSpPr>
          <p:nvPr/>
        </p:nvSpPr>
        <p:spPr bwMode="auto">
          <a:xfrm>
            <a:off x="7172325" y="3929063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57471" name="Line 463"/>
          <p:cNvSpPr>
            <a:spLocks noChangeShapeType="1"/>
          </p:cNvSpPr>
          <p:nvPr/>
        </p:nvSpPr>
        <p:spPr bwMode="auto">
          <a:xfrm>
            <a:off x="7172325" y="3921125"/>
            <a:ext cx="0" cy="58738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72" name="Line 464"/>
          <p:cNvSpPr>
            <a:spLocks noChangeShapeType="1"/>
          </p:cNvSpPr>
          <p:nvPr/>
        </p:nvSpPr>
        <p:spPr bwMode="auto">
          <a:xfrm>
            <a:off x="7531100" y="3921125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7473" name="Rectangle 465"/>
          <p:cNvSpPr>
            <a:spLocks noChangeArrowheads="1"/>
          </p:cNvSpPr>
          <p:nvPr/>
        </p:nvSpPr>
        <p:spPr bwMode="auto">
          <a:xfrm>
            <a:off x="7178675" y="3921125"/>
            <a:ext cx="349250" cy="5873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57474" name="Oval 466"/>
          <p:cNvSpPr>
            <a:spLocks noChangeArrowheads="1"/>
          </p:cNvSpPr>
          <p:nvPr/>
        </p:nvSpPr>
        <p:spPr bwMode="auto">
          <a:xfrm>
            <a:off x="7169150" y="3852863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grpSp>
        <p:nvGrpSpPr>
          <p:cNvPr id="57475" name="Group 467"/>
          <p:cNvGrpSpPr>
            <a:grpSpLocks/>
          </p:cNvGrpSpPr>
          <p:nvPr/>
        </p:nvGrpSpPr>
        <p:grpSpPr bwMode="auto">
          <a:xfrm>
            <a:off x="7254875" y="3876675"/>
            <a:ext cx="179388" cy="65088"/>
            <a:chOff x="2848" y="848"/>
            <a:chExt cx="140" cy="98"/>
          </a:xfrm>
        </p:grpSpPr>
        <p:sp>
          <p:nvSpPr>
            <p:cNvPr id="57851" name="Line 4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2" name="Line 4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3" name="Line 4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57476" name="Group 471"/>
          <p:cNvGrpSpPr>
            <a:grpSpLocks/>
          </p:cNvGrpSpPr>
          <p:nvPr/>
        </p:nvGrpSpPr>
        <p:grpSpPr bwMode="auto">
          <a:xfrm flipV="1">
            <a:off x="7254875" y="3876675"/>
            <a:ext cx="179388" cy="65088"/>
            <a:chOff x="2848" y="848"/>
            <a:chExt cx="140" cy="98"/>
          </a:xfrm>
        </p:grpSpPr>
        <p:sp>
          <p:nvSpPr>
            <p:cNvPr id="57848" name="Line 47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49" name="Line 47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50" name="Line 47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57477" name="Line 232"/>
          <p:cNvSpPr>
            <a:spLocks noChangeShapeType="1"/>
          </p:cNvSpPr>
          <p:nvPr/>
        </p:nvSpPr>
        <p:spPr bwMode="auto">
          <a:xfrm flipV="1">
            <a:off x="6942138" y="4005263"/>
            <a:ext cx="263525" cy="482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57478" name="Group 517"/>
          <p:cNvGrpSpPr>
            <a:grpSpLocks/>
          </p:cNvGrpSpPr>
          <p:nvPr/>
        </p:nvGrpSpPr>
        <p:grpSpPr bwMode="auto">
          <a:xfrm>
            <a:off x="5481638" y="3602038"/>
            <a:ext cx="173037" cy="219075"/>
            <a:chOff x="3774" y="2423"/>
            <a:chExt cx="189" cy="286"/>
          </a:xfrm>
        </p:grpSpPr>
        <p:sp>
          <p:nvSpPr>
            <p:cNvPr id="57842" name="Rectangle 511"/>
            <p:cNvSpPr>
              <a:spLocks noChangeArrowheads="1"/>
            </p:cNvSpPr>
            <p:nvPr/>
          </p:nvSpPr>
          <p:spPr bwMode="auto">
            <a:xfrm>
              <a:off x="3790" y="2610"/>
              <a:ext cx="153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43" name="Rectangle 512"/>
            <p:cNvSpPr>
              <a:spLocks noChangeArrowheads="1"/>
            </p:cNvSpPr>
            <p:nvPr/>
          </p:nvSpPr>
          <p:spPr bwMode="auto">
            <a:xfrm>
              <a:off x="3774" y="2653"/>
              <a:ext cx="189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44" name="Rectangle 513"/>
            <p:cNvSpPr>
              <a:spLocks noChangeArrowheads="1"/>
            </p:cNvSpPr>
            <p:nvPr/>
          </p:nvSpPr>
          <p:spPr bwMode="auto">
            <a:xfrm>
              <a:off x="3808" y="2564"/>
              <a:ext cx="119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45" name="Rectangle 514"/>
            <p:cNvSpPr>
              <a:spLocks noChangeArrowheads="1"/>
            </p:cNvSpPr>
            <p:nvPr/>
          </p:nvSpPr>
          <p:spPr bwMode="auto">
            <a:xfrm>
              <a:off x="3818" y="2518"/>
              <a:ext cx="97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46" name="Rectangle 515"/>
            <p:cNvSpPr>
              <a:spLocks noChangeArrowheads="1"/>
            </p:cNvSpPr>
            <p:nvPr/>
          </p:nvSpPr>
          <p:spPr bwMode="auto">
            <a:xfrm>
              <a:off x="3828" y="2472"/>
              <a:ext cx="74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47" name="Rectangle 516"/>
            <p:cNvSpPr>
              <a:spLocks noChangeArrowheads="1"/>
            </p:cNvSpPr>
            <p:nvPr/>
          </p:nvSpPr>
          <p:spPr bwMode="auto">
            <a:xfrm>
              <a:off x="3839" y="2423"/>
              <a:ext cx="51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</p:grpSp>
      <p:grpSp>
        <p:nvGrpSpPr>
          <p:cNvPr id="57479" name="Group 805"/>
          <p:cNvGrpSpPr>
            <a:grpSpLocks/>
          </p:cNvGrpSpPr>
          <p:nvPr/>
        </p:nvGrpSpPr>
        <p:grpSpPr bwMode="auto">
          <a:xfrm>
            <a:off x="6810375" y="4968875"/>
            <a:ext cx="293688" cy="411163"/>
            <a:chOff x="4290" y="3130"/>
            <a:chExt cx="185" cy="259"/>
          </a:xfrm>
        </p:grpSpPr>
        <p:pic>
          <p:nvPicPr>
            <p:cNvPr id="57823" name="Picture 337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824" name="Freeform 343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25" name="Freeform 344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26" name="Freeform 345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27" name="Freeform 346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28" name="Freeform 347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29" name="Freeform 348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30" name="Freeform 349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31" name="Freeform 350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32" name="Freeform 351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33" name="Freeform 352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34" name="Freeform 353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grpSp>
          <p:nvGrpSpPr>
            <p:cNvPr id="57835" name="Group 518"/>
            <p:cNvGrpSpPr>
              <a:grpSpLocks/>
            </p:cNvGrpSpPr>
            <p:nvPr/>
          </p:nvGrpSpPr>
          <p:grpSpPr bwMode="auto">
            <a:xfrm>
              <a:off x="4332" y="3207"/>
              <a:ext cx="143" cy="182"/>
              <a:chOff x="3774" y="2423"/>
              <a:chExt cx="189" cy="286"/>
            </a:xfrm>
          </p:grpSpPr>
          <p:sp>
            <p:nvSpPr>
              <p:cNvPr id="57836" name="Rectangle 51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7837" name="Rectangle 52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7838" name="Rectangle 52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7839" name="Rectangle 52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7840" name="Rectangle 52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7841" name="Rectangle 52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57480" name="Group 591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57815" name="AutoShape 59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16" name="Rectangle 59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17" name="Rectangle 59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18" name="AutoShape 59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19" name="Line 59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20" name="Line 59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821" name="Rectangle 59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822" name="Rectangle 59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</p:grpSp>
      <p:grpSp>
        <p:nvGrpSpPr>
          <p:cNvPr id="57481" name="Group 609"/>
          <p:cNvGrpSpPr>
            <a:grpSpLocks/>
          </p:cNvGrpSpPr>
          <p:nvPr/>
        </p:nvGrpSpPr>
        <p:grpSpPr bwMode="auto">
          <a:xfrm>
            <a:off x="7104063" y="5305425"/>
            <a:ext cx="273050" cy="341313"/>
            <a:chOff x="4475" y="3342"/>
            <a:chExt cx="172" cy="215"/>
          </a:xfrm>
        </p:grpSpPr>
        <p:sp>
          <p:nvSpPr>
            <p:cNvPr id="57784" name="AutoShape 475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5" name="Freeform 477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86" name="Freeform 482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7" name="Freeform 485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8" name="AutoShape 525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9" name="Freeform 542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90" name="Freeform 543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1" name="Freeform 544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2" name="Freeform 545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3" name="Freeform 546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4" name="Freeform 547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5" name="Freeform 551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6" name="Freeform 552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7" name="Freeform 553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8" name="Freeform 554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99" name="Freeform 583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00" name="Freeform 584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01" name="Freeform 585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02" name="Freeform 586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03" name="Freeform 587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04" name="Freeform 588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805" name="Freeform 496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06" name="Freeform 589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07" name="Freeform 600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08" name="Freeform 601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09" name="Freeform 602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10" name="Freeform 604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11" name="Freeform 605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12" name="Freeform 606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13" name="Freeform 607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814" name="Freeform 608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2" name="Group 610"/>
          <p:cNvGrpSpPr>
            <a:grpSpLocks/>
          </p:cNvGrpSpPr>
          <p:nvPr/>
        </p:nvGrpSpPr>
        <p:grpSpPr bwMode="auto">
          <a:xfrm>
            <a:off x="6646863" y="5322888"/>
            <a:ext cx="273050" cy="341312"/>
            <a:chOff x="4475" y="3342"/>
            <a:chExt cx="172" cy="215"/>
          </a:xfrm>
        </p:grpSpPr>
        <p:sp>
          <p:nvSpPr>
            <p:cNvPr id="57753" name="AutoShape 611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4" name="Freeform 612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55" name="Freeform 613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6" name="Freeform 614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7" name="AutoShape 615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8" name="Freeform 616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59" name="Freeform 617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0" name="Freeform 618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1" name="Freeform 619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2" name="Freeform 620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3" name="Freeform 621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4" name="Freeform 622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5" name="Freeform 623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6" name="Freeform 624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7" name="Freeform 625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8" name="Freeform 626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69" name="Freeform 627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70" name="Freeform 628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71" name="Freeform 629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72" name="Freeform 630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73" name="Freeform 631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774" name="Freeform 632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75" name="Freeform 633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76" name="Freeform 634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77" name="Freeform 635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78" name="Freeform 636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79" name="Freeform 637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0" name="Freeform 638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1" name="Freeform 639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2" name="Freeform 640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83" name="Freeform 641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3" name="Group 683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57714" name="Freeform 64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5" name="Freeform 64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6" name="Freeform 64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7" name="Freeform 64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8" name="Freeform 64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9" name="Freeform 64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0" name="Freeform 65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1" name="Freeform 65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2" name="Freeform 65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3" name="Freeform 65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4" name="Freeform 65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5" name="Freeform 65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6" name="Freeform 65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7" name="Freeform 65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8" name="Freeform 65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29" name="Freeform 65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0" name="Freeform 66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1" name="Freeform 66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2" name="Freeform 66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3" name="Freeform 66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4" name="Freeform 66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5" name="Freeform 66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6" name="Freeform 66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7" name="Freeform 66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8" name="Freeform 66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39" name="Freeform 66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0" name="Freeform 67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1" name="Freeform 67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2" name="Freeform 67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3" name="Rectangle 67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744" name="Freeform 67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5" name="Freeform 67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6" name="Freeform 67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7" name="Freeform 67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8" name="Freeform 67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49" name="Freeform 67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0" name="Freeform 68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1" name="Freeform 68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52" name="Freeform 68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4" name="Group 684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57675" name="Freeform 68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6" name="Freeform 68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7" name="Freeform 68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8" name="Freeform 68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9" name="Freeform 68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0" name="Freeform 69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1" name="Freeform 69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2" name="Freeform 69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3" name="Freeform 69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4" name="Freeform 69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5" name="Freeform 69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6" name="Freeform 69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7" name="Freeform 69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8" name="Freeform 69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89" name="Freeform 69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0" name="Freeform 70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1" name="Freeform 70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2" name="Freeform 70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3" name="Freeform 70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4" name="Freeform 70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5" name="Freeform 70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6" name="Freeform 70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7" name="Freeform 70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8" name="Freeform 70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99" name="Freeform 70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0" name="Freeform 71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1" name="Freeform 71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2" name="Freeform 71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3" name="Freeform 71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4" name="Rectangle 71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705" name="Freeform 71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6" name="Freeform 71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7" name="Freeform 71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8" name="Freeform 71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09" name="Freeform 71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0" name="Freeform 72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1" name="Freeform 72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2" name="Freeform 72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713" name="Freeform 72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5" name="Group 724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57636" name="Freeform 72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7" name="Freeform 72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8" name="Freeform 72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9" name="Freeform 72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0" name="Freeform 72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1" name="Freeform 73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2" name="Freeform 73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3" name="Freeform 73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4" name="Freeform 73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5" name="Freeform 73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6" name="Freeform 73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7" name="Freeform 73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8" name="Freeform 73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49" name="Freeform 73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0" name="Freeform 73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1" name="Freeform 74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2" name="Freeform 74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3" name="Freeform 74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4" name="Freeform 74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5" name="Freeform 74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6" name="Freeform 74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7" name="Freeform 74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8" name="Freeform 74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59" name="Freeform 74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0" name="Freeform 74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1" name="Freeform 75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2" name="Freeform 75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3" name="Freeform 75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4" name="Freeform 75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5" name="Rectangle 75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666" name="Freeform 75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7" name="Freeform 75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8" name="Freeform 75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69" name="Freeform 75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0" name="Freeform 75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1" name="Freeform 76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2" name="Freeform 76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3" name="Freeform 76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74" name="Freeform 76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6" name="Group 764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57597" name="Freeform 76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8" name="Freeform 76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9" name="Freeform 76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0" name="Freeform 76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1" name="Freeform 76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2" name="Freeform 77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3" name="Freeform 77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4" name="Freeform 77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5" name="Freeform 77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6" name="Freeform 77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7" name="Freeform 77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8" name="Freeform 77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09" name="Freeform 77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0" name="Freeform 77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1" name="Freeform 77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2" name="Freeform 78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3" name="Freeform 78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4" name="Freeform 78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5" name="Freeform 78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6" name="Freeform 78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7" name="Freeform 78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8" name="Freeform 78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19" name="Freeform 78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0" name="Freeform 78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1" name="Freeform 78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2" name="Freeform 79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3" name="Freeform 79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4" name="Freeform 79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5" name="Freeform 79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6" name="Rectangle 79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627" name="Freeform 79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8" name="Freeform 79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29" name="Freeform 79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0" name="Freeform 79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1" name="Freeform 79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2" name="Freeform 80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3" name="Freeform 80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4" name="Freeform 80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635" name="Freeform 80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7487" name="Line 290"/>
          <p:cNvSpPr>
            <a:spLocks noChangeShapeType="1"/>
          </p:cNvSpPr>
          <p:nvPr/>
        </p:nvSpPr>
        <p:spPr bwMode="auto">
          <a:xfrm>
            <a:off x="6651625" y="457676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57488" name="Group 806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57558" name="Freeform 8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9" name="Freeform 8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0" name="Freeform 8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1" name="Freeform 8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2" name="Freeform 8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3" name="Freeform 8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4" name="Freeform 8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5" name="Freeform 8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6" name="Freeform 8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7" name="Freeform 8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8" name="Freeform 8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69" name="Freeform 8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0" name="Freeform 8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1" name="Freeform 8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2" name="Freeform 8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3" name="Freeform 8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4" name="Freeform 8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5" name="Freeform 8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6" name="Freeform 8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7" name="Freeform 8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8" name="Freeform 8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79" name="Freeform 8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0" name="Freeform 8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1" name="Freeform 8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2" name="Freeform 8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3" name="Freeform 8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4" name="Freeform 8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5" name="Freeform 8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6" name="Freeform 8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7" name="Rectangle 8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57588" name="Freeform 8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89" name="Freeform 8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0" name="Freeform 8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1" name="Freeform 8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2" name="Freeform 8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3" name="Freeform 8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4" name="Freeform 8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5" name="Freeform 8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96" name="Freeform 8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89" name="Group 846"/>
          <p:cNvGrpSpPr>
            <a:grpSpLocks/>
          </p:cNvGrpSpPr>
          <p:nvPr/>
        </p:nvGrpSpPr>
        <p:grpSpPr bwMode="auto">
          <a:xfrm>
            <a:off x="5395913" y="3130550"/>
            <a:ext cx="304800" cy="363538"/>
            <a:chOff x="4475" y="3342"/>
            <a:chExt cx="172" cy="215"/>
          </a:xfrm>
        </p:grpSpPr>
        <p:sp>
          <p:nvSpPr>
            <p:cNvPr id="57527" name="AutoShape 847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8" name="Freeform 848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29" name="Freeform 849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0" name="Freeform 850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1" name="AutoShape 851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2" name="Freeform 852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33" name="Freeform 853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4" name="Freeform 854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5" name="Freeform 855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6" name="Freeform 856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7" name="Freeform 857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8" name="Freeform 858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39" name="Freeform 859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40" name="Freeform 860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41" name="Freeform 861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42" name="Freeform 862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43" name="Freeform 863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44" name="Freeform 864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45" name="Freeform 865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46" name="Freeform 866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47" name="Freeform 867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48" name="Freeform 868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49" name="Freeform 869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0" name="Freeform 870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1" name="Freeform 871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2" name="Freeform 872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3" name="Freeform 873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4" name="Freeform 874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5" name="Freeform 875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6" name="Freeform 876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57" name="Freeform 877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7490" name="Group 878"/>
          <p:cNvGrpSpPr>
            <a:grpSpLocks/>
          </p:cNvGrpSpPr>
          <p:nvPr/>
        </p:nvGrpSpPr>
        <p:grpSpPr bwMode="auto">
          <a:xfrm>
            <a:off x="6143625" y="1728788"/>
            <a:ext cx="346075" cy="396875"/>
            <a:chOff x="4475" y="3342"/>
            <a:chExt cx="172" cy="215"/>
          </a:xfrm>
        </p:grpSpPr>
        <p:sp>
          <p:nvSpPr>
            <p:cNvPr id="57496" name="AutoShape 879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497" name="Freeform 880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498" name="Freeform 881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499" name="Freeform 882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0" name="AutoShape 883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1" name="Freeform 884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02" name="Freeform 885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3" name="Freeform 886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4" name="Freeform 887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5" name="Freeform 888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6" name="Freeform 889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7" name="Freeform 890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8" name="Freeform 891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09" name="Freeform 892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10" name="Freeform 893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11" name="Freeform 894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12" name="Freeform 895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13" name="Freeform 896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14" name="Freeform 897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15" name="Freeform 898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16" name="Freeform 899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7517" name="Freeform 900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18" name="Freeform 901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19" name="Freeform 902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0" name="Freeform 903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1" name="Freeform 904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2" name="Freeform 905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3" name="Freeform 906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4" name="Freeform 907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5" name="Freeform 908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7526" name="Freeform 909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7491" name="AutoShape 916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92" name="Freeform 918"/>
          <p:cNvSpPr>
            <a:spLocks/>
          </p:cNvSpPr>
          <p:nvPr/>
        </p:nvSpPr>
        <p:spPr bwMode="auto">
          <a:xfrm flipH="1">
            <a:off x="5600700" y="2266950"/>
            <a:ext cx="74613" cy="88900"/>
          </a:xfrm>
          <a:custGeom>
            <a:avLst/>
            <a:gdLst>
              <a:gd name="T0" fmla="*/ 2147483647 w 188"/>
              <a:gd name="T1" fmla="*/ 0 h 168"/>
              <a:gd name="T2" fmla="*/ 2147483647 w 188"/>
              <a:gd name="T3" fmla="*/ 2147483647 h 168"/>
              <a:gd name="T4" fmla="*/ 2147483647 w 188"/>
              <a:gd name="T5" fmla="*/ 2147483647 h 168"/>
              <a:gd name="T6" fmla="*/ 2147483647 w 188"/>
              <a:gd name="T7" fmla="*/ 2147483647 h 168"/>
              <a:gd name="T8" fmla="*/ 2147483647 w 188"/>
              <a:gd name="T9" fmla="*/ 2147483647 h 168"/>
              <a:gd name="T10" fmla="*/ 2147483647 w 188"/>
              <a:gd name="T11" fmla="*/ 2147483647 h 168"/>
              <a:gd name="T12" fmla="*/ 2147483647 w 188"/>
              <a:gd name="T13" fmla="*/ 2147483647 h 168"/>
              <a:gd name="T14" fmla="*/ 2147483647 w 188"/>
              <a:gd name="T15" fmla="*/ 2147483647 h 168"/>
              <a:gd name="T16" fmla="*/ 2147483647 w 188"/>
              <a:gd name="T17" fmla="*/ 2147483647 h 168"/>
              <a:gd name="T18" fmla="*/ 2147483647 w 188"/>
              <a:gd name="T19" fmla="*/ 2147483647 h 168"/>
              <a:gd name="T20" fmla="*/ 2147483647 w 188"/>
              <a:gd name="T21" fmla="*/ 2147483647 h 168"/>
              <a:gd name="T22" fmla="*/ 2147483647 w 188"/>
              <a:gd name="T23" fmla="*/ 2147483647 h 168"/>
              <a:gd name="T24" fmla="*/ 0 w 188"/>
              <a:gd name="T25" fmla="*/ 2147483647 h 168"/>
              <a:gd name="T26" fmla="*/ 2147483647 w 188"/>
              <a:gd name="T27" fmla="*/ 2147483647 h 168"/>
              <a:gd name="T28" fmla="*/ 2147483647 w 188"/>
              <a:gd name="T29" fmla="*/ 2147483647 h 168"/>
              <a:gd name="T30" fmla="*/ 2147483647 w 188"/>
              <a:gd name="T31" fmla="*/ 2147483647 h 168"/>
              <a:gd name="T32" fmla="*/ 2147483647 w 188"/>
              <a:gd name="T33" fmla="*/ 0 h 168"/>
              <a:gd name="T34" fmla="*/ 2147483647 w 188"/>
              <a:gd name="T35" fmla="*/ 2147483647 h 168"/>
              <a:gd name="T36" fmla="*/ 2147483647 w 188"/>
              <a:gd name="T37" fmla="*/ 2147483647 h 168"/>
              <a:gd name="T38" fmla="*/ 2147483647 w 188"/>
              <a:gd name="T39" fmla="*/ 2147483647 h 168"/>
              <a:gd name="T40" fmla="*/ 2147483647 w 188"/>
              <a:gd name="T41" fmla="*/ 2147483647 h 168"/>
              <a:gd name="T42" fmla="*/ 2147483647 w 188"/>
              <a:gd name="T43" fmla="*/ 2147483647 h 168"/>
              <a:gd name="T44" fmla="*/ 2147483647 w 188"/>
              <a:gd name="T45" fmla="*/ 2147483647 h 168"/>
              <a:gd name="T46" fmla="*/ 2147483647 w 188"/>
              <a:gd name="T47" fmla="*/ 2147483647 h 168"/>
              <a:gd name="T48" fmla="*/ 2147483647 w 188"/>
              <a:gd name="T49" fmla="*/ 2147483647 h 168"/>
              <a:gd name="T50" fmla="*/ 2147483647 w 188"/>
              <a:gd name="T51" fmla="*/ 2147483647 h 168"/>
              <a:gd name="T52" fmla="*/ 2147483647 w 188"/>
              <a:gd name="T53" fmla="*/ 2147483647 h 168"/>
              <a:gd name="T54" fmla="*/ 2147483647 w 188"/>
              <a:gd name="T55" fmla="*/ 2147483647 h 168"/>
              <a:gd name="T56" fmla="*/ 2147483647 w 188"/>
              <a:gd name="T57" fmla="*/ 2147483647 h 168"/>
              <a:gd name="T58" fmla="*/ 2147483647 w 188"/>
              <a:gd name="T59" fmla="*/ 2147483647 h 168"/>
              <a:gd name="T60" fmla="*/ 2147483647 w 188"/>
              <a:gd name="T61" fmla="*/ 2147483647 h 168"/>
              <a:gd name="T62" fmla="*/ 2147483647 w 188"/>
              <a:gd name="T63" fmla="*/ 2147483647 h 168"/>
              <a:gd name="T64" fmla="*/ 2147483647 w 188"/>
              <a:gd name="T65" fmla="*/ 2147483647 h 168"/>
              <a:gd name="T66" fmla="*/ 2147483647 w 188"/>
              <a:gd name="T67" fmla="*/ 2147483647 h 168"/>
              <a:gd name="T68" fmla="*/ 2147483647 w 188"/>
              <a:gd name="T69" fmla="*/ 2147483647 h 168"/>
              <a:gd name="T70" fmla="*/ 2147483647 w 188"/>
              <a:gd name="T71" fmla="*/ 0 h 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88"/>
              <a:gd name="T109" fmla="*/ 0 h 168"/>
              <a:gd name="T110" fmla="*/ 188 w 188"/>
              <a:gd name="T111" fmla="*/ 168 h 16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88" h="168">
                <a:moveTo>
                  <a:pt x="92" y="0"/>
                </a:moveTo>
                <a:lnTo>
                  <a:pt x="135" y="7"/>
                </a:lnTo>
                <a:lnTo>
                  <a:pt x="164" y="27"/>
                </a:lnTo>
                <a:lnTo>
                  <a:pt x="182" y="54"/>
                </a:lnTo>
                <a:lnTo>
                  <a:pt x="188" y="84"/>
                </a:lnTo>
                <a:lnTo>
                  <a:pt x="182" y="115"/>
                </a:lnTo>
                <a:lnTo>
                  <a:pt x="164" y="141"/>
                </a:lnTo>
                <a:lnTo>
                  <a:pt x="135" y="161"/>
                </a:lnTo>
                <a:lnTo>
                  <a:pt x="92" y="168"/>
                </a:lnTo>
                <a:lnTo>
                  <a:pt x="51" y="161"/>
                </a:lnTo>
                <a:lnTo>
                  <a:pt x="22" y="141"/>
                </a:lnTo>
                <a:lnTo>
                  <a:pt x="5" y="115"/>
                </a:lnTo>
                <a:lnTo>
                  <a:pt x="0" y="84"/>
                </a:lnTo>
                <a:lnTo>
                  <a:pt x="5" y="54"/>
                </a:lnTo>
                <a:lnTo>
                  <a:pt x="22" y="27"/>
                </a:lnTo>
                <a:lnTo>
                  <a:pt x="51" y="7"/>
                </a:lnTo>
                <a:lnTo>
                  <a:pt x="92" y="0"/>
                </a:lnTo>
                <a:lnTo>
                  <a:pt x="96" y="37"/>
                </a:lnTo>
                <a:lnTo>
                  <a:pt x="72" y="42"/>
                </a:lnTo>
                <a:lnTo>
                  <a:pt x="57" y="52"/>
                </a:lnTo>
                <a:lnTo>
                  <a:pt x="47" y="67"/>
                </a:lnTo>
                <a:lnTo>
                  <a:pt x="45" y="85"/>
                </a:lnTo>
                <a:lnTo>
                  <a:pt x="47" y="102"/>
                </a:lnTo>
                <a:lnTo>
                  <a:pt x="58" y="117"/>
                </a:lnTo>
                <a:lnTo>
                  <a:pt x="74" y="128"/>
                </a:lnTo>
                <a:lnTo>
                  <a:pt x="96" y="132"/>
                </a:lnTo>
                <a:lnTo>
                  <a:pt x="120" y="128"/>
                </a:lnTo>
                <a:lnTo>
                  <a:pt x="136" y="117"/>
                </a:lnTo>
                <a:lnTo>
                  <a:pt x="147" y="102"/>
                </a:lnTo>
                <a:lnTo>
                  <a:pt x="151" y="85"/>
                </a:lnTo>
                <a:lnTo>
                  <a:pt x="148" y="67"/>
                </a:lnTo>
                <a:lnTo>
                  <a:pt x="137" y="52"/>
                </a:lnTo>
                <a:lnTo>
                  <a:pt x="120" y="42"/>
                </a:lnTo>
                <a:lnTo>
                  <a:pt x="96" y="37"/>
                </a:lnTo>
                <a:lnTo>
                  <a:pt x="9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93" name="Freeform 919"/>
          <p:cNvSpPr>
            <a:spLocks/>
          </p:cNvSpPr>
          <p:nvPr/>
        </p:nvSpPr>
        <p:spPr bwMode="auto">
          <a:xfrm flipH="1">
            <a:off x="5294313" y="2266950"/>
            <a:ext cx="76200" cy="88900"/>
          </a:xfrm>
          <a:custGeom>
            <a:avLst/>
            <a:gdLst>
              <a:gd name="T0" fmla="*/ 2147483647 w 192"/>
              <a:gd name="T1" fmla="*/ 0 h 168"/>
              <a:gd name="T2" fmla="*/ 2147483647 w 192"/>
              <a:gd name="T3" fmla="*/ 2147483647 h 168"/>
              <a:gd name="T4" fmla="*/ 2147483647 w 192"/>
              <a:gd name="T5" fmla="*/ 2147483647 h 168"/>
              <a:gd name="T6" fmla="*/ 2147483647 w 192"/>
              <a:gd name="T7" fmla="*/ 2147483647 h 168"/>
              <a:gd name="T8" fmla="*/ 2147483647 w 192"/>
              <a:gd name="T9" fmla="*/ 2147483647 h 168"/>
              <a:gd name="T10" fmla="*/ 2147483647 w 192"/>
              <a:gd name="T11" fmla="*/ 2147483647 h 168"/>
              <a:gd name="T12" fmla="*/ 2147483647 w 192"/>
              <a:gd name="T13" fmla="*/ 2147483647 h 168"/>
              <a:gd name="T14" fmla="*/ 2147483647 w 192"/>
              <a:gd name="T15" fmla="*/ 2147483647 h 168"/>
              <a:gd name="T16" fmla="*/ 2147483647 w 192"/>
              <a:gd name="T17" fmla="*/ 2147483647 h 168"/>
              <a:gd name="T18" fmla="*/ 2147483647 w 192"/>
              <a:gd name="T19" fmla="*/ 2147483647 h 168"/>
              <a:gd name="T20" fmla="*/ 2147483647 w 192"/>
              <a:gd name="T21" fmla="*/ 2147483647 h 168"/>
              <a:gd name="T22" fmla="*/ 2147483647 w 192"/>
              <a:gd name="T23" fmla="*/ 2147483647 h 168"/>
              <a:gd name="T24" fmla="*/ 0 w 192"/>
              <a:gd name="T25" fmla="*/ 2147483647 h 168"/>
              <a:gd name="T26" fmla="*/ 2147483647 w 192"/>
              <a:gd name="T27" fmla="*/ 2147483647 h 168"/>
              <a:gd name="T28" fmla="*/ 2147483647 w 192"/>
              <a:gd name="T29" fmla="*/ 2147483647 h 168"/>
              <a:gd name="T30" fmla="*/ 2147483647 w 192"/>
              <a:gd name="T31" fmla="*/ 2147483647 h 168"/>
              <a:gd name="T32" fmla="*/ 2147483647 w 192"/>
              <a:gd name="T33" fmla="*/ 0 h 168"/>
              <a:gd name="T34" fmla="*/ 2147483647 w 192"/>
              <a:gd name="T35" fmla="*/ 0 h 168"/>
              <a:gd name="T36" fmla="*/ 2147483647 w 192"/>
              <a:gd name="T37" fmla="*/ 2147483647 h 168"/>
              <a:gd name="T38" fmla="*/ 2147483647 w 192"/>
              <a:gd name="T39" fmla="*/ 2147483647 h 168"/>
              <a:gd name="T40" fmla="*/ 2147483647 w 192"/>
              <a:gd name="T41" fmla="*/ 2147483647 h 168"/>
              <a:gd name="T42" fmla="*/ 2147483647 w 192"/>
              <a:gd name="T43" fmla="*/ 2147483647 h 168"/>
              <a:gd name="T44" fmla="*/ 2147483647 w 192"/>
              <a:gd name="T45" fmla="*/ 2147483647 h 168"/>
              <a:gd name="T46" fmla="*/ 2147483647 w 192"/>
              <a:gd name="T47" fmla="*/ 2147483647 h 168"/>
              <a:gd name="T48" fmla="*/ 2147483647 w 192"/>
              <a:gd name="T49" fmla="*/ 2147483647 h 168"/>
              <a:gd name="T50" fmla="*/ 2147483647 w 192"/>
              <a:gd name="T51" fmla="*/ 2147483647 h 168"/>
              <a:gd name="T52" fmla="*/ 2147483647 w 192"/>
              <a:gd name="T53" fmla="*/ 2147483647 h 168"/>
              <a:gd name="T54" fmla="*/ 2147483647 w 192"/>
              <a:gd name="T55" fmla="*/ 2147483647 h 168"/>
              <a:gd name="T56" fmla="*/ 2147483647 w 192"/>
              <a:gd name="T57" fmla="*/ 2147483647 h 168"/>
              <a:gd name="T58" fmla="*/ 2147483647 w 192"/>
              <a:gd name="T59" fmla="*/ 2147483647 h 168"/>
              <a:gd name="T60" fmla="*/ 2147483647 w 192"/>
              <a:gd name="T61" fmla="*/ 2147483647 h 168"/>
              <a:gd name="T62" fmla="*/ 2147483647 w 192"/>
              <a:gd name="T63" fmla="*/ 2147483647 h 168"/>
              <a:gd name="T64" fmla="*/ 2147483647 w 192"/>
              <a:gd name="T65" fmla="*/ 2147483647 h 168"/>
              <a:gd name="T66" fmla="*/ 2147483647 w 192"/>
              <a:gd name="T67" fmla="*/ 2147483647 h 168"/>
              <a:gd name="T68" fmla="*/ 2147483647 w 192"/>
              <a:gd name="T69" fmla="*/ 2147483647 h 168"/>
              <a:gd name="T70" fmla="*/ 2147483647 w 192"/>
              <a:gd name="T71" fmla="*/ 2147483647 h 168"/>
              <a:gd name="T72" fmla="*/ 2147483647 w 192"/>
              <a:gd name="T73" fmla="*/ 0 h 16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92"/>
              <a:gd name="T112" fmla="*/ 0 h 168"/>
              <a:gd name="T113" fmla="*/ 192 w 192"/>
              <a:gd name="T114" fmla="*/ 168 h 16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92" h="168">
                <a:moveTo>
                  <a:pt x="95" y="0"/>
                </a:moveTo>
                <a:lnTo>
                  <a:pt x="138" y="7"/>
                </a:lnTo>
                <a:lnTo>
                  <a:pt x="168" y="27"/>
                </a:lnTo>
                <a:lnTo>
                  <a:pt x="185" y="54"/>
                </a:lnTo>
                <a:lnTo>
                  <a:pt x="192" y="84"/>
                </a:lnTo>
                <a:lnTo>
                  <a:pt x="187" y="115"/>
                </a:lnTo>
                <a:lnTo>
                  <a:pt x="168" y="141"/>
                </a:lnTo>
                <a:lnTo>
                  <a:pt x="138" y="161"/>
                </a:lnTo>
                <a:lnTo>
                  <a:pt x="95" y="168"/>
                </a:lnTo>
                <a:lnTo>
                  <a:pt x="53" y="161"/>
                </a:lnTo>
                <a:lnTo>
                  <a:pt x="24" y="141"/>
                </a:lnTo>
                <a:lnTo>
                  <a:pt x="5" y="115"/>
                </a:lnTo>
                <a:lnTo>
                  <a:pt x="0" y="84"/>
                </a:lnTo>
                <a:lnTo>
                  <a:pt x="6" y="54"/>
                </a:lnTo>
                <a:lnTo>
                  <a:pt x="24" y="27"/>
                </a:lnTo>
                <a:lnTo>
                  <a:pt x="54" y="7"/>
                </a:lnTo>
                <a:lnTo>
                  <a:pt x="95" y="0"/>
                </a:lnTo>
                <a:lnTo>
                  <a:pt x="95" y="37"/>
                </a:lnTo>
                <a:lnTo>
                  <a:pt x="71" y="42"/>
                </a:lnTo>
                <a:lnTo>
                  <a:pt x="56" y="52"/>
                </a:lnTo>
                <a:lnTo>
                  <a:pt x="46" y="67"/>
                </a:lnTo>
                <a:lnTo>
                  <a:pt x="44" y="85"/>
                </a:lnTo>
                <a:lnTo>
                  <a:pt x="46" y="102"/>
                </a:lnTo>
                <a:lnTo>
                  <a:pt x="57" y="117"/>
                </a:lnTo>
                <a:lnTo>
                  <a:pt x="73" y="128"/>
                </a:lnTo>
                <a:lnTo>
                  <a:pt x="95" y="132"/>
                </a:lnTo>
                <a:lnTo>
                  <a:pt x="119" y="128"/>
                </a:lnTo>
                <a:lnTo>
                  <a:pt x="135" y="117"/>
                </a:lnTo>
                <a:lnTo>
                  <a:pt x="146" y="102"/>
                </a:lnTo>
                <a:lnTo>
                  <a:pt x="150" y="85"/>
                </a:lnTo>
                <a:lnTo>
                  <a:pt x="147" y="67"/>
                </a:lnTo>
                <a:lnTo>
                  <a:pt x="136" y="52"/>
                </a:lnTo>
                <a:lnTo>
                  <a:pt x="119" y="42"/>
                </a:lnTo>
                <a:lnTo>
                  <a:pt x="95" y="37"/>
                </a:lnTo>
                <a:lnTo>
                  <a:pt x="9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94" name="Freeform 920"/>
          <p:cNvSpPr>
            <a:spLocks/>
          </p:cNvSpPr>
          <p:nvPr/>
        </p:nvSpPr>
        <p:spPr bwMode="auto">
          <a:xfrm flipH="1">
            <a:off x="5432425" y="2251075"/>
            <a:ext cx="128588" cy="77788"/>
          </a:xfrm>
          <a:custGeom>
            <a:avLst/>
            <a:gdLst>
              <a:gd name="T0" fmla="*/ 2147483647 w 325"/>
              <a:gd name="T1" fmla="*/ 0 h 148"/>
              <a:gd name="T2" fmla="*/ 2147483647 w 325"/>
              <a:gd name="T3" fmla="*/ 0 h 148"/>
              <a:gd name="T4" fmla="*/ 2147483647 w 325"/>
              <a:gd name="T5" fmla="*/ 0 h 148"/>
              <a:gd name="T6" fmla="*/ 2147483647 w 325"/>
              <a:gd name="T7" fmla="*/ 0 h 148"/>
              <a:gd name="T8" fmla="*/ 2147483647 w 325"/>
              <a:gd name="T9" fmla="*/ 2147483647 h 148"/>
              <a:gd name="T10" fmla="*/ 2147483647 w 325"/>
              <a:gd name="T11" fmla="*/ 2147483647 h 148"/>
              <a:gd name="T12" fmla="*/ 2147483647 w 325"/>
              <a:gd name="T13" fmla="*/ 2147483647 h 148"/>
              <a:gd name="T14" fmla="*/ 2147483647 w 325"/>
              <a:gd name="T15" fmla="*/ 2147483647 h 148"/>
              <a:gd name="T16" fmla="*/ 2147483647 w 325"/>
              <a:gd name="T17" fmla="*/ 2147483647 h 148"/>
              <a:gd name="T18" fmla="*/ 2147483647 w 325"/>
              <a:gd name="T19" fmla="*/ 2147483647 h 148"/>
              <a:gd name="T20" fmla="*/ 2147483647 w 325"/>
              <a:gd name="T21" fmla="*/ 2147483647 h 148"/>
              <a:gd name="T22" fmla="*/ 2147483647 w 325"/>
              <a:gd name="T23" fmla="*/ 2147483647 h 148"/>
              <a:gd name="T24" fmla="*/ 2147483647 w 325"/>
              <a:gd name="T25" fmla="*/ 2147483647 h 148"/>
              <a:gd name="T26" fmla="*/ 2147483647 w 325"/>
              <a:gd name="T27" fmla="*/ 2147483647 h 148"/>
              <a:gd name="T28" fmla="*/ 2147483647 w 325"/>
              <a:gd name="T29" fmla="*/ 2147483647 h 148"/>
              <a:gd name="T30" fmla="*/ 2147483647 w 325"/>
              <a:gd name="T31" fmla="*/ 2147483647 h 148"/>
              <a:gd name="T32" fmla="*/ 2147483647 w 325"/>
              <a:gd name="T33" fmla="*/ 2147483647 h 148"/>
              <a:gd name="T34" fmla="*/ 2147483647 w 325"/>
              <a:gd name="T35" fmla="*/ 2147483647 h 148"/>
              <a:gd name="T36" fmla="*/ 2147483647 w 325"/>
              <a:gd name="T37" fmla="*/ 2147483647 h 148"/>
              <a:gd name="T38" fmla="*/ 2147483647 w 325"/>
              <a:gd name="T39" fmla="*/ 2147483647 h 148"/>
              <a:gd name="T40" fmla="*/ 2147483647 w 325"/>
              <a:gd name="T41" fmla="*/ 2147483647 h 148"/>
              <a:gd name="T42" fmla="*/ 2147483647 w 325"/>
              <a:gd name="T43" fmla="*/ 2147483647 h 148"/>
              <a:gd name="T44" fmla="*/ 2147483647 w 325"/>
              <a:gd name="T45" fmla="*/ 2147483647 h 148"/>
              <a:gd name="T46" fmla="*/ 2147483647 w 325"/>
              <a:gd name="T47" fmla="*/ 2147483647 h 148"/>
              <a:gd name="T48" fmla="*/ 2147483647 w 325"/>
              <a:gd name="T49" fmla="*/ 2147483647 h 148"/>
              <a:gd name="T50" fmla="*/ 2147483647 w 325"/>
              <a:gd name="T51" fmla="*/ 2147483647 h 148"/>
              <a:gd name="T52" fmla="*/ 2147483647 w 325"/>
              <a:gd name="T53" fmla="*/ 2147483647 h 148"/>
              <a:gd name="T54" fmla="*/ 2147483647 w 325"/>
              <a:gd name="T55" fmla="*/ 2147483647 h 148"/>
              <a:gd name="T56" fmla="*/ 2147483647 w 325"/>
              <a:gd name="T57" fmla="*/ 2147483647 h 148"/>
              <a:gd name="T58" fmla="*/ 2147483647 w 325"/>
              <a:gd name="T59" fmla="*/ 2147483647 h 148"/>
              <a:gd name="T60" fmla="*/ 2147483647 w 325"/>
              <a:gd name="T61" fmla="*/ 2147483647 h 148"/>
              <a:gd name="T62" fmla="*/ 2147483647 w 325"/>
              <a:gd name="T63" fmla="*/ 2147483647 h 148"/>
              <a:gd name="T64" fmla="*/ 0 w 325"/>
              <a:gd name="T65" fmla="*/ 2147483647 h 148"/>
              <a:gd name="T66" fmla="*/ 2147483647 w 325"/>
              <a:gd name="T67" fmla="*/ 0 h 148"/>
              <a:gd name="T68" fmla="*/ 2147483647 w 325"/>
              <a:gd name="T69" fmla="*/ 0 h 14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25"/>
              <a:gd name="T106" fmla="*/ 0 h 148"/>
              <a:gd name="T107" fmla="*/ 325 w 325"/>
              <a:gd name="T108" fmla="*/ 148 h 14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25" h="148">
                <a:moveTo>
                  <a:pt x="45" y="0"/>
                </a:moveTo>
                <a:lnTo>
                  <a:pt x="58" y="0"/>
                </a:lnTo>
                <a:lnTo>
                  <a:pt x="73" y="0"/>
                </a:lnTo>
                <a:lnTo>
                  <a:pt x="88" y="0"/>
                </a:lnTo>
                <a:lnTo>
                  <a:pt x="102" y="2"/>
                </a:lnTo>
                <a:lnTo>
                  <a:pt x="117" y="2"/>
                </a:lnTo>
                <a:lnTo>
                  <a:pt x="131" y="2"/>
                </a:lnTo>
                <a:lnTo>
                  <a:pt x="147" y="2"/>
                </a:lnTo>
                <a:lnTo>
                  <a:pt x="163" y="2"/>
                </a:lnTo>
                <a:lnTo>
                  <a:pt x="179" y="2"/>
                </a:lnTo>
                <a:lnTo>
                  <a:pt x="196" y="2"/>
                </a:lnTo>
                <a:lnTo>
                  <a:pt x="212" y="2"/>
                </a:lnTo>
                <a:lnTo>
                  <a:pt x="229" y="2"/>
                </a:lnTo>
                <a:lnTo>
                  <a:pt x="247" y="2"/>
                </a:lnTo>
                <a:lnTo>
                  <a:pt x="265" y="2"/>
                </a:lnTo>
                <a:lnTo>
                  <a:pt x="282" y="2"/>
                </a:lnTo>
                <a:lnTo>
                  <a:pt x="301" y="2"/>
                </a:lnTo>
                <a:lnTo>
                  <a:pt x="310" y="11"/>
                </a:lnTo>
                <a:lnTo>
                  <a:pt x="225" y="17"/>
                </a:lnTo>
                <a:lnTo>
                  <a:pt x="316" y="24"/>
                </a:lnTo>
                <a:lnTo>
                  <a:pt x="325" y="47"/>
                </a:lnTo>
                <a:lnTo>
                  <a:pt x="325" y="65"/>
                </a:lnTo>
                <a:lnTo>
                  <a:pt x="318" y="80"/>
                </a:lnTo>
                <a:lnTo>
                  <a:pt x="308" y="94"/>
                </a:lnTo>
                <a:lnTo>
                  <a:pt x="296" y="106"/>
                </a:lnTo>
                <a:lnTo>
                  <a:pt x="284" y="118"/>
                </a:lnTo>
                <a:lnTo>
                  <a:pt x="276" y="132"/>
                </a:lnTo>
                <a:lnTo>
                  <a:pt x="272" y="148"/>
                </a:lnTo>
                <a:lnTo>
                  <a:pt x="20" y="144"/>
                </a:lnTo>
                <a:lnTo>
                  <a:pt x="19" y="125"/>
                </a:lnTo>
                <a:lnTo>
                  <a:pt x="15" y="104"/>
                </a:lnTo>
                <a:lnTo>
                  <a:pt x="9" y="82"/>
                </a:lnTo>
                <a:lnTo>
                  <a:pt x="0" y="57"/>
                </a:lnTo>
                <a:lnTo>
                  <a:pt x="4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7495" name="Freeform 921"/>
          <p:cNvSpPr>
            <a:spLocks/>
          </p:cNvSpPr>
          <p:nvPr/>
        </p:nvSpPr>
        <p:spPr bwMode="auto">
          <a:xfrm flipH="1">
            <a:off x="5227638" y="2195513"/>
            <a:ext cx="517525" cy="133350"/>
          </a:xfrm>
          <a:custGeom>
            <a:avLst/>
            <a:gdLst>
              <a:gd name="T0" fmla="*/ 2147483647 w 1303"/>
              <a:gd name="T1" fmla="*/ 2147483647 h 253"/>
              <a:gd name="T2" fmla="*/ 2147483647 w 1303"/>
              <a:gd name="T3" fmla="*/ 2147483647 h 253"/>
              <a:gd name="T4" fmla="*/ 2147483647 w 1303"/>
              <a:gd name="T5" fmla="*/ 2147483647 h 253"/>
              <a:gd name="T6" fmla="*/ 2147483647 w 1303"/>
              <a:gd name="T7" fmla="*/ 2147483647 h 253"/>
              <a:gd name="T8" fmla="*/ 2147483647 w 1303"/>
              <a:gd name="T9" fmla="*/ 2147483647 h 253"/>
              <a:gd name="T10" fmla="*/ 2147483647 w 1303"/>
              <a:gd name="T11" fmla="*/ 2147483647 h 253"/>
              <a:gd name="T12" fmla="*/ 2147483647 w 1303"/>
              <a:gd name="T13" fmla="*/ 2147483647 h 253"/>
              <a:gd name="T14" fmla="*/ 2147483647 w 1303"/>
              <a:gd name="T15" fmla="*/ 2147483647 h 253"/>
              <a:gd name="T16" fmla="*/ 2147483647 w 1303"/>
              <a:gd name="T17" fmla="*/ 2147483647 h 253"/>
              <a:gd name="T18" fmla="*/ 2147483647 w 1303"/>
              <a:gd name="T19" fmla="*/ 2147483647 h 253"/>
              <a:gd name="T20" fmla="*/ 2147483647 w 1303"/>
              <a:gd name="T21" fmla="*/ 2147483647 h 253"/>
              <a:gd name="T22" fmla="*/ 2147483647 w 1303"/>
              <a:gd name="T23" fmla="*/ 2147483647 h 253"/>
              <a:gd name="T24" fmla="*/ 2147483647 w 1303"/>
              <a:gd name="T25" fmla="*/ 2147483647 h 253"/>
              <a:gd name="T26" fmla="*/ 2147483647 w 1303"/>
              <a:gd name="T27" fmla="*/ 2147483647 h 253"/>
              <a:gd name="T28" fmla="*/ 2147483647 w 1303"/>
              <a:gd name="T29" fmla="*/ 2147483647 h 253"/>
              <a:gd name="T30" fmla="*/ 2147483647 w 1303"/>
              <a:gd name="T31" fmla="*/ 2147483647 h 253"/>
              <a:gd name="T32" fmla="*/ 2147483647 w 1303"/>
              <a:gd name="T33" fmla="*/ 2147483647 h 253"/>
              <a:gd name="T34" fmla="*/ 2147483647 w 1303"/>
              <a:gd name="T35" fmla="*/ 2147483647 h 253"/>
              <a:gd name="T36" fmla="*/ 2147483647 w 1303"/>
              <a:gd name="T37" fmla="*/ 2147483647 h 253"/>
              <a:gd name="T38" fmla="*/ 2147483647 w 1303"/>
              <a:gd name="T39" fmla="*/ 2147483647 h 253"/>
              <a:gd name="T40" fmla="*/ 2147483647 w 1303"/>
              <a:gd name="T41" fmla="*/ 2147483647 h 253"/>
              <a:gd name="T42" fmla="*/ 2147483647 w 1303"/>
              <a:gd name="T43" fmla="*/ 2147483647 h 253"/>
              <a:gd name="T44" fmla="*/ 2147483647 w 1303"/>
              <a:gd name="T45" fmla="*/ 2147483647 h 253"/>
              <a:gd name="T46" fmla="*/ 2147483647 w 1303"/>
              <a:gd name="T47" fmla="*/ 2147483647 h 253"/>
              <a:gd name="T48" fmla="*/ 2147483647 w 1303"/>
              <a:gd name="T49" fmla="*/ 2147483647 h 253"/>
              <a:gd name="T50" fmla="*/ 2147483647 w 1303"/>
              <a:gd name="T51" fmla="*/ 2147483647 h 253"/>
              <a:gd name="T52" fmla="*/ 2147483647 w 1303"/>
              <a:gd name="T53" fmla="*/ 2147483647 h 253"/>
              <a:gd name="T54" fmla="*/ 2147483647 w 1303"/>
              <a:gd name="T55" fmla="*/ 2147483647 h 253"/>
              <a:gd name="T56" fmla="*/ 2147483647 w 1303"/>
              <a:gd name="T57" fmla="*/ 2147483647 h 253"/>
              <a:gd name="T58" fmla="*/ 2147483647 w 1303"/>
              <a:gd name="T59" fmla="*/ 2147483647 h 253"/>
              <a:gd name="T60" fmla="*/ 2147483647 w 1303"/>
              <a:gd name="T61" fmla="*/ 2147483647 h 253"/>
              <a:gd name="T62" fmla="*/ 2147483647 w 1303"/>
              <a:gd name="T63" fmla="*/ 2147483647 h 253"/>
              <a:gd name="T64" fmla="*/ 2147483647 w 1303"/>
              <a:gd name="T65" fmla="*/ 2147483647 h 253"/>
              <a:gd name="T66" fmla="*/ 2147483647 w 1303"/>
              <a:gd name="T67" fmla="*/ 2147483647 h 253"/>
              <a:gd name="T68" fmla="*/ 2147483647 w 1303"/>
              <a:gd name="T69" fmla="*/ 2147483647 h 253"/>
              <a:gd name="T70" fmla="*/ 2147483647 w 1303"/>
              <a:gd name="T71" fmla="*/ 2147483647 h 253"/>
              <a:gd name="T72" fmla="*/ 2147483647 w 1303"/>
              <a:gd name="T73" fmla="*/ 2147483647 h 253"/>
              <a:gd name="T74" fmla="*/ 2147483647 w 1303"/>
              <a:gd name="T75" fmla="*/ 2147483647 h 253"/>
              <a:gd name="T76" fmla="*/ 2147483647 w 1303"/>
              <a:gd name="T77" fmla="*/ 2147483647 h 253"/>
              <a:gd name="T78" fmla="*/ 2147483647 w 1303"/>
              <a:gd name="T79" fmla="*/ 2147483647 h 253"/>
              <a:gd name="T80" fmla="*/ 2147483647 w 1303"/>
              <a:gd name="T81" fmla="*/ 2147483647 h 253"/>
              <a:gd name="T82" fmla="*/ 2147483647 w 1303"/>
              <a:gd name="T83" fmla="*/ 2147483647 h 253"/>
              <a:gd name="T84" fmla="*/ 2147483647 w 1303"/>
              <a:gd name="T85" fmla="*/ 2147483647 h 253"/>
              <a:gd name="T86" fmla="*/ 2147483647 w 1303"/>
              <a:gd name="T87" fmla="*/ 2147483647 h 253"/>
              <a:gd name="T88" fmla="*/ 2147483647 w 1303"/>
              <a:gd name="T89" fmla="*/ 2147483647 h 253"/>
              <a:gd name="T90" fmla="*/ 2147483647 w 1303"/>
              <a:gd name="T91" fmla="*/ 2147483647 h 253"/>
              <a:gd name="T92" fmla="*/ 2147483647 w 1303"/>
              <a:gd name="T93" fmla="*/ 2147483647 h 253"/>
              <a:gd name="T94" fmla="*/ 2147483647 w 1303"/>
              <a:gd name="T95" fmla="*/ 2147483647 h 253"/>
              <a:gd name="T96" fmla="*/ 2147483647 w 1303"/>
              <a:gd name="T97" fmla="*/ 2147483647 h 253"/>
              <a:gd name="T98" fmla="*/ 2147483647 w 1303"/>
              <a:gd name="T99" fmla="*/ 2147483647 h 253"/>
              <a:gd name="T100" fmla="*/ 2147483647 w 1303"/>
              <a:gd name="T101" fmla="*/ 2147483647 h 253"/>
              <a:gd name="T102" fmla="*/ 2147483647 w 1303"/>
              <a:gd name="T103" fmla="*/ 2147483647 h 253"/>
              <a:gd name="T104" fmla="*/ 2147483647 w 1303"/>
              <a:gd name="T105" fmla="*/ 2147483647 h 253"/>
              <a:gd name="T106" fmla="*/ 2147483647 w 1303"/>
              <a:gd name="T107" fmla="*/ 2147483647 h 253"/>
              <a:gd name="T108" fmla="*/ 2147483647 w 1303"/>
              <a:gd name="T109" fmla="*/ 2147483647 h 253"/>
              <a:gd name="T110" fmla="*/ 2147483647 w 1303"/>
              <a:gd name="T111" fmla="*/ 2147483647 h 253"/>
              <a:gd name="T112" fmla="*/ 2147483647 w 1303"/>
              <a:gd name="T113" fmla="*/ 2147483647 h 253"/>
              <a:gd name="T114" fmla="*/ 2147483647 w 1303"/>
              <a:gd name="T115" fmla="*/ 2147483647 h 253"/>
              <a:gd name="T116" fmla="*/ 2147483647 w 1303"/>
              <a:gd name="T117" fmla="*/ 2147483647 h 253"/>
              <a:gd name="T118" fmla="*/ 2147483647 w 1303"/>
              <a:gd name="T119" fmla="*/ 2147483647 h 253"/>
              <a:gd name="T120" fmla="*/ 2147483647 w 1303"/>
              <a:gd name="T121" fmla="*/ 2147483647 h 253"/>
              <a:gd name="T122" fmla="*/ 2147483647 w 1303"/>
              <a:gd name="T123" fmla="*/ 2147483647 h 253"/>
              <a:gd name="T124" fmla="*/ 2147483647 w 1303"/>
              <a:gd name="T125" fmla="*/ 2147483647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03"/>
              <a:gd name="T190" fmla="*/ 0 h 253"/>
              <a:gd name="T191" fmla="*/ 1303 w 1303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03" h="253">
                <a:moveTo>
                  <a:pt x="805" y="184"/>
                </a:moveTo>
                <a:lnTo>
                  <a:pt x="799" y="192"/>
                </a:lnTo>
                <a:lnTo>
                  <a:pt x="791" y="200"/>
                </a:lnTo>
                <a:lnTo>
                  <a:pt x="785" y="208"/>
                </a:lnTo>
                <a:lnTo>
                  <a:pt x="777" y="216"/>
                </a:lnTo>
                <a:lnTo>
                  <a:pt x="770" y="224"/>
                </a:lnTo>
                <a:lnTo>
                  <a:pt x="765" y="233"/>
                </a:lnTo>
                <a:lnTo>
                  <a:pt x="761" y="243"/>
                </a:lnTo>
                <a:lnTo>
                  <a:pt x="760" y="253"/>
                </a:lnTo>
                <a:lnTo>
                  <a:pt x="909" y="252"/>
                </a:lnTo>
                <a:lnTo>
                  <a:pt x="912" y="219"/>
                </a:lnTo>
                <a:lnTo>
                  <a:pt x="921" y="191"/>
                </a:lnTo>
                <a:lnTo>
                  <a:pt x="935" y="167"/>
                </a:lnTo>
                <a:lnTo>
                  <a:pt x="952" y="147"/>
                </a:lnTo>
                <a:lnTo>
                  <a:pt x="972" y="132"/>
                </a:lnTo>
                <a:lnTo>
                  <a:pt x="994" y="122"/>
                </a:lnTo>
                <a:lnTo>
                  <a:pt x="1019" y="115"/>
                </a:lnTo>
                <a:lnTo>
                  <a:pt x="1045" y="112"/>
                </a:lnTo>
                <a:lnTo>
                  <a:pt x="1068" y="115"/>
                </a:lnTo>
                <a:lnTo>
                  <a:pt x="1094" y="120"/>
                </a:lnTo>
                <a:lnTo>
                  <a:pt x="1116" y="130"/>
                </a:lnTo>
                <a:lnTo>
                  <a:pt x="1136" y="144"/>
                </a:lnTo>
                <a:lnTo>
                  <a:pt x="1153" y="162"/>
                </a:lnTo>
                <a:lnTo>
                  <a:pt x="1167" y="183"/>
                </a:lnTo>
                <a:lnTo>
                  <a:pt x="1176" y="208"/>
                </a:lnTo>
                <a:lnTo>
                  <a:pt x="1178" y="237"/>
                </a:lnTo>
                <a:lnTo>
                  <a:pt x="1291" y="224"/>
                </a:lnTo>
                <a:lnTo>
                  <a:pt x="1284" y="212"/>
                </a:lnTo>
                <a:lnTo>
                  <a:pt x="1290" y="206"/>
                </a:lnTo>
                <a:lnTo>
                  <a:pt x="1298" y="202"/>
                </a:lnTo>
                <a:lnTo>
                  <a:pt x="1302" y="196"/>
                </a:lnTo>
                <a:lnTo>
                  <a:pt x="1288" y="178"/>
                </a:lnTo>
                <a:lnTo>
                  <a:pt x="1282" y="166"/>
                </a:lnTo>
                <a:lnTo>
                  <a:pt x="1280" y="155"/>
                </a:lnTo>
                <a:lnTo>
                  <a:pt x="1284" y="147"/>
                </a:lnTo>
                <a:lnTo>
                  <a:pt x="1290" y="139"/>
                </a:lnTo>
                <a:lnTo>
                  <a:pt x="1296" y="131"/>
                </a:lnTo>
                <a:lnTo>
                  <a:pt x="1300" y="120"/>
                </a:lnTo>
                <a:lnTo>
                  <a:pt x="1303" y="108"/>
                </a:lnTo>
                <a:lnTo>
                  <a:pt x="1282" y="108"/>
                </a:lnTo>
                <a:lnTo>
                  <a:pt x="1262" y="107"/>
                </a:lnTo>
                <a:lnTo>
                  <a:pt x="1242" y="107"/>
                </a:lnTo>
                <a:lnTo>
                  <a:pt x="1222" y="105"/>
                </a:lnTo>
                <a:lnTo>
                  <a:pt x="1204" y="103"/>
                </a:lnTo>
                <a:lnTo>
                  <a:pt x="1184" y="101"/>
                </a:lnTo>
                <a:lnTo>
                  <a:pt x="1165" y="98"/>
                </a:lnTo>
                <a:lnTo>
                  <a:pt x="1147" y="95"/>
                </a:lnTo>
                <a:lnTo>
                  <a:pt x="1128" y="92"/>
                </a:lnTo>
                <a:lnTo>
                  <a:pt x="1110" y="88"/>
                </a:lnTo>
                <a:lnTo>
                  <a:pt x="1091" y="82"/>
                </a:lnTo>
                <a:lnTo>
                  <a:pt x="1074" y="78"/>
                </a:lnTo>
                <a:lnTo>
                  <a:pt x="1055" y="72"/>
                </a:lnTo>
                <a:lnTo>
                  <a:pt x="1037" y="65"/>
                </a:lnTo>
                <a:lnTo>
                  <a:pt x="1018" y="58"/>
                </a:lnTo>
                <a:lnTo>
                  <a:pt x="1000" y="50"/>
                </a:lnTo>
                <a:lnTo>
                  <a:pt x="961" y="35"/>
                </a:lnTo>
                <a:lnTo>
                  <a:pt x="921" y="22"/>
                </a:lnTo>
                <a:lnTo>
                  <a:pt x="882" y="13"/>
                </a:lnTo>
                <a:lnTo>
                  <a:pt x="841" y="6"/>
                </a:lnTo>
                <a:lnTo>
                  <a:pt x="798" y="3"/>
                </a:lnTo>
                <a:lnTo>
                  <a:pt x="757" y="0"/>
                </a:lnTo>
                <a:lnTo>
                  <a:pt x="715" y="1"/>
                </a:lnTo>
                <a:lnTo>
                  <a:pt x="674" y="4"/>
                </a:lnTo>
                <a:lnTo>
                  <a:pt x="631" y="10"/>
                </a:lnTo>
                <a:lnTo>
                  <a:pt x="589" y="16"/>
                </a:lnTo>
                <a:lnTo>
                  <a:pt x="548" y="25"/>
                </a:lnTo>
                <a:lnTo>
                  <a:pt x="508" y="35"/>
                </a:lnTo>
                <a:lnTo>
                  <a:pt x="468" y="48"/>
                </a:lnTo>
                <a:lnTo>
                  <a:pt x="428" y="62"/>
                </a:lnTo>
                <a:lnTo>
                  <a:pt x="391" y="77"/>
                </a:lnTo>
                <a:lnTo>
                  <a:pt x="354" y="93"/>
                </a:lnTo>
                <a:lnTo>
                  <a:pt x="382" y="97"/>
                </a:lnTo>
                <a:lnTo>
                  <a:pt x="393" y="93"/>
                </a:lnTo>
                <a:lnTo>
                  <a:pt x="407" y="87"/>
                </a:lnTo>
                <a:lnTo>
                  <a:pt x="426" y="80"/>
                </a:lnTo>
                <a:lnTo>
                  <a:pt x="447" y="72"/>
                </a:lnTo>
                <a:lnTo>
                  <a:pt x="471" y="64"/>
                </a:lnTo>
                <a:lnTo>
                  <a:pt x="499" y="53"/>
                </a:lnTo>
                <a:lnTo>
                  <a:pt x="530" y="43"/>
                </a:lnTo>
                <a:lnTo>
                  <a:pt x="565" y="31"/>
                </a:lnTo>
                <a:lnTo>
                  <a:pt x="459" y="97"/>
                </a:lnTo>
                <a:lnTo>
                  <a:pt x="382" y="97"/>
                </a:lnTo>
                <a:lnTo>
                  <a:pt x="354" y="93"/>
                </a:lnTo>
                <a:lnTo>
                  <a:pt x="329" y="90"/>
                </a:lnTo>
                <a:lnTo>
                  <a:pt x="304" y="88"/>
                </a:lnTo>
                <a:lnTo>
                  <a:pt x="280" y="87"/>
                </a:lnTo>
                <a:lnTo>
                  <a:pt x="257" y="87"/>
                </a:lnTo>
                <a:lnTo>
                  <a:pt x="235" y="88"/>
                </a:lnTo>
                <a:lnTo>
                  <a:pt x="212" y="90"/>
                </a:lnTo>
                <a:lnTo>
                  <a:pt x="191" y="94"/>
                </a:lnTo>
                <a:lnTo>
                  <a:pt x="170" y="97"/>
                </a:lnTo>
                <a:lnTo>
                  <a:pt x="149" y="103"/>
                </a:lnTo>
                <a:lnTo>
                  <a:pt x="129" y="110"/>
                </a:lnTo>
                <a:lnTo>
                  <a:pt x="108" y="119"/>
                </a:lnTo>
                <a:lnTo>
                  <a:pt x="88" y="129"/>
                </a:lnTo>
                <a:lnTo>
                  <a:pt x="68" y="140"/>
                </a:lnTo>
                <a:lnTo>
                  <a:pt x="49" y="153"/>
                </a:lnTo>
                <a:lnTo>
                  <a:pt x="29" y="167"/>
                </a:lnTo>
                <a:lnTo>
                  <a:pt x="10" y="183"/>
                </a:lnTo>
                <a:lnTo>
                  <a:pt x="122" y="197"/>
                </a:lnTo>
                <a:lnTo>
                  <a:pt x="108" y="204"/>
                </a:lnTo>
                <a:lnTo>
                  <a:pt x="93" y="208"/>
                </a:lnTo>
                <a:lnTo>
                  <a:pt x="77" y="212"/>
                </a:lnTo>
                <a:lnTo>
                  <a:pt x="61" y="212"/>
                </a:lnTo>
                <a:lnTo>
                  <a:pt x="44" y="211"/>
                </a:lnTo>
                <a:lnTo>
                  <a:pt x="29" y="207"/>
                </a:lnTo>
                <a:lnTo>
                  <a:pt x="14" y="202"/>
                </a:lnTo>
                <a:lnTo>
                  <a:pt x="0" y="196"/>
                </a:lnTo>
                <a:lnTo>
                  <a:pt x="0" y="201"/>
                </a:lnTo>
                <a:lnTo>
                  <a:pt x="4" y="208"/>
                </a:lnTo>
                <a:lnTo>
                  <a:pt x="10" y="218"/>
                </a:lnTo>
                <a:lnTo>
                  <a:pt x="19" y="229"/>
                </a:lnTo>
                <a:lnTo>
                  <a:pt x="149" y="229"/>
                </a:lnTo>
                <a:lnTo>
                  <a:pt x="151" y="201"/>
                </a:lnTo>
                <a:lnTo>
                  <a:pt x="159" y="177"/>
                </a:lnTo>
                <a:lnTo>
                  <a:pt x="173" y="156"/>
                </a:lnTo>
                <a:lnTo>
                  <a:pt x="189" y="140"/>
                </a:lnTo>
                <a:lnTo>
                  <a:pt x="207" y="127"/>
                </a:lnTo>
                <a:lnTo>
                  <a:pt x="228" y="119"/>
                </a:lnTo>
                <a:lnTo>
                  <a:pt x="252" y="114"/>
                </a:lnTo>
                <a:lnTo>
                  <a:pt x="276" y="112"/>
                </a:lnTo>
                <a:lnTo>
                  <a:pt x="298" y="116"/>
                </a:lnTo>
                <a:lnTo>
                  <a:pt x="322" y="123"/>
                </a:lnTo>
                <a:lnTo>
                  <a:pt x="344" y="133"/>
                </a:lnTo>
                <a:lnTo>
                  <a:pt x="362" y="148"/>
                </a:lnTo>
                <a:lnTo>
                  <a:pt x="378" y="168"/>
                </a:lnTo>
                <a:lnTo>
                  <a:pt x="391" y="190"/>
                </a:lnTo>
                <a:lnTo>
                  <a:pt x="399" y="218"/>
                </a:lnTo>
                <a:lnTo>
                  <a:pt x="402" y="249"/>
                </a:lnTo>
                <a:lnTo>
                  <a:pt x="467" y="249"/>
                </a:lnTo>
                <a:lnTo>
                  <a:pt x="465" y="228"/>
                </a:lnTo>
                <a:lnTo>
                  <a:pt x="460" y="206"/>
                </a:lnTo>
                <a:lnTo>
                  <a:pt x="452" y="184"/>
                </a:lnTo>
                <a:lnTo>
                  <a:pt x="442" y="160"/>
                </a:lnTo>
                <a:lnTo>
                  <a:pt x="598" y="30"/>
                </a:lnTo>
                <a:lnTo>
                  <a:pt x="811" y="21"/>
                </a:lnTo>
                <a:lnTo>
                  <a:pt x="809" y="47"/>
                </a:lnTo>
                <a:lnTo>
                  <a:pt x="843" y="50"/>
                </a:lnTo>
                <a:lnTo>
                  <a:pt x="860" y="50"/>
                </a:lnTo>
                <a:lnTo>
                  <a:pt x="875" y="50"/>
                </a:lnTo>
                <a:lnTo>
                  <a:pt x="892" y="50"/>
                </a:lnTo>
                <a:lnTo>
                  <a:pt x="905" y="50"/>
                </a:lnTo>
                <a:lnTo>
                  <a:pt x="924" y="50"/>
                </a:lnTo>
                <a:lnTo>
                  <a:pt x="909" y="83"/>
                </a:lnTo>
                <a:lnTo>
                  <a:pt x="892" y="83"/>
                </a:lnTo>
                <a:lnTo>
                  <a:pt x="905" y="50"/>
                </a:lnTo>
                <a:lnTo>
                  <a:pt x="892" y="50"/>
                </a:lnTo>
                <a:lnTo>
                  <a:pt x="878" y="83"/>
                </a:lnTo>
                <a:lnTo>
                  <a:pt x="860" y="83"/>
                </a:lnTo>
                <a:lnTo>
                  <a:pt x="875" y="50"/>
                </a:lnTo>
                <a:lnTo>
                  <a:pt x="860" y="50"/>
                </a:lnTo>
                <a:lnTo>
                  <a:pt x="848" y="83"/>
                </a:lnTo>
                <a:lnTo>
                  <a:pt x="830" y="83"/>
                </a:lnTo>
                <a:lnTo>
                  <a:pt x="843" y="50"/>
                </a:lnTo>
                <a:lnTo>
                  <a:pt x="809" y="47"/>
                </a:lnTo>
                <a:lnTo>
                  <a:pt x="802" y="103"/>
                </a:lnTo>
                <a:lnTo>
                  <a:pt x="785" y="105"/>
                </a:lnTo>
                <a:lnTo>
                  <a:pt x="790" y="116"/>
                </a:lnTo>
                <a:lnTo>
                  <a:pt x="799" y="112"/>
                </a:lnTo>
                <a:lnTo>
                  <a:pt x="814" y="109"/>
                </a:lnTo>
                <a:lnTo>
                  <a:pt x="831" y="108"/>
                </a:lnTo>
                <a:lnTo>
                  <a:pt x="850" y="107"/>
                </a:lnTo>
                <a:lnTo>
                  <a:pt x="867" y="107"/>
                </a:lnTo>
                <a:lnTo>
                  <a:pt x="882" y="109"/>
                </a:lnTo>
                <a:lnTo>
                  <a:pt x="892" y="114"/>
                </a:lnTo>
                <a:lnTo>
                  <a:pt x="896" y="122"/>
                </a:lnTo>
                <a:lnTo>
                  <a:pt x="892" y="126"/>
                </a:lnTo>
                <a:lnTo>
                  <a:pt x="882" y="129"/>
                </a:lnTo>
                <a:lnTo>
                  <a:pt x="867" y="130"/>
                </a:lnTo>
                <a:lnTo>
                  <a:pt x="848" y="130"/>
                </a:lnTo>
                <a:lnTo>
                  <a:pt x="831" y="130"/>
                </a:lnTo>
                <a:lnTo>
                  <a:pt x="815" y="130"/>
                </a:lnTo>
                <a:lnTo>
                  <a:pt x="803" y="129"/>
                </a:lnTo>
                <a:lnTo>
                  <a:pt x="797" y="129"/>
                </a:lnTo>
                <a:lnTo>
                  <a:pt x="806" y="146"/>
                </a:lnTo>
                <a:lnTo>
                  <a:pt x="810" y="160"/>
                </a:lnTo>
                <a:lnTo>
                  <a:pt x="809" y="172"/>
                </a:lnTo>
                <a:lnTo>
                  <a:pt x="805" y="184"/>
                </a:lnTo>
                <a:lnTo>
                  <a:pt x="829" y="183"/>
                </a:lnTo>
                <a:lnTo>
                  <a:pt x="843" y="168"/>
                </a:lnTo>
                <a:lnTo>
                  <a:pt x="831" y="154"/>
                </a:lnTo>
                <a:lnTo>
                  <a:pt x="846" y="154"/>
                </a:lnTo>
                <a:lnTo>
                  <a:pt x="860" y="168"/>
                </a:lnTo>
                <a:lnTo>
                  <a:pt x="848" y="183"/>
                </a:lnTo>
                <a:lnTo>
                  <a:pt x="829" y="183"/>
                </a:lnTo>
                <a:lnTo>
                  <a:pt x="805" y="18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BB9166C-836F-4F3B-80DA-1F6CED666150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22E4E4-685A-4DC3-AA2F-470801D3238A}" type="slidenum">
              <a:rPr lang="en-US" smtClean="0">
                <a:latin typeface="Verdana" pitchFamily="34" charset="0"/>
              </a:rPr>
              <a:pPr/>
              <a:t>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Administrative Details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6"/>
            <a:ext cx="8229600" cy="4525963"/>
          </a:xfrm>
        </p:spPr>
        <p:txBody>
          <a:bodyPr/>
          <a:lstStyle/>
          <a:p>
            <a:pPr eaLnBrk="1" hangingPunct="1"/>
            <a:r>
              <a:rPr lang="en-US" sz="3600" dirty="0" smtClean="0"/>
              <a:t>Communication:</a:t>
            </a:r>
            <a:r>
              <a:rPr lang="en-US" dirty="0" smtClean="0"/>
              <a:t> </a:t>
            </a:r>
          </a:p>
          <a:p>
            <a:pPr lvl="1" eaLnBrk="1" hangingPunct="1"/>
            <a:r>
              <a:rPr lang="en-US" dirty="0" smtClean="0"/>
              <a:t>Preferred communication mean: E-MAIL</a:t>
            </a:r>
          </a:p>
          <a:p>
            <a:pPr lvl="1" eaLnBrk="1" hangingPunct="1"/>
            <a:r>
              <a:rPr lang="en-US" dirty="0" smtClean="0"/>
              <a:t>Send with subject </a:t>
            </a:r>
            <a:r>
              <a:rPr lang="en-US" b="1" dirty="0" smtClean="0"/>
              <a:t>including</a:t>
            </a:r>
            <a:r>
              <a:rPr lang="en-US" dirty="0" smtClean="0"/>
              <a:t> ee444 (no guarantee of reply otherwise) </a:t>
            </a:r>
          </a:p>
          <a:p>
            <a:pPr lvl="1" eaLnBrk="1" hangingPunct="1"/>
            <a:r>
              <a:rPr lang="en-US" dirty="0" smtClean="0"/>
              <a:t>I will answer your questions any time if you come by my office provided that I am not busy at the moment </a:t>
            </a:r>
          </a:p>
        </p:txBody>
      </p:sp>
    </p:spTree>
    <p:extLst>
      <p:ext uri="{BB962C8B-B14F-4D97-AF65-F5344CB8AC3E}">
        <p14:creationId xmlns:p14="http://schemas.microsoft.com/office/powerpoint/2010/main" val="38308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http://computernetworkingsimplified.com/wp-content/uploads/2013/11/circuitswitch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80" y="3176510"/>
            <a:ext cx="7006670" cy="30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D2E639-F652-47DD-BED1-C9A66DD502E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837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6947B6-9CD6-4BCA-813D-0F47E50F987C}" type="slidenum">
              <a:rPr lang="en-US" smtClean="0">
                <a:latin typeface="Verdana" pitchFamily="34" charset="0"/>
              </a:rPr>
              <a:pPr/>
              <a:t>40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8373" name="Rectangle 3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Core: Circuit Switching</a:t>
            </a:r>
          </a:p>
        </p:txBody>
      </p:sp>
      <p:sp>
        <p:nvSpPr>
          <p:cNvPr id="58374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484313"/>
            <a:ext cx="4522424" cy="17326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Similar to phone call: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1) Dial: Connection set up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2) Ring: Signaling</a:t>
            </a:r>
          </a:p>
          <a:p>
            <a:pPr eaLnBrk="1" hangingPunct="1">
              <a:buFontTx/>
              <a:buNone/>
            </a:pPr>
            <a:endParaRPr lang="en-US" sz="2400" dirty="0" smtClean="0"/>
          </a:p>
        </p:txBody>
      </p:sp>
      <p:sp>
        <p:nvSpPr>
          <p:cNvPr id="326" name="Rectangle 1027"/>
          <p:cNvSpPr txBox="1">
            <a:spLocks noChangeArrowheads="1"/>
          </p:cNvSpPr>
          <p:nvPr/>
        </p:nvSpPr>
        <p:spPr bwMode="auto">
          <a:xfrm>
            <a:off x="4825389" y="1417638"/>
            <a:ext cx="4164376" cy="170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sz="2800" kern="0" dirty="0" smtClean="0"/>
              <a:t>3) Talk: Data Transfer</a:t>
            </a:r>
          </a:p>
          <a:p>
            <a:pPr eaLnBrk="1" hangingPunct="1">
              <a:buFontTx/>
              <a:buNone/>
            </a:pPr>
            <a:r>
              <a:rPr lang="en-US" sz="2800" kern="0" dirty="0" smtClean="0"/>
              <a:t>4) Hang up: Connection tear down</a:t>
            </a:r>
          </a:p>
          <a:p>
            <a:pPr eaLnBrk="1" hangingPunct="1">
              <a:buFontTx/>
              <a:buNone/>
            </a:pPr>
            <a:endParaRPr lang="en-US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13874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3D2E639-F652-47DD-BED1-C9A66DD502E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837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83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6947B6-9CD6-4BCA-813D-0F47E50F987C}" type="slidenum">
              <a:rPr lang="en-US" smtClean="0">
                <a:latin typeface="Verdana" pitchFamily="34" charset="0"/>
              </a:rPr>
              <a:pPr/>
              <a:t>41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8373" name="Rectangle 3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Core: Circuit Switching</a:t>
            </a:r>
          </a:p>
        </p:txBody>
      </p:sp>
      <p:sp>
        <p:nvSpPr>
          <p:cNvPr id="58374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11188" y="1484313"/>
            <a:ext cx="4033837" cy="45259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end-end resources reserved for “call”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link bandwidth,  switch capacity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dedicated resources: no sharing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circuit-like (guaranteed) performance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Signaling and call setup before data transfer are required</a:t>
            </a:r>
          </a:p>
        </p:txBody>
      </p:sp>
      <p:grpSp>
        <p:nvGrpSpPr>
          <p:cNvPr id="58375" name="Group 1573"/>
          <p:cNvGrpSpPr>
            <a:grpSpLocks/>
          </p:cNvGrpSpPr>
          <p:nvPr/>
        </p:nvGrpSpPr>
        <p:grpSpPr bwMode="auto">
          <a:xfrm>
            <a:off x="4989513" y="1639888"/>
            <a:ext cx="3470275" cy="4168775"/>
            <a:chOff x="3143" y="1033"/>
            <a:chExt cx="2186" cy="2626"/>
          </a:xfrm>
        </p:grpSpPr>
        <p:sp>
          <p:nvSpPr>
            <p:cNvPr id="58378" name="Freeform 1574"/>
            <p:cNvSpPr>
              <a:spLocks/>
            </p:cNvSpPr>
            <p:nvPr/>
          </p:nvSpPr>
          <p:spPr bwMode="auto">
            <a:xfrm>
              <a:off x="4227" y="2178"/>
              <a:ext cx="828" cy="425"/>
            </a:xfrm>
            <a:custGeom>
              <a:avLst/>
              <a:gdLst>
                <a:gd name="T0" fmla="*/ 382 w 828"/>
                <a:gd name="T1" fmla="*/ 30 h 425"/>
                <a:gd name="T2" fmla="*/ 370 w 828"/>
                <a:gd name="T3" fmla="*/ 30 h 425"/>
                <a:gd name="T4" fmla="*/ 126 w 828"/>
                <a:gd name="T5" fmla="*/ 32 h 425"/>
                <a:gd name="T6" fmla="*/ 6 w 828"/>
                <a:gd name="T7" fmla="*/ 126 h 425"/>
                <a:gd name="T8" fmla="*/ 92 w 828"/>
                <a:gd name="T9" fmla="*/ 274 h 425"/>
                <a:gd name="T10" fmla="*/ 292 w 828"/>
                <a:gd name="T11" fmla="*/ 384 h 425"/>
                <a:gd name="T12" fmla="*/ 540 w 828"/>
                <a:gd name="T13" fmla="*/ 416 h 425"/>
                <a:gd name="T14" fmla="*/ 698 w 828"/>
                <a:gd name="T15" fmla="*/ 330 h 425"/>
                <a:gd name="T16" fmla="*/ 776 w 828"/>
                <a:gd name="T17" fmla="*/ 170 h 425"/>
                <a:gd name="T18" fmla="*/ 792 w 828"/>
                <a:gd name="T19" fmla="*/ 22 h 425"/>
                <a:gd name="T20" fmla="*/ 560 w 828"/>
                <a:gd name="T21" fmla="*/ 38 h 425"/>
                <a:gd name="T22" fmla="*/ 382 w 828"/>
                <a:gd name="T23" fmla="*/ 30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79" name="Freeform 1575"/>
            <p:cNvSpPr>
              <a:spLocks/>
            </p:cNvSpPr>
            <p:nvPr/>
          </p:nvSpPr>
          <p:spPr bwMode="auto">
            <a:xfrm>
              <a:off x="4239" y="1217"/>
              <a:ext cx="1090" cy="658"/>
            </a:xfrm>
            <a:custGeom>
              <a:avLst/>
              <a:gdLst>
                <a:gd name="T0" fmla="*/ 5057 w 765"/>
                <a:gd name="T1" fmla="*/ 123 h 459"/>
                <a:gd name="T2" fmla="*/ 3427 w 765"/>
                <a:gd name="T3" fmla="*/ 866 h 459"/>
                <a:gd name="T4" fmla="*/ 1146 w 765"/>
                <a:gd name="T5" fmla="*/ 1241 h 459"/>
                <a:gd name="T6" fmla="*/ 164 w 765"/>
                <a:gd name="T7" fmla="*/ 4186 h 459"/>
                <a:gd name="T8" fmla="*/ 2144 w 765"/>
                <a:gd name="T9" fmla="*/ 5521 h 459"/>
                <a:gd name="T10" fmla="*/ 4121 w 765"/>
                <a:gd name="T11" fmla="*/ 5306 h 459"/>
                <a:gd name="T12" fmla="*/ 6957 w 765"/>
                <a:gd name="T13" fmla="*/ 5521 h 459"/>
                <a:gd name="T14" fmla="*/ 8325 w 765"/>
                <a:gd name="T15" fmla="*/ 5403 h 459"/>
                <a:gd name="T16" fmla="*/ 8961 w 765"/>
                <a:gd name="T17" fmla="*/ 4626 h 459"/>
                <a:gd name="T18" fmla="*/ 8945 w 765"/>
                <a:gd name="T19" fmla="*/ 1968 h 459"/>
                <a:gd name="T20" fmla="*/ 7894 w 765"/>
                <a:gd name="T21" fmla="*/ 421 h 459"/>
                <a:gd name="T22" fmla="*/ 5057 w 765"/>
                <a:gd name="T23" fmla="*/ 123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80" name="Freeform 1576"/>
            <p:cNvSpPr>
              <a:spLocks/>
            </p:cNvSpPr>
            <p:nvPr/>
          </p:nvSpPr>
          <p:spPr bwMode="auto">
            <a:xfrm>
              <a:off x="3143" y="1033"/>
              <a:ext cx="1036" cy="675"/>
            </a:xfrm>
            <a:custGeom>
              <a:avLst/>
              <a:gdLst>
                <a:gd name="T0" fmla="*/ 648 w 1036"/>
                <a:gd name="T1" fmla="*/ 11 h 675"/>
                <a:gd name="T2" fmla="*/ 390 w 1036"/>
                <a:gd name="T3" fmla="*/ 53 h 675"/>
                <a:gd name="T4" fmla="*/ 206 w 1036"/>
                <a:gd name="T5" fmla="*/ 129 h 675"/>
                <a:gd name="T6" fmla="*/ 152 w 1036"/>
                <a:gd name="T7" fmla="*/ 229 h 675"/>
                <a:gd name="T8" fmla="*/ 22 w 1036"/>
                <a:gd name="T9" fmla="*/ 297 h 675"/>
                <a:gd name="T10" fmla="*/ 18 w 1036"/>
                <a:gd name="T11" fmla="*/ 459 h 675"/>
                <a:gd name="T12" fmla="*/ 132 w 1036"/>
                <a:gd name="T13" fmla="*/ 489 h 675"/>
                <a:gd name="T14" fmla="*/ 458 w 1036"/>
                <a:gd name="T15" fmla="*/ 489 h 675"/>
                <a:gd name="T16" fmla="*/ 598 w 1036"/>
                <a:gd name="T17" fmla="*/ 555 h 675"/>
                <a:gd name="T18" fmla="*/ 752 w 1036"/>
                <a:gd name="T19" fmla="*/ 657 h 675"/>
                <a:gd name="T20" fmla="*/ 870 w 1036"/>
                <a:gd name="T21" fmla="*/ 661 h 675"/>
                <a:gd name="T22" fmla="*/ 952 w 1036"/>
                <a:gd name="T23" fmla="*/ 603 h 675"/>
                <a:gd name="T24" fmla="*/ 992 w 1036"/>
                <a:gd name="T25" fmla="*/ 445 h 675"/>
                <a:gd name="T26" fmla="*/ 1018 w 1036"/>
                <a:gd name="T27" fmla="*/ 291 h 675"/>
                <a:gd name="T28" fmla="*/ 1022 w 1036"/>
                <a:gd name="T29" fmla="*/ 107 h 675"/>
                <a:gd name="T30" fmla="*/ 934 w 1036"/>
                <a:gd name="T31" fmla="*/ 17 h 675"/>
                <a:gd name="T32" fmla="*/ 776 w 1036"/>
                <a:gd name="T33" fmla="*/ 3 h 675"/>
                <a:gd name="T34" fmla="*/ 64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58381" name="Group 1577"/>
            <p:cNvGrpSpPr>
              <a:grpSpLocks/>
            </p:cNvGrpSpPr>
            <p:nvPr/>
          </p:nvGrpSpPr>
          <p:grpSpPr bwMode="auto">
            <a:xfrm>
              <a:off x="3198" y="1874"/>
              <a:ext cx="919" cy="588"/>
              <a:chOff x="2889" y="1631"/>
              <a:chExt cx="980" cy="743"/>
            </a:xfrm>
          </p:grpSpPr>
          <p:sp>
            <p:nvSpPr>
              <p:cNvPr id="58691" name="Rectangle 1578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92" name="AutoShape 1579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solidFill>
                    <a:srgbClr val="00CCFF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58382" name="Group 1580"/>
            <p:cNvGrpSpPr>
              <a:grpSpLocks/>
            </p:cNvGrpSpPr>
            <p:nvPr/>
          </p:nvGrpSpPr>
          <p:grpSpPr bwMode="auto">
            <a:xfrm>
              <a:off x="3640" y="1154"/>
              <a:ext cx="212" cy="335"/>
              <a:chOff x="3796" y="1043"/>
              <a:chExt cx="865" cy="1237"/>
            </a:xfrm>
          </p:grpSpPr>
          <p:sp>
            <p:nvSpPr>
              <p:cNvPr id="58661" name="Line 1581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2" name="Line 1582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3" name="Line 1583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4" name="Line 1584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5" name="Line 1585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6" name="Line 1586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7" name="Line 1587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8" name="Line 1588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69" name="Line 1589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0" name="Line 1590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1" name="Line 1591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2" name="Line 1592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3" name="Line 1593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4" name="Line 1594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sp>
            <p:nvSpPr>
              <p:cNvPr id="58675" name="Line 1595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tr-TR"/>
              </a:p>
            </p:txBody>
          </p:sp>
          <p:grpSp>
            <p:nvGrpSpPr>
              <p:cNvPr id="58676" name="Group 1596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58687" name="Line 159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8" name="Line 159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9" name="Line 159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90" name="Line 160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</p:grpSp>
          <p:grpSp>
            <p:nvGrpSpPr>
              <p:cNvPr id="58677" name="Group 1601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58683" name="Line 1602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4" name="Line 1603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5" name="Line 1604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6" name="Line 1605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</p:grpSp>
          <p:grpSp>
            <p:nvGrpSpPr>
              <p:cNvPr id="58678" name="Group 1606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58679" name="Line 1607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0" name="Line 1608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1" name="Line 1609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  <p:sp>
              <p:nvSpPr>
                <p:cNvPr id="58682" name="Line 1610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83" name="Group 1611"/>
            <p:cNvGrpSpPr>
              <a:grpSpLocks/>
            </p:cNvGrpSpPr>
            <p:nvPr/>
          </p:nvGrpSpPr>
          <p:grpSpPr bwMode="auto">
            <a:xfrm>
              <a:off x="3189" y="1364"/>
              <a:ext cx="436" cy="114"/>
              <a:chOff x="3072" y="739"/>
              <a:chExt cx="652" cy="146"/>
            </a:xfrm>
          </p:grpSpPr>
          <p:pic>
            <p:nvPicPr>
              <p:cNvPr id="58658" name="Picture 1612" descr="lgv_fqmg[1]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659" name="Line 1613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660" name="Line 1614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</p:grpSp>
        <p:pic>
          <p:nvPicPr>
            <p:cNvPr id="58384" name="Picture 1615" descr="imgyjavg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" y="1183"/>
              <a:ext cx="232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8385" name="Group 1616"/>
            <p:cNvGrpSpPr>
              <a:grpSpLocks/>
            </p:cNvGrpSpPr>
            <p:nvPr/>
          </p:nvGrpSpPr>
          <p:grpSpPr bwMode="auto">
            <a:xfrm>
              <a:off x="3846" y="1069"/>
              <a:ext cx="256" cy="269"/>
              <a:chOff x="2870" y="1518"/>
              <a:chExt cx="292" cy="320"/>
            </a:xfrm>
          </p:grpSpPr>
          <p:graphicFrame>
            <p:nvGraphicFramePr>
              <p:cNvPr id="58656" name="Object 161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04" name="Clip" r:id="rId6" imgW="826829" imgH="840406" progId="MS_ClipArt_Gallery.2">
                      <p:embed/>
                    </p:oleObj>
                  </mc:Choice>
                  <mc:Fallback>
                    <p:oleObj name="Clip" r:id="rId6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657" name="Object 161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05" name="Clip" r:id="rId8" imgW="1268295" imgH="1199426" progId="MS_ClipArt_Gallery.2">
                      <p:embed/>
                    </p:oleObj>
                  </mc:Choice>
                  <mc:Fallback>
                    <p:oleObj name="Clip" r:id="rId8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8386" name="Group 1619"/>
            <p:cNvGrpSpPr>
              <a:grpSpLocks/>
            </p:cNvGrpSpPr>
            <p:nvPr/>
          </p:nvGrpSpPr>
          <p:grpSpPr bwMode="auto">
            <a:xfrm>
              <a:off x="4304" y="2253"/>
              <a:ext cx="228" cy="108"/>
              <a:chOff x="3600" y="219"/>
              <a:chExt cx="360" cy="175"/>
            </a:xfrm>
          </p:grpSpPr>
          <p:sp>
            <p:nvSpPr>
              <p:cNvPr id="58643" name="Oval 162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44" name="Line 162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45" name="Line 162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46" name="Rectangle 162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47" name="Oval 162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648" name="Group 162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653" name="Line 16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54" name="Line 16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55" name="Line 16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649" name="Group 162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650" name="Line 163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51" name="Line 163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52" name="Line 163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87" name="Group 1633"/>
            <p:cNvGrpSpPr>
              <a:grpSpLocks/>
            </p:cNvGrpSpPr>
            <p:nvPr/>
          </p:nvGrpSpPr>
          <p:grpSpPr bwMode="auto">
            <a:xfrm>
              <a:off x="4528" y="2429"/>
              <a:ext cx="228" cy="108"/>
              <a:chOff x="3600" y="219"/>
              <a:chExt cx="360" cy="175"/>
            </a:xfrm>
          </p:grpSpPr>
          <p:sp>
            <p:nvSpPr>
              <p:cNvPr id="58630" name="Oval 163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31" name="Line 163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32" name="Line 163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33" name="Rectangle 163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34" name="Oval 163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635" name="Group 163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640" name="Line 16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41" name="Line 16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42" name="Line 16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636" name="Group 164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637" name="Line 164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38" name="Line 164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39" name="Line 164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88" name="Group 1647"/>
            <p:cNvGrpSpPr>
              <a:grpSpLocks/>
            </p:cNvGrpSpPr>
            <p:nvPr/>
          </p:nvGrpSpPr>
          <p:grpSpPr bwMode="auto">
            <a:xfrm>
              <a:off x="4704" y="2261"/>
              <a:ext cx="228" cy="108"/>
              <a:chOff x="3600" y="219"/>
              <a:chExt cx="360" cy="175"/>
            </a:xfrm>
          </p:grpSpPr>
          <p:sp>
            <p:nvSpPr>
              <p:cNvPr id="58617" name="Oval 164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18" name="Line 164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19" name="Line 165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20" name="Rectangle 165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21" name="Oval 165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622" name="Group 165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627" name="Line 16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28" name="Line 16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29" name="Line 16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623" name="Group 165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624" name="Line 16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25" name="Line 16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26" name="Line 16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89" name="Group 1661"/>
            <p:cNvGrpSpPr>
              <a:grpSpLocks/>
            </p:cNvGrpSpPr>
            <p:nvPr/>
          </p:nvGrpSpPr>
          <p:grpSpPr bwMode="auto">
            <a:xfrm>
              <a:off x="4367" y="1532"/>
              <a:ext cx="221" cy="101"/>
              <a:chOff x="3600" y="219"/>
              <a:chExt cx="360" cy="175"/>
            </a:xfrm>
          </p:grpSpPr>
          <p:sp>
            <p:nvSpPr>
              <p:cNvPr id="58604" name="Oval 166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05" name="Line 166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06" name="Line 166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607" name="Rectangle 166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608" name="Oval 166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609" name="Group 166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614" name="Line 166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15" name="Line 166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16" name="Line 167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610" name="Group 167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611" name="Line 167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12" name="Line 167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13" name="Line 167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90" name="Group 1675"/>
            <p:cNvGrpSpPr>
              <a:grpSpLocks/>
            </p:cNvGrpSpPr>
            <p:nvPr/>
          </p:nvGrpSpPr>
          <p:grpSpPr bwMode="auto">
            <a:xfrm>
              <a:off x="4366" y="1693"/>
              <a:ext cx="228" cy="108"/>
              <a:chOff x="3600" y="219"/>
              <a:chExt cx="360" cy="175"/>
            </a:xfrm>
          </p:grpSpPr>
          <p:sp>
            <p:nvSpPr>
              <p:cNvPr id="58591" name="Oval 167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92" name="Line 167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93" name="Line 167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94" name="Rectangle 167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95" name="Oval 168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96" name="Group 168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601" name="Line 168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02" name="Line 168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03" name="Line 168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97" name="Group 168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98" name="Line 168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99" name="Line 168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600" name="Line 168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91" name="Group 1689"/>
            <p:cNvGrpSpPr>
              <a:grpSpLocks/>
            </p:cNvGrpSpPr>
            <p:nvPr/>
          </p:nvGrpSpPr>
          <p:grpSpPr bwMode="auto">
            <a:xfrm>
              <a:off x="4666" y="1472"/>
              <a:ext cx="210" cy="97"/>
              <a:chOff x="3600" y="219"/>
              <a:chExt cx="360" cy="175"/>
            </a:xfrm>
          </p:grpSpPr>
          <p:sp>
            <p:nvSpPr>
              <p:cNvPr id="58578" name="Oval 169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79" name="Line 169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80" name="Line 169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81" name="Rectangle 169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82" name="Oval 169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83" name="Group 169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588" name="Line 16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89" name="Line 16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90" name="Line 16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84" name="Group 169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85" name="Line 17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86" name="Line 17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87" name="Line 17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92" name="Group 1703"/>
            <p:cNvGrpSpPr>
              <a:grpSpLocks/>
            </p:cNvGrpSpPr>
            <p:nvPr/>
          </p:nvGrpSpPr>
          <p:grpSpPr bwMode="auto">
            <a:xfrm>
              <a:off x="4720" y="1693"/>
              <a:ext cx="228" cy="108"/>
              <a:chOff x="3600" y="219"/>
              <a:chExt cx="360" cy="175"/>
            </a:xfrm>
          </p:grpSpPr>
          <p:sp>
            <p:nvSpPr>
              <p:cNvPr id="58565" name="Oval 170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66" name="Line 170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67" name="Line 170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68" name="Rectangle 170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69" name="Oval 170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70" name="Group 170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575" name="Line 171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76" name="Line 171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77" name="Line 171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71" name="Group 171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72" name="Line 17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73" name="Line 171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74" name="Line 17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93" name="Group 1717"/>
            <p:cNvGrpSpPr>
              <a:grpSpLocks/>
            </p:cNvGrpSpPr>
            <p:nvPr/>
          </p:nvGrpSpPr>
          <p:grpSpPr bwMode="auto">
            <a:xfrm>
              <a:off x="3832" y="1529"/>
              <a:ext cx="220" cy="100"/>
              <a:chOff x="3600" y="219"/>
              <a:chExt cx="360" cy="175"/>
            </a:xfrm>
          </p:grpSpPr>
          <p:sp>
            <p:nvSpPr>
              <p:cNvPr id="58552" name="Oval 171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53" name="Line 171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54" name="Line 172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55" name="Rectangle 172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56" name="Oval 172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57" name="Group 172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562" name="Line 17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63" name="Line 17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64" name="Line 17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58" name="Group 172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59" name="Line 17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60" name="Line 172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61" name="Line 17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394" name="Group 1731"/>
            <p:cNvGrpSpPr>
              <a:grpSpLocks/>
            </p:cNvGrpSpPr>
            <p:nvPr/>
          </p:nvGrpSpPr>
          <p:grpSpPr bwMode="auto">
            <a:xfrm>
              <a:off x="3639" y="2253"/>
              <a:ext cx="220" cy="100"/>
              <a:chOff x="3600" y="219"/>
              <a:chExt cx="360" cy="175"/>
            </a:xfrm>
          </p:grpSpPr>
          <p:sp>
            <p:nvSpPr>
              <p:cNvPr id="58539" name="Oval 173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40" name="Line 173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41" name="Line 173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42" name="Rectangle 173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43" name="Oval 173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44" name="Group 173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549" name="Line 17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50" name="Line 17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51" name="Line 17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45" name="Group 174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46" name="Line 17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47" name="Line 17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48" name="Line 17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sp>
          <p:nvSpPr>
            <p:cNvPr id="58395" name="Line 1745"/>
            <p:cNvSpPr>
              <a:spLocks noChangeShapeType="1"/>
            </p:cNvSpPr>
            <p:nvPr/>
          </p:nvSpPr>
          <p:spPr bwMode="auto">
            <a:xfrm flipV="1">
              <a:off x="4396" y="2523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96" name="Line 1746"/>
            <p:cNvSpPr>
              <a:spLocks noChangeShapeType="1"/>
            </p:cNvSpPr>
            <p:nvPr/>
          </p:nvSpPr>
          <p:spPr bwMode="auto">
            <a:xfrm>
              <a:off x="4474" y="2358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97" name="Line 1747"/>
            <p:cNvSpPr>
              <a:spLocks noChangeShapeType="1"/>
            </p:cNvSpPr>
            <p:nvPr/>
          </p:nvSpPr>
          <p:spPr bwMode="auto">
            <a:xfrm>
              <a:off x="4535" y="2308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98" name="Line 1748"/>
            <p:cNvSpPr>
              <a:spLocks noChangeShapeType="1"/>
            </p:cNvSpPr>
            <p:nvPr/>
          </p:nvSpPr>
          <p:spPr bwMode="auto">
            <a:xfrm flipV="1">
              <a:off x="4684" y="2362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399" name="Line 1749"/>
            <p:cNvSpPr>
              <a:spLocks noChangeShapeType="1"/>
            </p:cNvSpPr>
            <p:nvPr/>
          </p:nvSpPr>
          <p:spPr bwMode="auto">
            <a:xfrm>
              <a:off x="3864" y="2312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58400" name="Group 1750"/>
            <p:cNvGrpSpPr>
              <a:grpSpLocks/>
            </p:cNvGrpSpPr>
            <p:nvPr/>
          </p:nvGrpSpPr>
          <p:grpSpPr bwMode="auto">
            <a:xfrm>
              <a:off x="3390" y="1979"/>
              <a:ext cx="209" cy="224"/>
              <a:chOff x="2870" y="1518"/>
              <a:chExt cx="292" cy="320"/>
            </a:xfrm>
          </p:grpSpPr>
          <p:graphicFrame>
            <p:nvGraphicFramePr>
              <p:cNvPr id="58537" name="Object 1751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06" name="Clip" r:id="rId10" imgW="826829" imgH="840406" progId="MS_ClipArt_Gallery.2">
                      <p:embed/>
                    </p:oleObj>
                  </mc:Choice>
                  <mc:Fallback>
                    <p:oleObj name="Clip" r:id="rId10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538" name="Object 1752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07" name="Clip" r:id="rId11" imgW="1268295" imgH="1199426" progId="MS_ClipArt_Gallery.2">
                      <p:embed/>
                    </p:oleObj>
                  </mc:Choice>
                  <mc:Fallback>
                    <p:oleObj name="Clip" r:id="rId11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8401" name="Group 1753"/>
            <p:cNvGrpSpPr>
              <a:grpSpLocks/>
            </p:cNvGrpSpPr>
            <p:nvPr/>
          </p:nvGrpSpPr>
          <p:grpSpPr bwMode="auto">
            <a:xfrm>
              <a:off x="3418" y="2211"/>
              <a:ext cx="139" cy="194"/>
              <a:chOff x="2556" y="2689"/>
              <a:chExt cx="183" cy="255"/>
            </a:xfrm>
          </p:grpSpPr>
          <p:pic>
            <p:nvPicPr>
              <p:cNvPr id="58520" name="Picture 1754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521" name="Freeform 1755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2" name="Freeform 1756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3" name="Freeform 1757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4" name="Freeform 1758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5" name="Freeform 1759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6" name="Freeform 1760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7" name="Freeform 1761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8" name="Freeform 1762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29" name="Freeform 1763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0" name="Freeform 1764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1" name="Freeform 1765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2" name="Freeform 1766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3" name="Freeform 1767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4" name="Freeform 1768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5" name="Freeform 1769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536" name="Freeform 1770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</p:grpSp>
        <p:graphicFrame>
          <p:nvGraphicFramePr>
            <p:cNvPr id="58402" name="Object 1771"/>
            <p:cNvGraphicFramePr>
              <a:graphicFrameLocks noChangeAspect="1"/>
            </p:cNvGraphicFramePr>
            <p:nvPr/>
          </p:nvGraphicFramePr>
          <p:xfrm>
            <a:off x="3660" y="2006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08" name="Clip" r:id="rId13" imgW="1307263" imgH="1084139" progId="MS_ClipArt_Gallery.2">
                    <p:embed/>
                  </p:oleObj>
                </mc:Choice>
                <mc:Fallback>
                  <p:oleObj name="Clip" r:id="rId13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0" y="2006"/>
                          <a:ext cx="207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3" name="Line 1772"/>
            <p:cNvSpPr>
              <a:spLocks noChangeShapeType="1"/>
            </p:cNvSpPr>
            <p:nvPr/>
          </p:nvSpPr>
          <p:spPr bwMode="auto">
            <a:xfrm>
              <a:off x="4050" y="1586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04" name="Line 1773"/>
            <p:cNvSpPr>
              <a:spLocks noChangeShapeType="1"/>
            </p:cNvSpPr>
            <p:nvPr/>
          </p:nvSpPr>
          <p:spPr bwMode="auto">
            <a:xfrm>
              <a:off x="3777" y="1478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05" name="Freeform 1774"/>
            <p:cNvSpPr>
              <a:spLocks/>
            </p:cNvSpPr>
            <p:nvPr/>
          </p:nvSpPr>
          <p:spPr bwMode="auto">
            <a:xfrm>
              <a:off x="3348" y="2742"/>
              <a:ext cx="1877" cy="917"/>
            </a:xfrm>
            <a:custGeom>
              <a:avLst/>
              <a:gdLst>
                <a:gd name="T0" fmla="*/ 889 w 1877"/>
                <a:gd name="T1" fmla="*/ 23 h 917"/>
                <a:gd name="T2" fmla="*/ 692 w 1877"/>
                <a:gd name="T3" fmla="*/ 109 h 917"/>
                <a:gd name="T4" fmla="*/ 415 w 1877"/>
                <a:gd name="T5" fmla="*/ 91 h 917"/>
                <a:gd name="T6" fmla="*/ 112 w 1877"/>
                <a:gd name="T7" fmla="*/ 170 h 917"/>
                <a:gd name="T8" fmla="*/ 50 w 1877"/>
                <a:gd name="T9" fmla="*/ 353 h 917"/>
                <a:gd name="T10" fmla="*/ 14 w 1877"/>
                <a:gd name="T11" fmla="*/ 528 h 917"/>
                <a:gd name="T12" fmla="*/ 139 w 1877"/>
                <a:gd name="T13" fmla="*/ 650 h 917"/>
                <a:gd name="T14" fmla="*/ 505 w 1877"/>
                <a:gd name="T15" fmla="*/ 781 h 917"/>
                <a:gd name="T16" fmla="*/ 933 w 1877"/>
                <a:gd name="T17" fmla="*/ 886 h 917"/>
                <a:gd name="T18" fmla="*/ 1370 w 1877"/>
                <a:gd name="T19" fmla="*/ 901 h 917"/>
                <a:gd name="T20" fmla="*/ 1676 w 1877"/>
                <a:gd name="T21" fmla="*/ 793 h 917"/>
                <a:gd name="T22" fmla="*/ 1860 w 1877"/>
                <a:gd name="T23" fmla="*/ 624 h 917"/>
                <a:gd name="T24" fmla="*/ 1776 w 1877"/>
                <a:gd name="T25" fmla="*/ 219 h 917"/>
                <a:gd name="T26" fmla="*/ 1503 w 1877"/>
                <a:gd name="T27" fmla="*/ 100 h 917"/>
                <a:gd name="T28" fmla="*/ 1200 w 1877"/>
                <a:gd name="T29" fmla="*/ 13 h 917"/>
                <a:gd name="T30" fmla="*/ 889 w 1877"/>
                <a:gd name="T31" fmla="*/ 23 h 9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77"/>
                <a:gd name="T49" fmla="*/ 0 h 917"/>
                <a:gd name="T50" fmla="*/ 1877 w 1877"/>
                <a:gd name="T51" fmla="*/ 917 h 9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06" name="Line 1775"/>
            <p:cNvSpPr>
              <a:spLocks noChangeShapeType="1"/>
            </p:cNvSpPr>
            <p:nvPr/>
          </p:nvSpPr>
          <p:spPr bwMode="auto">
            <a:xfrm rot="-5400000">
              <a:off x="4757" y="3206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58407" name="Group 1776"/>
            <p:cNvGrpSpPr>
              <a:grpSpLocks/>
            </p:cNvGrpSpPr>
            <p:nvPr/>
          </p:nvGrpSpPr>
          <p:grpSpPr bwMode="auto">
            <a:xfrm>
              <a:off x="4702" y="3292"/>
              <a:ext cx="125" cy="230"/>
              <a:chOff x="4180" y="783"/>
              <a:chExt cx="150" cy="307"/>
            </a:xfrm>
          </p:grpSpPr>
          <p:sp>
            <p:nvSpPr>
              <p:cNvPr id="58512" name="AutoShape 1777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13" name="Rectangle 1778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14" name="Rectangle 1779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15" name="AutoShape 1780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16" name="Line 1781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17" name="Line 1782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18" name="Rectangle 1783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19" name="Rectangle 1784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</p:grpSp>
        <p:sp>
          <p:nvSpPr>
            <p:cNvPr id="58408" name="Line 1785"/>
            <p:cNvSpPr>
              <a:spLocks noChangeShapeType="1"/>
            </p:cNvSpPr>
            <p:nvPr/>
          </p:nvSpPr>
          <p:spPr bwMode="auto">
            <a:xfrm rot="5400000" flipV="1">
              <a:off x="4849" y="3383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8409" name="Line 1786"/>
            <p:cNvSpPr>
              <a:spLocks noChangeShapeType="1"/>
            </p:cNvSpPr>
            <p:nvPr/>
          </p:nvSpPr>
          <p:spPr bwMode="auto">
            <a:xfrm rot="-5400000">
              <a:off x="4966" y="3179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58410" name="Group 1787"/>
            <p:cNvGrpSpPr>
              <a:grpSpLocks/>
            </p:cNvGrpSpPr>
            <p:nvPr/>
          </p:nvGrpSpPr>
          <p:grpSpPr bwMode="auto">
            <a:xfrm>
              <a:off x="4701" y="2996"/>
              <a:ext cx="316" cy="148"/>
              <a:chOff x="3600" y="219"/>
              <a:chExt cx="360" cy="175"/>
            </a:xfrm>
          </p:grpSpPr>
          <p:sp>
            <p:nvSpPr>
              <p:cNvPr id="58499" name="Oval 1788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00" name="Line 178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01" name="Line 179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502" name="Rectangle 179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503" name="Oval 179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504" name="Group 179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509" name="Line 179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10" name="Line 179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11" name="Line 179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505" name="Group 179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506" name="Line 179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07" name="Line 179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508" name="Line 180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411" name="Group 1801"/>
            <p:cNvGrpSpPr>
              <a:grpSpLocks/>
            </p:cNvGrpSpPr>
            <p:nvPr/>
          </p:nvGrpSpPr>
          <p:grpSpPr bwMode="auto">
            <a:xfrm>
              <a:off x="4187" y="2822"/>
              <a:ext cx="316" cy="148"/>
              <a:chOff x="3600" y="219"/>
              <a:chExt cx="360" cy="175"/>
            </a:xfrm>
          </p:grpSpPr>
          <p:sp>
            <p:nvSpPr>
              <p:cNvPr id="58486" name="Oval 180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87" name="Line 180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88" name="Line 180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89" name="Rectangle 180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90" name="Oval 180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491" name="Group 180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496" name="Line 180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97" name="Line 180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98" name="Line 181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492" name="Group 181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493" name="Line 18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94" name="Line 18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95" name="Line 18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pSp>
          <p:nvGrpSpPr>
            <p:cNvPr id="58412" name="Group 1815"/>
            <p:cNvGrpSpPr>
              <a:grpSpLocks/>
            </p:cNvGrpSpPr>
            <p:nvPr/>
          </p:nvGrpSpPr>
          <p:grpSpPr bwMode="auto">
            <a:xfrm>
              <a:off x="3768" y="3014"/>
              <a:ext cx="316" cy="148"/>
              <a:chOff x="3600" y="219"/>
              <a:chExt cx="360" cy="175"/>
            </a:xfrm>
          </p:grpSpPr>
          <p:sp>
            <p:nvSpPr>
              <p:cNvPr id="58473" name="Oval 181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74" name="Line 181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75" name="Line 181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76" name="Rectangle 181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77" name="Oval 182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58478" name="Group 182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58483" name="Line 182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84" name="Line 182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85" name="Line 182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58479" name="Group 182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58480" name="Line 182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81" name="Line 18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58482" name="Line 182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sp>
          <p:nvSpPr>
            <p:cNvPr id="58413" name="Line 1829"/>
            <p:cNvSpPr>
              <a:spLocks noChangeShapeType="1"/>
            </p:cNvSpPr>
            <p:nvPr/>
          </p:nvSpPr>
          <p:spPr bwMode="auto">
            <a:xfrm>
              <a:off x="4470" y="2955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4" name="Line 1830"/>
            <p:cNvSpPr>
              <a:spLocks noChangeShapeType="1"/>
            </p:cNvSpPr>
            <p:nvPr/>
          </p:nvSpPr>
          <p:spPr bwMode="auto">
            <a:xfrm flipV="1">
              <a:off x="4059" y="2963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5" name="Line 1831"/>
            <p:cNvSpPr>
              <a:spLocks noChangeShapeType="1"/>
            </p:cNvSpPr>
            <p:nvPr/>
          </p:nvSpPr>
          <p:spPr bwMode="auto">
            <a:xfrm flipV="1">
              <a:off x="4086" y="3091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6" name="Line 1832"/>
            <p:cNvSpPr>
              <a:spLocks noChangeShapeType="1"/>
            </p:cNvSpPr>
            <p:nvPr/>
          </p:nvSpPr>
          <p:spPr bwMode="auto">
            <a:xfrm flipH="1">
              <a:off x="3642" y="2931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7" name="Line 1833"/>
            <p:cNvSpPr>
              <a:spLocks noChangeShapeType="1"/>
            </p:cNvSpPr>
            <p:nvPr/>
          </p:nvSpPr>
          <p:spPr bwMode="auto">
            <a:xfrm>
              <a:off x="3658" y="2963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8" name="Line 1834"/>
            <p:cNvSpPr>
              <a:spLocks noChangeShapeType="1"/>
            </p:cNvSpPr>
            <p:nvPr/>
          </p:nvSpPr>
          <p:spPr bwMode="auto">
            <a:xfrm>
              <a:off x="3570" y="3175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19" name="Line 1835"/>
            <p:cNvSpPr>
              <a:spLocks noChangeShapeType="1"/>
            </p:cNvSpPr>
            <p:nvPr/>
          </p:nvSpPr>
          <p:spPr bwMode="auto">
            <a:xfrm>
              <a:off x="3729" y="3225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20" name="Line 1836"/>
            <p:cNvSpPr>
              <a:spLocks noChangeShapeType="1"/>
            </p:cNvSpPr>
            <p:nvPr/>
          </p:nvSpPr>
          <p:spPr bwMode="auto">
            <a:xfrm flipH="1">
              <a:off x="3880" y="3167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21" name="Line 1837"/>
            <p:cNvSpPr>
              <a:spLocks noChangeShapeType="1"/>
            </p:cNvSpPr>
            <p:nvPr/>
          </p:nvSpPr>
          <p:spPr bwMode="auto">
            <a:xfrm>
              <a:off x="3762" y="3223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22" name="Line 1838"/>
            <p:cNvSpPr>
              <a:spLocks noChangeShapeType="1"/>
            </p:cNvSpPr>
            <p:nvPr/>
          </p:nvSpPr>
          <p:spPr bwMode="auto">
            <a:xfrm flipH="1" flipV="1">
              <a:off x="4012" y="32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aphicFrame>
          <p:nvGraphicFramePr>
            <p:cNvPr id="58423" name="Object 1839"/>
            <p:cNvGraphicFramePr>
              <a:graphicFrameLocks noChangeAspect="1"/>
            </p:cNvGraphicFramePr>
            <p:nvPr/>
          </p:nvGraphicFramePr>
          <p:xfrm>
            <a:off x="3417" y="31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09" name="Clip" r:id="rId15" imgW="1307263" imgH="1084139" progId="MS_ClipArt_Gallery.2">
                    <p:embed/>
                  </p:oleObj>
                </mc:Choice>
                <mc:Fallback>
                  <p:oleObj name="Clip" r:id="rId15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7" y="31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24" name="Object 1840"/>
            <p:cNvGraphicFramePr>
              <a:graphicFrameLocks noChangeAspect="1"/>
            </p:cNvGraphicFramePr>
            <p:nvPr/>
          </p:nvGraphicFramePr>
          <p:xfrm>
            <a:off x="3521" y="29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10" name="Clip" r:id="rId16" imgW="1307263" imgH="1084139" progId="MS_ClipArt_Gallery.2">
                    <p:embed/>
                  </p:oleObj>
                </mc:Choice>
                <mc:Fallback>
                  <p:oleObj name="Clip" r:id="rId16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1" y="29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25" name="Object 1841"/>
            <p:cNvGraphicFramePr>
              <a:graphicFrameLocks noChangeAspect="1"/>
            </p:cNvGraphicFramePr>
            <p:nvPr/>
          </p:nvGraphicFramePr>
          <p:xfrm>
            <a:off x="3689" y="326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11" name="Clip" r:id="rId17" imgW="1307263" imgH="1084139" progId="MS_ClipArt_Gallery.2">
                    <p:embed/>
                  </p:oleObj>
                </mc:Choice>
                <mc:Fallback>
                  <p:oleObj name="Clip" r:id="rId17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9" y="3261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26" name="Object 1842"/>
            <p:cNvGraphicFramePr>
              <a:graphicFrameLocks noChangeAspect="1"/>
            </p:cNvGraphicFramePr>
            <p:nvPr/>
          </p:nvGraphicFramePr>
          <p:xfrm>
            <a:off x="3903" y="3263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12" name="Clip" r:id="rId18" imgW="1307263" imgH="1084139" progId="MS_ClipArt_Gallery.2">
                    <p:embed/>
                  </p:oleObj>
                </mc:Choice>
                <mc:Fallback>
                  <p:oleObj name="Clip" r:id="rId18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3263"/>
                          <a:ext cx="216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8427" name="Group 1843"/>
            <p:cNvGrpSpPr>
              <a:grpSpLocks/>
            </p:cNvGrpSpPr>
            <p:nvPr/>
          </p:nvGrpSpPr>
          <p:grpSpPr bwMode="auto">
            <a:xfrm>
              <a:off x="4475" y="3342"/>
              <a:ext cx="172" cy="215"/>
              <a:chOff x="2870" y="1518"/>
              <a:chExt cx="292" cy="320"/>
            </a:xfrm>
          </p:grpSpPr>
          <p:graphicFrame>
            <p:nvGraphicFramePr>
              <p:cNvPr id="58471" name="Object 1844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13" name="Clip" r:id="rId19" imgW="826829" imgH="840406" progId="MS_ClipArt_Gallery.2">
                      <p:embed/>
                    </p:oleObj>
                  </mc:Choice>
                  <mc:Fallback>
                    <p:oleObj name="Clip" r:id="rId19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472" name="Object 1845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14" name="Clip" r:id="rId20" imgW="1268295" imgH="1199426" progId="MS_ClipArt_Gallery.2">
                      <p:embed/>
                    </p:oleObj>
                  </mc:Choice>
                  <mc:Fallback>
                    <p:oleObj name="Clip" r:id="rId20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8428" name="Group 1846"/>
            <p:cNvGrpSpPr>
              <a:grpSpLocks/>
            </p:cNvGrpSpPr>
            <p:nvPr/>
          </p:nvGrpSpPr>
          <p:grpSpPr bwMode="auto">
            <a:xfrm>
              <a:off x="4191" y="3374"/>
              <a:ext cx="220" cy="203"/>
              <a:chOff x="2870" y="1518"/>
              <a:chExt cx="292" cy="320"/>
            </a:xfrm>
          </p:grpSpPr>
          <p:graphicFrame>
            <p:nvGraphicFramePr>
              <p:cNvPr id="58469" name="Object 184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15" name="Clip" r:id="rId21" imgW="826829" imgH="840406" progId="MS_ClipArt_Gallery.2">
                      <p:embed/>
                    </p:oleObj>
                  </mc:Choice>
                  <mc:Fallback>
                    <p:oleObj name="Clip" r:id="rId21" imgW="826829" imgH="84040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470" name="Object 184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6916" name="Clip" r:id="rId22" imgW="1268295" imgH="1199426" progId="MS_ClipArt_Gallery.2">
                      <p:embed/>
                    </p:oleObj>
                  </mc:Choice>
                  <mc:Fallback>
                    <p:oleObj name="Clip" r:id="rId22" imgW="1268295" imgH="1199426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8429" name="Group 1849"/>
            <p:cNvGrpSpPr>
              <a:grpSpLocks/>
            </p:cNvGrpSpPr>
            <p:nvPr/>
          </p:nvGrpSpPr>
          <p:grpSpPr bwMode="auto">
            <a:xfrm>
              <a:off x="4290" y="3130"/>
              <a:ext cx="183" cy="255"/>
              <a:chOff x="2556" y="2689"/>
              <a:chExt cx="183" cy="255"/>
            </a:xfrm>
          </p:grpSpPr>
          <p:pic>
            <p:nvPicPr>
              <p:cNvPr id="58452" name="Picture 1850" descr="31u_bnrz[1]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453" name="Freeform 1851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4" name="Freeform 1852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5" name="Freeform 1853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6" name="Freeform 1854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7" name="Freeform 1855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8" name="Freeform 1856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59" name="Freeform 1857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>
                  <a:gd name="T0" fmla="*/ 0 w 83"/>
                  <a:gd name="T1" fmla="*/ 0 h 187"/>
                  <a:gd name="T2" fmla="*/ 0 w 83"/>
                  <a:gd name="T3" fmla="*/ 0 h 187"/>
                  <a:gd name="T4" fmla="*/ 0 w 83"/>
                  <a:gd name="T5" fmla="*/ 0 h 187"/>
                  <a:gd name="T6" fmla="*/ 0 w 83"/>
                  <a:gd name="T7" fmla="*/ 0 h 187"/>
                  <a:gd name="T8" fmla="*/ 0 w 83"/>
                  <a:gd name="T9" fmla="*/ 0 h 187"/>
                  <a:gd name="T10" fmla="*/ 0 w 83"/>
                  <a:gd name="T11" fmla="*/ 0 h 187"/>
                  <a:gd name="T12" fmla="*/ 0 w 83"/>
                  <a:gd name="T13" fmla="*/ 0 h 187"/>
                  <a:gd name="T14" fmla="*/ 0 w 83"/>
                  <a:gd name="T15" fmla="*/ 0 h 187"/>
                  <a:gd name="T16" fmla="*/ 0 w 83"/>
                  <a:gd name="T17" fmla="*/ 0 h 187"/>
                  <a:gd name="T18" fmla="*/ 0 w 83"/>
                  <a:gd name="T19" fmla="*/ 0 h 187"/>
                  <a:gd name="T20" fmla="*/ 0 w 83"/>
                  <a:gd name="T21" fmla="*/ 0 h 187"/>
                  <a:gd name="T22" fmla="*/ 0 w 83"/>
                  <a:gd name="T23" fmla="*/ 0 h 187"/>
                  <a:gd name="T24" fmla="*/ 0 w 83"/>
                  <a:gd name="T25" fmla="*/ 0 h 187"/>
                  <a:gd name="T26" fmla="*/ 0 w 83"/>
                  <a:gd name="T27" fmla="*/ 0 h 187"/>
                  <a:gd name="T28" fmla="*/ 0 w 83"/>
                  <a:gd name="T29" fmla="*/ 0 h 187"/>
                  <a:gd name="T30" fmla="*/ 0 w 83"/>
                  <a:gd name="T31" fmla="*/ 0 h 187"/>
                  <a:gd name="T32" fmla="*/ 0 w 83"/>
                  <a:gd name="T33" fmla="*/ 0 h 187"/>
                  <a:gd name="T34" fmla="*/ 0 w 83"/>
                  <a:gd name="T35" fmla="*/ 0 h 187"/>
                  <a:gd name="T36" fmla="*/ 0 w 83"/>
                  <a:gd name="T37" fmla="*/ 0 h 187"/>
                  <a:gd name="T38" fmla="*/ 0 w 83"/>
                  <a:gd name="T39" fmla="*/ 0 h 187"/>
                  <a:gd name="T40" fmla="*/ 0 w 83"/>
                  <a:gd name="T41" fmla="*/ 0 h 187"/>
                  <a:gd name="T42" fmla="*/ 0 w 83"/>
                  <a:gd name="T43" fmla="*/ 0 h 187"/>
                  <a:gd name="T44" fmla="*/ 0 w 83"/>
                  <a:gd name="T45" fmla="*/ 0 h 187"/>
                  <a:gd name="T46" fmla="*/ 0 w 83"/>
                  <a:gd name="T47" fmla="*/ 0 h 187"/>
                  <a:gd name="T48" fmla="*/ 0 w 83"/>
                  <a:gd name="T49" fmla="*/ 0 h 1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3"/>
                  <a:gd name="T76" fmla="*/ 0 h 187"/>
                  <a:gd name="T77" fmla="*/ 83 w 83"/>
                  <a:gd name="T78" fmla="*/ 187 h 1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0" name="Freeform 1858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>
                  <a:gd name="T0" fmla="*/ 0 w 44"/>
                  <a:gd name="T1" fmla="*/ 0 h 94"/>
                  <a:gd name="T2" fmla="*/ 0 w 44"/>
                  <a:gd name="T3" fmla="*/ 0 h 94"/>
                  <a:gd name="T4" fmla="*/ 0 w 44"/>
                  <a:gd name="T5" fmla="*/ 0 h 94"/>
                  <a:gd name="T6" fmla="*/ 0 w 44"/>
                  <a:gd name="T7" fmla="*/ 0 h 94"/>
                  <a:gd name="T8" fmla="*/ 0 w 44"/>
                  <a:gd name="T9" fmla="*/ 0 h 94"/>
                  <a:gd name="T10" fmla="*/ 0 w 44"/>
                  <a:gd name="T11" fmla="*/ 0 h 94"/>
                  <a:gd name="T12" fmla="*/ 0 w 44"/>
                  <a:gd name="T13" fmla="*/ 0 h 94"/>
                  <a:gd name="T14" fmla="*/ 0 w 44"/>
                  <a:gd name="T15" fmla="*/ 0 h 94"/>
                  <a:gd name="T16" fmla="*/ 0 w 44"/>
                  <a:gd name="T17" fmla="*/ 0 h 94"/>
                  <a:gd name="T18" fmla="*/ 0 w 44"/>
                  <a:gd name="T19" fmla="*/ 0 h 94"/>
                  <a:gd name="T20" fmla="*/ 0 w 44"/>
                  <a:gd name="T21" fmla="*/ 0 h 94"/>
                  <a:gd name="T22" fmla="*/ 0 w 44"/>
                  <a:gd name="T23" fmla="*/ 0 h 94"/>
                  <a:gd name="T24" fmla="*/ 0 w 44"/>
                  <a:gd name="T25" fmla="*/ 0 h 94"/>
                  <a:gd name="T26" fmla="*/ 0 w 44"/>
                  <a:gd name="T27" fmla="*/ 0 h 94"/>
                  <a:gd name="T28" fmla="*/ 0 w 44"/>
                  <a:gd name="T29" fmla="*/ 0 h 94"/>
                  <a:gd name="T30" fmla="*/ 0 w 44"/>
                  <a:gd name="T31" fmla="*/ 0 h 94"/>
                  <a:gd name="T32" fmla="*/ 0 w 44"/>
                  <a:gd name="T33" fmla="*/ 0 h 94"/>
                  <a:gd name="T34" fmla="*/ 0 w 44"/>
                  <a:gd name="T35" fmla="*/ 0 h 94"/>
                  <a:gd name="T36" fmla="*/ 0 w 44"/>
                  <a:gd name="T37" fmla="*/ 0 h 94"/>
                  <a:gd name="T38" fmla="*/ 0 w 44"/>
                  <a:gd name="T39" fmla="*/ 0 h 94"/>
                  <a:gd name="T40" fmla="*/ 0 w 44"/>
                  <a:gd name="T41" fmla="*/ 0 h 9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4"/>
                  <a:gd name="T64" fmla="*/ 0 h 94"/>
                  <a:gd name="T65" fmla="*/ 44 w 44"/>
                  <a:gd name="T66" fmla="*/ 94 h 9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1" name="Freeform 1859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>
                  <a:gd name="T0" fmla="*/ 0 w 38"/>
                  <a:gd name="T1" fmla="*/ 0 h 54"/>
                  <a:gd name="T2" fmla="*/ 0 w 38"/>
                  <a:gd name="T3" fmla="*/ 0 h 54"/>
                  <a:gd name="T4" fmla="*/ 0 w 38"/>
                  <a:gd name="T5" fmla="*/ 0 h 54"/>
                  <a:gd name="T6" fmla="*/ 0 w 38"/>
                  <a:gd name="T7" fmla="*/ 0 h 54"/>
                  <a:gd name="T8" fmla="*/ 0 w 38"/>
                  <a:gd name="T9" fmla="*/ 0 h 54"/>
                  <a:gd name="T10" fmla="*/ 0 w 38"/>
                  <a:gd name="T11" fmla="*/ 0 h 54"/>
                  <a:gd name="T12" fmla="*/ 0 w 38"/>
                  <a:gd name="T13" fmla="*/ 0 h 54"/>
                  <a:gd name="T14" fmla="*/ 0 w 38"/>
                  <a:gd name="T15" fmla="*/ 0 h 54"/>
                  <a:gd name="T16" fmla="*/ 0 w 38"/>
                  <a:gd name="T17" fmla="*/ 0 h 54"/>
                  <a:gd name="T18" fmla="*/ 0 w 38"/>
                  <a:gd name="T19" fmla="*/ 0 h 54"/>
                  <a:gd name="T20" fmla="*/ 0 w 38"/>
                  <a:gd name="T21" fmla="*/ 0 h 54"/>
                  <a:gd name="T22" fmla="*/ 0 w 38"/>
                  <a:gd name="T23" fmla="*/ 0 h 54"/>
                  <a:gd name="T24" fmla="*/ 0 w 38"/>
                  <a:gd name="T25" fmla="*/ 0 h 54"/>
                  <a:gd name="T26" fmla="*/ 0 w 38"/>
                  <a:gd name="T27" fmla="*/ 0 h 54"/>
                  <a:gd name="T28" fmla="*/ 0 w 38"/>
                  <a:gd name="T29" fmla="*/ 0 h 54"/>
                  <a:gd name="T30" fmla="*/ 0 w 38"/>
                  <a:gd name="T31" fmla="*/ 0 h 54"/>
                  <a:gd name="T32" fmla="*/ 0 w 38"/>
                  <a:gd name="T33" fmla="*/ 0 h 54"/>
                  <a:gd name="T34" fmla="*/ 0 w 38"/>
                  <a:gd name="T35" fmla="*/ 0 h 54"/>
                  <a:gd name="T36" fmla="*/ 0 w 38"/>
                  <a:gd name="T37" fmla="*/ 0 h 54"/>
                  <a:gd name="T38" fmla="*/ 0 w 38"/>
                  <a:gd name="T39" fmla="*/ 0 h 54"/>
                  <a:gd name="T40" fmla="*/ 0 w 38"/>
                  <a:gd name="T41" fmla="*/ 0 h 54"/>
                  <a:gd name="T42" fmla="*/ 0 w 38"/>
                  <a:gd name="T43" fmla="*/ 0 h 54"/>
                  <a:gd name="T44" fmla="*/ 0 w 38"/>
                  <a:gd name="T45" fmla="*/ 0 h 54"/>
                  <a:gd name="T46" fmla="*/ 0 w 38"/>
                  <a:gd name="T47" fmla="*/ 0 h 54"/>
                  <a:gd name="T48" fmla="*/ 0 w 38"/>
                  <a:gd name="T49" fmla="*/ 0 h 5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8"/>
                  <a:gd name="T76" fmla="*/ 0 h 54"/>
                  <a:gd name="T77" fmla="*/ 38 w 38"/>
                  <a:gd name="T78" fmla="*/ 54 h 5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2" name="Freeform 1860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>
                  <a:gd name="T0" fmla="*/ 0 w 52"/>
                  <a:gd name="T1" fmla="*/ 0 h 36"/>
                  <a:gd name="T2" fmla="*/ 0 w 52"/>
                  <a:gd name="T3" fmla="*/ 0 h 36"/>
                  <a:gd name="T4" fmla="*/ 0 w 52"/>
                  <a:gd name="T5" fmla="*/ 0 h 36"/>
                  <a:gd name="T6" fmla="*/ 0 w 52"/>
                  <a:gd name="T7" fmla="*/ 0 h 36"/>
                  <a:gd name="T8" fmla="*/ 0 w 52"/>
                  <a:gd name="T9" fmla="*/ 0 h 36"/>
                  <a:gd name="T10" fmla="*/ 0 w 52"/>
                  <a:gd name="T11" fmla="*/ 0 h 36"/>
                  <a:gd name="T12" fmla="*/ 0 w 52"/>
                  <a:gd name="T13" fmla="*/ 0 h 36"/>
                  <a:gd name="T14" fmla="*/ 0 w 52"/>
                  <a:gd name="T15" fmla="*/ 0 h 36"/>
                  <a:gd name="T16" fmla="*/ 0 w 52"/>
                  <a:gd name="T17" fmla="*/ 0 h 36"/>
                  <a:gd name="T18" fmla="*/ 0 w 52"/>
                  <a:gd name="T19" fmla="*/ 0 h 36"/>
                  <a:gd name="T20" fmla="*/ 0 w 52"/>
                  <a:gd name="T21" fmla="*/ 0 h 36"/>
                  <a:gd name="T22" fmla="*/ 0 w 52"/>
                  <a:gd name="T23" fmla="*/ 0 h 36"/>
                  <a:gd name="T24" fmla="*/ 0 w 52"/>
                  <a:gd name="T25" fmla="*/ 0 h 36"/>
                  <a:gd name="T26" fmla="*/ 0 w 52"/>
                  <a:gd name="T27" fmla="*/ 0 h 36"/>
                  <a:gd name="T28" fmla="*/ 0 w 52"/>
                  <a:gd name="T29" fmla="*/ 0 h 36"/>
                  <a:gd name="T30" fmla="*/ 0 w 52"/>
                  <a:gd name="T31" fmla="*/ 0 h 36"/>
                  <a:gd name="T32" fmla="*/ 0 w 52"/>
                  <a:gd name="T33" fmla="*/ 0 h 36"/>
                  <a:gd name="T34" fmla="*/ 0 w 52"/>
                  <a:gd name="T35" fmla="*/ 0 h 36"/>
                  <a:gd name="T36" fmla="*/ 0 w 52"/>
                  <a:gd name="T37" fmla="*/ 0 h 36"/>
                  <a:gd name="T38" fmla="*/ 0 w 52"/>
                  <a:gd name="T39" fmla="*/ 0 h 36"/>
                  <a:gd name="T40" fmla="*/ 0 w 52"/>
                  <a:gd name="T41" fmla="*/ 0 h 36"/>
                  <a:gd name="T42" fmla="*/ 0 w 52"/>
                  <a:gd name="T43" fmla="*/ 0 h 36"/>
                  <a:gd name="T44" fmla="*/ 0 w 52"/>
                  <a:gd name="T45" fmla="*/ 0 h 36"/>
                  <a:gd name="T46" fmla="*/ 0 w 52"/>
                  <a:gd name="T47" fmla="*/ 0 h 36"/>
                  <a:gd name="T48" fmla="*/ 0 w 52"/>
                  <a:gd name="T49" fmla="*/ 0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"/>
                  <a:gd name="T76" fmla="*/ 0 h 36"/>
                  <a:gd name="T77" fmla="*/ 52 w 52"/>
                  <a:gd name="T78" fmla="*/ 36 h 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3" name="Freeform 1861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4" name="Freeform 1862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5" name="Freeform 1863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6" name="Freeform 1864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7" name="Freeform 1865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468" name="Freeform 1866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58430" name="Line 1867"/>
            <p:cNvSpPr>
              <a:spLocks noChangeShapeType="1"/>
            </p:cNvSpPr>
            <p:nvPr/>
          </p:nvSpPr>
          <p:spPr bwMode="auto">
            <a:xfrm>
              <a:off x="4063" y="3139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1" name="Line 1868"/>
            <p:cNvSpPr>
              <a:spLocks noChangeShapeType="1"/>
            </p:cNvSpPr>
            <p:nvPr/>
          </p:nvSpPr>
          <p:spPr bwMode="auto">
            <a:xfrm>
              <a:off x="3716" y="3098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58432" name="Group 1869"/>
            <p:cNvGrpSpPr>
              <a:grpSpLocks/>
            </p:cNvGrpSpPr>
            <p:nvPr/>
          </p:nvGrpSpPr>
          <p:grpSpPr bwMode="auto">
            <a:xfrm>
              <a:off x="4961" y="3136"/>
              <a:ext cx="131" cy="258"/>
              <a:chOff x="4180" y="783"/>
              <a:chExt cx="150" cy="307"/>
            </a:xfrm>
          </p:grpSpPr>
          <p:sp>
            <p:nvSpPr>
              <p:cNvPr id="58444" name="AutoShape 1870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45" name="Rectangle 1871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46" name="Rectangle 1872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47" name="AutoShape 1873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48" name="Line 1874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49" name="Line 1875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58450" name="Rectangle 1876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58451" name="Rectangle 1877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</p:grpSp>
        <p:sp>
          <p:nvSpPr>
            <p:cNvPr id="58433" name="Line 1878"/>
            <p:cNvSpPr>
              <a:spLocks noChangeShapeType="1"/>
            </p:cNvSpPr>
            <p:nvPr/>
          </p:nvSpPr>
          <p:spPr bwMode="auto">
            <a:xfrm flipH="1">
              <a:off x="3772" y="2167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4" name="Line 1879"/>
            <p:cNvSpPr>
              <a:spLocks noChangeShapeType="1"/>
            </p:cNvSpPr>
            <p:nvPr/>
          </p:nvSpPr>
          <p:spPr bwMode="auto">
            <a:xfrm flipV="1">
              <a:off x="4589" y="1526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5" name="Line 1880"/>
            <p:cNvSpPr>
              <a:spLocks noChangeShapeType="1"/>
            </p:cNvSpPr>
            <p:nvPr/>
          </p:nvSpPr>
          <p:spPr bwMode="auto">
            <a:xfrm>
              <a:off x="4480" y="1635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6" name="Line 1881"/>
            <p:cNvSpPr>
              <a:spLocks noChangeShapeType="1"/>
            </p:cNvSpPr>
            <p:nvPr/>
          </p:nvSpPr>
          <p:spPr bwMode="auto">
            <a:xfrm flipV="1">
              <a:off x="4596" y="1570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7" name="Line 1882"/>
            <p:cNvSpPr>
              <a:spLocks noChangeShapeType="1"/>
            </p:cNvSpPr>
            <p:nvPr/>
          </p:nvSpPr>
          <p:spPr bwMode="auto">
            <a:xfrm>
              <a:off x="4818" y="1569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8" name="Line 1883"/>
            <p:cNvSpPr>
              <a:spLocks noChangeShapeType="1"/>
            </p:cNvSpPr>
            <p:nvPr/>
          </p:nvSpPr>
          <p:spPr bwMode="auto">
            <a:xfrm>
              <a:off x="4600" y="1762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39" name="Line 1884"/>
            <p:cNvSpPr>
              <a:spLocks noChangeShapeType="1"/>
            </p:cNvSpPr>
            <p:nvPr/>
          </p:nvSpPr>
          <p:spPr bwMode="auto">
            <a:xfrm flipV="1">
              <a:off x="3526" y="2308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40" name="Line 1885"/>
            <p:cNvSpPr>
              <a:spLocks noChangeShapeType="1"/>
            </p:cNvSpPr>
            <p:nvPr/>
          </p:nvSpPr>
          <p:spPr bwMode="auto">
            <a:xfrm flipV="1">
              <a:off x="4861" y="1380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41" name="Line 1886"/>
            <p:cNvSpPr>
              <a:spLocks noChangeShapeType="1"/>
            </p:cNvSpPr>
            <p:nvPr/>
          </p:nvSpPr>
          <p:spPr bwMode="auto">
            <a:xfrm>
              <a:off x="4949" y="1756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42" name="Line 1887"/>
            <p:cNvSpPr>
              <a:spLocks noChangeShapeType="1"/>
            </p:cNvSpPr>
            <p:nvPr/>
          </p:nvSpPr>
          <p:spPr bwMode="auto">
            <a:xfrm flipH="1">
              <a:off x="4411" y="1804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58443" name="Line 1888"/>
            <p:cNvSpPr>
              <a:spLocks noChangeShapeType="1"/>
            </p:cNvSpPr>
            <p:nvPr/>
          </p:nvSpPr>
          <p:spPr bwMode="auto">
            <a:xfrm flipH="1">
              <a:off x="4783" y="1804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58376" name="Freeform 1889"/>
          <p:cNvSpPr>
            <a:spLocks/>
          </p:cNvSpPr>
          <p:nvPr/>
        </p:nvSpPr>
        <p:spPr bwMode="auto">
          <a:xfrm>
            <a:off x="5645150" y="2054225"/>
            <a:ext cx="2584450" cy="3233738"/>
          </a:xfrm>
          <a:custGeom>
            <a:avLst/>
            <a:gdLst>
              <a:gd name="T0" fmla="*/ 0 w 1628"/>
              <a:gd name="T1" fmla="*/ 0 h 2037"/>
              <a:gd name="T2" fmla="*/ 2147483647 w 1628"/>
              <a:gd name="T3" fmla="*/ 2147483647 h 2037"/>
              <a:gd name="T4" fmla="*/ 2147483647 w 1628"/>
              <a:gd name="T5" fmla="*/ 2147483647 h 2037"/>
              <a:gd name="T6" fmla="*/ 2147483647 w 1628"/>
              <a:gd name="T7" fmla="*/ 2147483647 h 2037"/>
              <a:gd name="T8" fmla="*/ 2147483647 w 1628"/>
              <a:gd name="T9" fmla="*/ 2147483647 h 2037"/>
              <a:gd name="T10" fmla="*/ 2147483647 w 1628"/>
              <a:gd name="T11" fmla="*/ 2147483647 h 2037"/>
              <a:gd name="T12" fmla="*/ 2147483647 w 1628"/>
              <a:gd name="T13" fmla="*/ 2147483647 h 2037"/>
              <a:gd name="T14" fmla="*/ 2147483647 w 1628"/>
              <a:gd name="T15" fmla="*/ 2147483647 h 2037"/>
              <a:gd name="T16" fmla="*/ 2147483647 w 1628"/>
              <a:gd name="T17" fmla="*/ 2147483647 h 203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28"/>
              <a:gd name="T28" fmla="*/ 0 h 2037"/>
              <a:gd name="T29" fmla="*/ 1628 w 1628"/>
              <a:gd name="T30" fmla="*/ 2037 h 203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28" h="2037">
                <a:moveTo>
                  <a:pt x="0" y="0"/>
                </a:moveTo>
                <a:lnTo>
                  <a:pt x="351" y="209"/>
                </a:lnTo>
                <a:lnTo>
                  <a:pt x="1060" y="250"/>
                </a:lnTo>
                <a:lnTo>
                  <a:pt x="969" y="910"/>
                </a:lnTo>
                <a:lnTo>
                  <a:pt x="1161" y="1127"/>
                </a:lnTo>
                <a:lnTo>
                  <a:pt x="927" y="1528"/>
                </a:lnTo>
                <a:lnTo>
                  <a:pt x="1469" y="1653"/>
                </a:lnTo>
                <a:lnTo>
                  <a:pt x="1369" y="1995"/>
                </a:lnTo>
                <a:lnTo>
                  <a:pt x="1628" y="2037"/>
                </a:lnTo>
              </a:path>
            </a:pathLst>
          </a:custGeom>
          <a:noFill/>
          <a:ln w="762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8377" name="Freeform 1890"/>
          <p:cNvSpPr>
            <a:spLocks/>
          </p:cNvSpPr>
          <p:nvPr/>
        </p:nvSpPr>
        <p:spPr bwMode="auto">
          <a:xfrm>
            <a:off x="5592763" y="3390900"/>
            <a:ext cx="1646237" cy="1974850"/>
          </a:xfrm>
          <a:custGeom>
            <a:avLst/>
            <a:gdLst>
              <a:gd name="T0" fmla="*/ 0 w 1037"/>
              <a:gd name="T1" fmla="*/ 0 h 1244"/>
              <a:gd name="T2" fmla="*/ 2147483647 w 1037"/>
              <a:gd name="T3" fmla="*/ 2147483647 h 1244"/>
              <a:gd name="T4" fmla="*/ 2147483647 w 1037"/>
              <a:gd name="T5" fmla="*/ 2147483647 h 1244"/>
              <a:gd name="T6" fmla="*/ 2147483647 w 1037"/>
              <a:gd name="T7" fmla="*/ 2147483647 h 1244"/>
              <a:gd name="T8" fmla="*/ 2147483647 w 1037"/>
              <a:gd name="T9" fmla="*/ 2147483647 h 1244"/>
              <a:gd name="T10" fmla="*/ 2147483647 w 1037"/>
              <a:gd name="T11" fmla="*/ 2147483647 h 1244"/>
              <a:gd name="T12" fmla="*/ 2147483647 w 1037"/>
              <a:gd name="T13" fmla="*/ 2147483647 h 1244"/>
              <a:gd name="T14" fmla="*/ 2147483647 w 1037"/>
              <a:gd name="T15" fmla="*/ 2147483647 h 12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7"/>
              <a:gd name="T25" fmla="*/ 0 h 1244"/>
              <a:gd name="T26" fmla="*/ 1037 w 1037"/>
              <a:gd name="T27" fmla="*/ 1244 h 124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7" h="1244">
                <a:moveTo>
                  <a:pt x="0" y="0"/>
                </a:moveTo>
                <a:lnTo>
                  <a:pt x="29" y="86"/>
                </a:lnTo>
                <a:lnTo>
                  <a:pt x="845" y="80"/>
                </a:lnTo>
                <a:lnTo>
                  <a:pt x="1037" y="280"/>
                </a:lnTo>
                <a:lnTo>
                  <a:pt x="805" y="688"/>
                </a:lnTo>
                <a:lnTo>
                  <a:pt x="473" y="880"/>
                </a:lnTo>
                <a:lnTo>
                  <a:pt x="345" y="1024"/>
                </a:lnTo>
                <a:lnTo>
                  <a:pt x="285" y="1244"/>
                </a:lnTo>
              </a:path>
            </a:pathLst>
          </a:cu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36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43AA62-4520-4D82-B102-F4E1DC1F847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939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06E13FA-2320-4E3B-8544-CA77A930F15E}" type="slidenum">
              <a:rPr lang="en-US" smtClean="0">
                <a:latin typeface="Verdana" pitchFamily="34" charset="0"/>
              </a:rPr>
              <a:pPr/>
              <a:t>42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5939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Core: Circuit Switching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9300" y="13716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network resources (e.g., bandwidth) </a:t>
            </a:r>
            <a:r>
              <a:rPr lang="en-US" dirty="0" smtClean="0">
                <a:solidFill>
                  <a:srgbClr val="FF0000"/>
                </a:solidFill>
              </a:rPr>
              <a:t>divided into “pieces”</a:t>
            </a:r>
            <a:endParaRPr lang="en-US" sz="2800" dirty="0" smtClean="0">
              <a:solidFill>
                <a:srgbClr val="FF0000"/>
              </a:solidFill>
            </a:endParaRPr>
          </a:p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/>
              <a:t>pieces allocated to calls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/>
              <a:t>resource piece </a:t>
            </a:r>
            <a:r>
              <a:rPr lang="en-US" sz="2800" i="1" dirty="0" smtClean="0">
                <a:solidFill>
                  <a:srgbClr val="FF0000"/>
                </a:solidFill>
              </a:rPr>
              <a:t>idle</a:t>
            </a:r>
            <a:r>
              <a:rPr lang="en-US" sz="2800" dirty="0" smtClean="0"/>
              <a:t> if not used by owning call </a:t>
            </a:r>
            <a:r>
              <a:rPr lang="en-US" sz="2800" i="1" dirty="0" smtClean="0"/>
              <a:t>(no sharing)</a:t>
            </a:r>
            <a:endParaRPr lang="en-US" sz="2800" dirty="0" smtClean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606925" y="1485900"/>
            <a:ext cx="403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800" dirty="0"/>
              <a:t>dividing link bandwidth into “pieces”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800" dirty="0"/>
              <a:t>frequency division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800" dirty="0"/>
              <a:t>time division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360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F987BC-1B33-42F2-89BE-651A7C7848E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041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1F98447-BDF7-4431-9DA7-46A45AC0981C}" type="slidenum">
              <a:rPr lang="en-US" smtClean="0">
                <a:latin typeface="Verdana" pitchFamily="34" charset="0"/>
              </a:rPr>
              <a:pPr/>
              <a:t>43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232" y="327250"/>
            <a:ext cx="8462962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Circuit Switching: TDM</a:t>
            </a:r>
            <a:endParaRPr lang="fr-FR" dirty="0" smtClean="0">
              <a:solidFill>
                <a:schemeClr val="tx1"/>
              </a:solidFill>
            </a:endParaRPr>
          </a:p>
        </p:txBody>
      </p:sp>
      <p:pic>
        <p:nvPicPr>
          <p:cNvPr id="142340" name="Picture 4" descr="Multiplexor in colour. Source: Wikimedia Commons by The Gimp 2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7" y="2285532"/>
            <a:ext cx="7761507" cy="186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3712" y="1639201"/>
            <a:ext cx="2950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bit rate input </a:t>
            </a:r>
          </a:p>
          <a:p>
            <a:r>
              <a:rPr lang="en-US" dirty="0" smtClean="0"/>
              <a:t>lines from different sources</a:t>
            </a:r>
            <a:endParaRPr lang="tr-TR" dirty="0"/>
          </a:p>
        </p:txBody>
      </p:sp>
      <p:sp>
        <p:nvSpPr>
          <p:cNvPr id="110" name="TextBox 109"/>
          <p:cNvSpPr txBox="1"/>
          <p:nvPr/>
        </p:nvSpPr>
        <p:spPr>
          <a:xfrm>
            <a:off x="6443228" y="1639201"/>
            <a:ext cx="2437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bit rate output</a:t>
            </a:r>
          </a:p>
          <a:p>
            <a:r>
              <a:rPr lang="en-US" dirty="0" smtClean="0"/>
              <a:t>lines to different users</a:t>
            </a:r>
            <a:endParaRPr lang="tr-TR" dirty="0"/>
          </a:p>
        </p:txBody>
      </p:sp>
      <p:sp>
        <p:nvSpPr>
          <p:cNvPr id="111" name="TextBox 110"/>
          <p:cNvSpPr txBox="1"/>
          <p:nvPr/>
        </p:nvSpPr>
        <p:spPr>
          <a:xfrm>
            <a:off x="396606" y="4460061"/>
            <a:ext cx="8747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bit rate multiplexed data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Single high speed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Fixed duration time slots allocated to each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Muliplexer</a:t>
            </a:r>
            <a:r>
              <a:rPr lang="en-US" dirty="0" smtClean="0"/>
              <a:t> gives </a:t>
            </a:r>
            <a:r>
              <a:rPr lang="en-US" dirty="0"/>
              <a:t>exactly the same amount of time to each device connected to it.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time slice is allocated even if a device has nothing to transmit. 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742335" y="300346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MUX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6018161" y="3049166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DEMUX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084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A2BDD90-2F35-4D8E-9060-142B7F4F2A44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4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14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895D8B7-E747-407B-949A-AD3DE30D2421}" type="slidenum">
              <a:rPr lang="en-US" smtClean="0">
                <a:latin typeface="Verdana" pitchFamily="34" charset="0"/>
              </a:rPr>
              <a:pPr/>
              <a:t>44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Circuit switching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What is good?</a:t>
            </a:r>
          </a:p>
          <a:p>
            <a:pPr lvl="1" eaLnBrk="1" hangingPunct="1"/>
            <a:r>
              <a:rPr lang="en-US" sz="2400" dirty="0" smtClean="0"/>
              <a:t>The quality! No delay, reliable service</a:t>
            </a:r>
          </a:p>
          <a:p>
            <a:pPr eaLnBrk="1" hangingPunct="1"/>
            <a:r>
              <a:rPr lang="en-US" sz="2800" dirty="0" smtClean="0"/>
              <a:t>How is it used?</a:t>
            </a:r>
          </a:p>
          <a:p>
            <a:pPr lvl="1" eaLnBrk="1" hangingPunct="1"/>
            <a:r>
              <a:rPr lang="en-US" sz="2400" dirty="0" smtClean="0"/>
              <a:t>Digital Phone</a:t>
            </a:r>
          </a:p>
          <a:p>
            <a:pPr lvl="1" eaLnBrk="1" hangingPunct="1"/>
            <a:r>
              <a:rPr lang="en-US" sz="2400" dirty="0" smtClean="0"/>
              <a:t>Example: Is </a:t>
            </a:r>
            <a:r>
              <a:rPr lang="en-US" sz="2400" dirty="0" err="1" smtClean="0"/>
              <a:t>Bankasi</a:t>
            </a:r>
            <a:r>
              <a:rPr lang="en-US" sz="2400" dirty="0" smtClean="0"/>
              <a:t> can buy a “1 Mbit/s circuit” between its Istanbul and Ankara headquarters from Turk Telekom</a:t>
            </a:r>
          </a:p>
          <a:p>
            <a:pPr lvl="1" eaLnBrk="1" hangingPunct="1"/>
            <a:r>
              <a:rPr lang="en-US" sz="2400" dirty="0" smtClean="0"/>
              <a:t>Two buildings always stay physically connected</a:t>
            </a:r>
          </a:p>
          <a:p>
            <a:pPr eaLnBrk="1" hangingPunct="1"/>
            <a:r>
              <a:rPr lang="en-US" sz="2800" dirty="0" smtClean="0"/>
              <a:t>What is bad?</a:t>
            </a:r>
          </a:p>
          <a:p>
            <a:pPr lvl="1" eaLnBrk="1" hangingPunct="1"/>
            <a:r>
              <a:rPr lang="en-US" sz="2400" dirty="0" smtClean="0"/>
              <a:t>Expensive, inefficient (stays on even if not used)</a:t>
            </a:r>
          </a:p>
        </p:txBody>
      </p:sp>
    </p:spTree>
    <p:extLst>
      <p:ext uri="{BB962C8B-B14F-4D97-AF65-F5344CB8AC3E}">
        <p14:creationId xmlns:p14="http://schemas.microsoft.com/office/powerpoint/2010/main" val="2273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Network Core: Packet Switching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EE542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43362" name="Picture 2" descr="IP Data Packe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67584"/>
            <a:ext cx="764857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7" y="4830335"/>
            <a:ext cx="3701671" cy="131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5487" y="446100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Header: control information</a:t>
            </a:r>
            <a:endParaRPr lang="tr-TR" dirty="0"/>
          </a:p>
        </p:txBody>
      </p:sp>
      <p:sp>
        <p:nvSpPr>
          <p:cNvPr id="3" name="Rectangle 2"/>
          <p:cNvSpPr/>
          <p:nvPr/>
        </p:nvSpPr>
        <p:spPr>
          <a:xfrm>
            <a:off x="2590800" y="13858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</a:rPr>
              <a:t>each end-end data stream divided into </a:t>
            </a:r>
            <a:r>
              <a:rPr lang="en-US" i="1" dirty="0">
                <a:solidFill>
                  <a:srgbClr val="FF0000"/>
                </a:solidFill>
              </a:rPr>
              <a:t>packets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56F68F4-C0E8-449A-889D-D310A35FDE6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246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B24C-747E-4C7D-AC42-B632AFAE0F8C}" type="slidenum">
              <a:rPr lang="en-US" smtClean="0">
                <a:latin typeface="Verdana" pitchFamily="34" charset="0"/>
              </a:rPr>
              <a:pPr/>
              <a:t>46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1938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Network Core: Packet Switching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4325938" cy="4362450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 smtClean="0"/>
              <a:t>each packet uses full link bandwidth 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 smtClean="0"/>
              <a:t>user A, B </a:t>
            </a:r>
            <a:r>
              <a:rPr lang="en-US" sz="2400" i="1" dirty="0" smtClean="0"/>
              <a:t>share</a:t>
            </a:r>
            <a:r>
              <a:rPr lang="tr-TR" sz="2400" i="1" dirty="0" smtClean="0"/>
              <a:t/>
            </a:r>
            <a:br>
              <a:rPr lang="tr-TR" sz="2400" i="1" dirty="0" smtClean="0"/>
            </a:br>
            <a:r>
              <a:rPr lang="en-US" sz="2400" dirty="0" smtClean="0"/>
              <a:t>network resources</a:t>
            </a:r>
            <a:r>
              <a:rPr lang="en-US" sz="2000" dirty="0" smtClean="0"/>
              <a:t> </a:t>
            </a:r>
          </a:p>
          <a:p>
            <a:pPr eaLnBrk="1" hangingPunct="1">
              <a:buFont typeface="Wingdings" pitchFamily="2" charset="2"/>
              <a:buChar char="v"/>
              <a:defRPr/>
            </a:pPr>
            <a:r>
              <a:rPr lang="en-US" sz="2400" dirty="0" smtClean="0"/>
              <a:t>resources used </a:t>
            </a:r>
            <a:r>
              <a:rPr lang="en-US" sz="2400" i="1" dirty="0" smtClean="0"/>
              <a:t>as needed</a:t>
            </a:r>
            <a:r>
              <a:rPr lang="en-US" sz="2400" dirty="0" smtClean="0"/>
              <a:t> 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07279" y="3754158"/>
            <a:ext cx="4752059" cy="2205553"/>
            <a:chOff x="4270375" y="3921125"/>
            <a:chExt cx="4752059" cy="2205553"/>
          </a:xfrm>
        </p:grpSpPr>
        <p:graphicFrame>
          <p:nvGraphicFramePr>
            <p:cNvPr id="62473" name="Object 2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349946"/>
                </p:ext>
              </p:extLst>
            </p:nvPr>
          </p:nvGraphicFramePr>
          <p:xfrm>
            <a:off x="4735858" y="4738650"/>
            <a:ext cx="509279" cy="481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4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5858" y="4738650"/>
                          <a:ext cx="509279" cy="481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4" name="Line 230"/>
            <p:cNvSpPr>
              <a:spLocks noChangeShapeType="1"/>
            </p:cNvSpPr>
            <p:nvPr/>
          </p:nvSpPr>
          <p:spPr bwMode="auto">
            <a:xfrm>
              <a:off x="6576520" y="4588054"/>
              <a:ext cx="0" cy="2065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75" name="Oval 228"/>
            <p:cNvSpPr>
              <a:spLocks noChangeArrowheads="1"/>
            </p:cNvSpPr>
            <p:nvPr/>
          </p:nvSpPr>
          <p:spPr bwMode="auto">
            <a:xfrm>
              <a:off x="5616773" y="4615304"/>
              <a:ext cx="944731" cy="33418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76" name="Rectangle 231"/>
            <p:cNvSpPr>
              <a:spLocks noChangeArrowheads="1"/>
            </p:cNvSpPr>
            <p:nvPr/>
          </p:nvSpPr>
          <p:spPr bwMode="auto">
            <a:xfrm>
              <a:off x="5616773" y="4553631"/>
              <a:ext cx="944731" cy="23808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2477" name="Oval 232"/>
            <p:cNvSpPr>
              <a:spLocks noChangeArrowheads="1"/>
            </p:cNvSpPr>
            <p:nvPr/>
          </p:nvSpPr>
          <p:spPr bwMode="auto">
            <a:xfrm>
              <a:off x="5624281" y="4347099"/>
              <a:ext cx="944731" cy="38868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2478" name="Group 242"/>
            <p:cNvGrpSpPr>
              <a:grpSpLocks/>
            </p:cNvGrpSpPr>
            <p:nvPr/>
          </p:nvGrpSpPr>
          <p:grpSpPr bwMode="auto">
            <a:xfrm>
              <a:off x="5897064" y="4374349"/>
              <a:ext cx="392908" cy="107569"/>
              <a:chOff x="2208" y="2184"/>
              <a:chExt cx="176" cy="69"/>
            </a:xfrm>
          </p:grpSpPr>
          <p:grpSp>
            <p:nvGrpSpPr>
              <p:cNvPr id="62509" name="Group 120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62514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5" name="Line 1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6" name="Line 1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62510" name="Group 124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62511" name="Line 1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2" name="Line 1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3" name="Line 1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aphicFrame>
          <p:nvGraphicFramePr>
            <p:cNvPr id="62479" name="Object 2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6801899"/>
                </p:ext>
              </p:extLst>
            </p:nvPr>
          </p:nvGraphicFramePr>
          <p:xfrm>
            <a:off x="4548163" y="3921125"/>
            <a:ext cx="509279" cy="481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35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8163" y="3921125"/>
                          <a:ext cx="509279" cy="481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0" name="Line 276"/>
            <p:cNvSpPr>
              <a:spLocks noChangeShapeType="1"/>
            </p:cNvSpPr>
            <p:nvPr/>
          </p:nvSpPr>
          <p:spPr bwMode="auto">
            <a:xfrm>
              <a:off x="5041175" y="4288294"/>
              <a:ext cx="397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1" name="Line 277"/>
            <p:cNvSpPr>
              <a:spLocks noChangeShapeType="1"/>
            </p:cNvSpPr>
            <p:nvPr/>
          </p:nvSpPr>
          <p:spPr bwMode="auto">
            <a:xfrm flipV="1">
              <a:off x="5281425" y="5178966"/>
              <a:ext cx="153910" cy="4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2" name="Line 278"/>
            <p:cNvSpPr>
              <a:spLocks noChangeShapeType="1"/>
            </p:cNvSpPr>
            <p:nvPr/>
          </p:nvSpPr>
          <p:spPr bwMode="auto">
            <a:xfrm>
              <a:off x="6557750" y="4666937"/>
              <a:ext cx="1524082" cy="86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3" name="Line 284"/>
            <p:cNvSpPr>
              <a:spLocks noChangeShapeType="1"/>
            </p:cNvSpPr>
            <p:nvPr/>
          </p:nvSpPr>
          <p:spPr bwMode="auto">
            <a:xfrm flipH="1">
              <a:off x="5439088" y="4279688"/>
              <a:ext cx="0" cy="9035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4" name="Line 285"/>
            <p:cNvSpPr>
              <a:spLocks noChangeShapeType="1"/>
            </p:cNvSpPr>
            <p:nvPr/>
          </p:nvSpPr>
          <p:spPr bwMode="auto">
            <a:xfrm>
              <a:off x="5446596" y="4671240"/>
              <a:ext cx="1576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5" name="Rectangle 287"/>
            <p:cNvSpPr>
              <a:spLocks noChangeArrowheads="1"/>
            </p:cNvSpPr>
            <p:nvPr/>
          </p:nvSpPr>
          <p:spPr bwMode="auto">
            <a:xfrm>
              <a:off x="6584027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6" name="Rectangle 288"/>
            <p:cNvSpPr>
              <a:spLocks noChangeArrowheads="1"/>
            </p:cNvSpPr>
            <p:nvPr/>
          </p:nvSpPr>
          <p:spPr bwMode="auto">
            <a:xfrm>
              <a:off x="6711660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7" name="Rectangle 289"/>
            <p:cNvSpPr>
              <a:spLocks noChangeArrowheads="1"/>
            </p:cNvSpPr>
            <p:nvPr/>
          </p:nvSpPr>
          <p:spPr bwMode="auto">
            <a:xfrm>
              <a:off x="6839292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8" name="Rectangle 290"/>
            <p:cNvSpPr>
              <a:spLocks noChangeArrowheads="1"/>
            </p:cNvSpPr>
            <p:nvPr/>
          </p:nvSpPr>
          <p:spPr bwMode="auto">
            <a:xfrm>
              <a:off x="6966925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9" name="Rectangle 291"/>
            <p:cNvSpPr>
              <a:spLocks noChangeArrowheads="1"/>
            </p:cNvSpPr>
            <p:nvPr/>
          </p:nvSpPr>
          <p:spPr bwMode="auto">
            <a:xfrm>
              <a:off x="7094557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0" name="Rectangle 292"/>
            <p:cNvSpPr>
              <a:spLocks noChangeArrowheads="1"/>
            </p:cNvSpPr>
            <p:nvPr/>
          </p:nvSpPr>
          <p:spPr bwMode="auto">
            <a:xfrm>
              <a:off x="7387361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1" name="Rectangle 293"/>
            <p:cNvSpPr>
              <a:spLocks noChangeArrowheads="1"/>
            </p:cNvSpPr>
            <p:nvPr/>
          </p:nvSpPr>
          <p:spPr bwMode="auto">
            <a:xfrm>
              <a:off x="7732720" y="4477616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2492" name="Group 311"/>
            <p:cNvGrpSpPr>
              <a:grpSpLocks/>
            </p:cNvGrpSpPr>
            <p:nvPr/>
          </p:nvGrpSpPr>
          <p:grpSpPr bwMode="auto">
            <a:xfrm>
              <a:off x="6039712" y="4550763"/>
              <a:ext cx="499269" cy="180716"/>
              <a:chOff x="1800" y="1425"/>
              <a:chExt cx="399" cy="126"/>
            </a:xfrm>
          </p:grpSpPr>
          <p:sp>
            <p:nvSpPr>
              <p:cNvPr id="62505" name="Rectangle 294"/>
              <p:cNvSpPr>
                <a:spLocks noChangeArrowheads="1"/>
              </p:cNvSpPr>
              <p:nvPr/>
            </p:nvSpPr>
            <p:spPr bwMode="auto">
              <a:xfrm>
                <a:off x="1800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6" name="Rectangle 295"/>
              <p:cNvSpPr>
                <a:spLocks noChangeArrowheads="1"/>
              </p:cNvSpPr>
              <p:nvPr/>
            </p:nvSpPr>
            <p:spPr bwMode="auto">
              <a:xfrm>
                <a:off x="1902" y="1425"/>
                <a:ext cx="93" cy="12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7" name="Rectangle 296"/>
              <p:cNvSpPr>
                <a:spLocks noChangeArrowheads="1"/>
              </p:cNvSpPr>
              <p:nvPr/>
            </p:nvSpPr>
            <p:spPr bwMode="auto">
              <a:xfrm>
                <a:off x="2004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8" name="Rectangle 297"/>
              <p:cNvSpPr>
                <a:spLocks noChangeArrowheads="1"/>
              </p:cNvSpPr>
              <p:nvPr/>
            </p:nvSpPr>
            <p:spPr bwMode="auto">
              <a:xfrm>
                <a:off x="2106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62493" name="Rectangle 298"/>
            <p:cNvSpPr>
              <a:spLocks noChangeArrowheads="1"/>
            </p:cNvSpPr>
            <p:nvPr/>
          </p:nvSpPr>
          <p:spPr bwMode="auto">
            <a:xfrm>
              <a:off x="5465366" y="4460404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4" name="Rectangle 299"/>
            <p:cNvSpPr>
              <a:spLocks noChangeArrowheads="1"/>
            </p:cNvSpPr>
            <p:nvPr/>
          </p:nvSpPr>
          <p:spPr bwMode="auto">
            <a:xfrm>
              <a:off x="5292687" y="4976736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5" name="Line 300"/>
            <p:cNvSpPr>
              <a:spLocks noChangeShapeType="1"/>
            </p:cNvSpPr>
            <p:nvPr/>
          </p:nvSpPr>
          <p:spPr bwMode="auto">
            <a:xfrm>
              <a:off x="5604260" y="4555065"/>
              <a:ext cx="191449" cy="4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6" name="Line 301"/>
            <p:cNvSpPr>
              <a:spLocks noChangeShapeType="1"/>
            </p:cNvSpPr>
            <p:nvPr/>
          </p:nvSpPr>
          <p:spPr bwMode="auto">
            <a:xfrm flipV="1">
              <a:off x="5341487" y="4804625"/>
              <a:ext cx="0" cy="159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7" name="Line 302"/>
            <p:cNvSpPr>
              <a:spLocks noChangeShapeType="1"/>
            </p:cNvSpPr>
            <p:nvPr/>
          </p:nvSpPr>
          <p:spPr bwMode="auto">
            <a:xfrm>
              <a:off x="6884339" y="4382955"/>
              <a:ext cx="837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8" name="Text Box 303"/>
            <p:cNvSpPr txBox="1">
              <a:spLocks noChangeArrowheads="1"/>
            </p:cNvSpPr>
            <p:nvPr/>
          </p:nvSpPr>
          <p:spPr bwMode="auto">
            <a:xfrm>
              <a:off x="4270375" y="394263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1"/>
                  </a:solidFill>
                  <a:latin typeface="+mn-lt"/>
                </a:rPr>
                <a:t>A</a:t>
              </a:r>
            </a:p>
          </p:txBody>
        </p:sp>
        <p:sp>
          <p:nvSpPr>
            <p:cNvPr id="62499" name="Text Box 304"/>
            <p:cNvSpPr txBox="1">
              <a:spLocks noChangeArrowheads="1"/>
            </p:cNvSpPr>
            <p:nvPr/>
          </p:nvSpPr>
          <p:spPr bwMode="auto">
            <a:xfrm>
              <a:off x="4488101" y="486343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0" name="Text Box 329"/>
            <p:cNvSpPr txBox="1">
              <a:spLocks noChangeArrowheads="1"/>
            </p:cNvSpPr>
            <p:nvPr/>
          </p:nvSpPr>
          <p:spPr bwMode="auto">
            <a:xfrm>
              <a:off x="6561504" y="3985613"/>
              <a:ext cx="24609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Router output port L</a:t>
              </a:r>
            </a:p>
          </p:txBody>
        </p:sp>
        <p:sp>
          <p:nvSpPr>
            <p:cNvPr id="62501" name="Text Box 330"/>
            <p:cNvSpPr txBox="1">
              <a:spLocks noChangeArrowheads="1"/>
            </p:cNvSpPr>
            <p:nvPr/>
          </p:nvSpPr>
          <p:spPr bwMode="auto">
            <a:xfrm>
              <a:off x="5192187" y="5203348"/>
              <a:ext cx="194155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dirty="0">
                  <a:latin typeface="+mn-lt"/>
                </a:rPr>
                <a:t>queue of packets</a:t>
              </a:r>
            </a:p>
            <a:p>
              <a:pPr algn="ctr"/>
              <a:r>
                <a:rPr lang="en-US" dirty="0">
                  <a:latin typeface="+mn-lt"/>
                </a:rPr>
                <a:t>waiting for output</a:t>
              </a:r>
            </a:p>
            <a:p>
              <a:pPr algn="ctr"/>
              <a:r>
                <a:rPr lang="en-US" dirty="0">
                  <a:latin typeface="+mn-lt"/>
                </a:rPr>
                <a:t>link</a:t>
              </a:r>
              <a:endParaRPr lang="en-US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2" name="Line 332"/>
            <p:cNvSpPr>
              <a:spLocks noChangeShapeType="1"/>
            </p:cNvSpPr>
            <p:nvPr/>
          </p:nvSpPr>
          <p:spPr bwMode="auto">
            <a:xfrm flipV="1">
              <a:off x="6065990" y="4778809"/>
              <a:ext cx="131386" cy="473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503" name="Text Box 329"/>
            <p:cNvSpPr txBox="1">
              <a:spLocks noChangeArrowheads="1"/>
            </p:cNvSpPr>
            <p:nvPr/>
          </p:nvSpPr>
          <p:spPr bwMode="auto">
            <a:xfrm>
              <a:off x="6907220" y="4782395"/>
              <a:ext cx="15408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statistical</a:t>
              </a:r>
              <a:r>
                <a:rPr lang="en-US" sz="2000" b="1" i="1">
                  <a:solidFill>
                    <a:srgbClr val="FF0000"/>
                  </a:solidFill>
                  <a:latin typeface="+mn-lt"/>
                </a:rPr>
                <a:t> </a:t>
              </a:r>
            </a:p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multiplexing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4" name="Text Box 303"/>
            <p:cNvSpPr txBox="1">
              <a:spLocks noChangeArrowheads="1"/>
            </p:cNvSpPr>
            <p:nvPr/>
          </p:nvSpPr>
          <p:spPr bwMode="auto">
            <a:xfrm>
              <a:off x="5745657" y="4520995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+mn-lt"/>
                </a:rPr>
                <a:t>R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284930" y="1841071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400" dirty="0"/>
              <a:t>store and forward: packets move one hop at a time</a:t>
            </a:r>
          </a:p>
          <a:p>
            <a:pPr marL="742950" lvl="1" indent="-28575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</a:pPr>
            <a:r>
              <a:rPr lang="en-US" sz="2000" dirty="0"/>
              <a:t>node receives complete packet before forwarding</a:t>
            </a:r>
          </a:p>
        </p:txBody>
      </p:sp>
    </p:spTree>
    <p:extLst>
      <p:ext uri="{BB962C8B-B14F-4D97-AF65-F5344CB8AC3E}">
        <p14:creationId xmlns:p14="http://schemas.microsoft.com/office/powerpoint/2010/main" val="13964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56F68F4-C0E8-449A-889D-D310A35FDE6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246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F37B24C-747E-4C7D-AC42-B632AFAE0F8C}" type="slidenum">
              <a:rPr lang="en-US" smtClean="0">
                <a:latin typeface="Verdana" pitchFamily="34" charset="0"/>
              </a:rPr>
              <a:pPr/>
              <a:t>47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1938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Network Core: Packet Switching</a:t>
            </a:r>
          </a:p>
        </p:txBody>
      </p:sp>
      <p:sp>
        <p:nvSpPr>
          <p:cNvPr id="52" name="Text Box 308"/>
          <p:cNvSpPr txBox="1">
            <a:spLocks noChangeArrowheads="1"/>
          </p:cNvSpPr>
          <p:nvPr/>
        </p:nvSpPr>
        <p:spPr bwMode="auto">
          <a:xfrm>
            <a:off x="108305" y="1107721"/>
            <a:ext cx="8943703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  <a:defRPr/>
            </a:pPr>
            <a:r>
              <a:rPr lang="en-US" sz="2400" dirty="0">
                <a:latin typeface="+mn-lt"/>
              </a:rPr>
              <a:t>A and B  are connected to the router R on two different input ports.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  <a:defRPr/>
            </a:pPr>
            <a:r>
              <a:rPr lang="en-US" sz="2400" dirty="0">
                <a:latin typeface="+mn-lt"/>
              </a:rPr>
              <a:t>A and B send packets at the same time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  <a:defRPr/>
            </a:pPr>
            <a:r>
              <a:rPr lang="en-US" sz="2400" dirty="0">
                <a:latin typeface="+mn-lt"/>
              </a:rPr>
              <a:t>Both packets’ destination: output port L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  <a:defRPr/>
            </a:pPr>
            <a:r>
              <a:rPr lang="en-US" sz="2400" dirty="0" smtClean="0">
                <a:latin typeface="+mn-lt"/>
              </a:rPr>
              <a:t>One </a:t>
            </a:r>
            <a:r>
              <a:rPr lang="en-US" sz="2400" dirty="0">
                <a:latin typeface="+mn-lt"/>
              </a:rPr>
              <a:t>packet is transmitted the other one is stored in the queue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7279" y="3754158"/>
            <a:ext cx="4752059" cy="2205553"/>
            <a:chOff x="4270375" y="3921125"/>
            <a:chExt cx="4752059" cy="2205553"/>
          </a:xfrm>
        </p:grpSpPr>
        <p:graphicFrame>
          <p:nvGraphicFramePr>
            <p:cNvPr id="62473" name="Object 2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8349946"/>
                </p:ext>
              </p:extLst>
            </p:nvPr>
          </p:nvGraphicFramePr>
          <p:xfrm>
            <a:off x="4735858" y="4738650"/>
            <a:ext cx="509279" cy="481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58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5858" y="4738650"/>
                          <a:ext cx="509279" cy="481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4" name="Line 230"/>
            <p:cNvSpPr>
              <a:spLocks noChangeShapeType="1"/>
            </p:cNvSpPr>
            <p:nvPr/>
          </p:nvSpPr>
          <p:spPr bwMode="auto">
            <a:xfrm>
              <a:off x="6576520" y="4588054"/>
              <a:ext cx="0" cy="20653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75" name="Oval 228"/>
            <p:cNvSpPr>
              <a:spLocks noChangeArrowheads="1"/>
            </p:cNvSpPr>
            <p:nvPr/>
          </p:nvSpPr>
          <p:spPr bwMode="auto">
            <a:xfrm>
              <a:off x="5616773" y="4615304"/>
              <a:ext cx="944731" cy="33418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76" name="Rectangle 231"/>
            <p:cNvSpPr>
              <a:spLocks noChangeArrowheads="1"/>
            </p:cNvSpPr>
            <p:nvPr/>
          </p:nvSpPr>
          <p:spPr bwMode="auto">
            <a:xfrm>
              <a:off x="5616773" y="4553631"/>
              <a:ext cx="944731" cy="23808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2477" name="Oval 232"/>
            <p:cNvSpPr>
              <a:spLocks noChangeArrowheads="1"/>
            </p:cNvSpPr>
            <p:nvPr/>
          </p:nvSpPr>
          <p:spPr bwMode="auto">
            <a:xfrm>
              <a:off x="5624281" y="4347099"/>
              <a:ext cx="944731" cy="38868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2478" name="Group 242"/>
            <p:cNvGrpSpPr>
              <a:grpSpLocks/>
            </p:cNvGrpSpPr>
            <p:nvPr/>
          </p:nvGrpSpPr>
          <p:grpSpPr bwMode="auto">
            <a:xfrm>
              <a:off x="5897064" y="4374349"/>
              <a:ext cx="392908" cy="107569"/>
              <a:chOff x="2208" y="2184"/>
              <a:chExt cx="176" cy="69"/>
            </a:xfrm>
          </p:grpSpPr>
          <p:grpSp>
            <p:nvGrpSpPr>
              <p:cNvPr id="62509" name="Group 120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62514" name="Line 1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5" name="Line 1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6" name="Line 1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62510" name="Group 124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62511" name="Line 1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2" name="Line 1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2513" name="Line 1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aphicFrame>
          <p:nvGraphicFramePr>
            <p:cNvPr id="62479" name="Object 2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6801899"/>
                </p:ext>
              </p:extLst>
            </p:nvPr>
          </p:nvGraphicFramePr>
          <p:xfrm>
            <a:off x="4548163" y="3921125"/>
            <a:ext cx="509279" cy="481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59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8163" y="3921125"/>
                          <a:ext cx="509279" cy="4819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0" name="Line 276"/>
            <p:cNvSpPr>
              <a:spLocks noChangeShapeType="1"/>
            </p:cNvSpPr>
            <p:nvPr/>
          </p:nvSpPr>
          <p:spPr bwMode="auto">
            <a:xfrm>
              <a:off x="5041175" y="4288294"/>
              <a:ext cx="397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1" name="Line 277"/>
            <p:cNvSpPr>
              <a:spLocks noChangeShapeType="1"/>
            </p:cNvSpPr>
            <p:nvPr/>
          </p:nvSpPr>
          <p:spPr bwMode="auto">
            <a:xfrm flipV="1">
              <a:off x="5281425" y="5178966"/>
              <a:ext cx="153910" cy="4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2" name="Line 278"/>
            <p:cNvSpPr>
              <a:spLocks noChangeShapeType="1"/>
            </p:cNvSpPr>
            <p:nvPr/>
          </p:nvSpPr>
          <p:spPr bwMode="auto">
            <a:xfrm>
              <a:off x="6557750" y="4666937"/>
              <a:ext cx="1524082" cy="86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3" name="Line 284"/>
            <p:cNvSpPr>
              <a:spLocks noChangeShapeType="1"/>
            </p:cNvSpPr>
            <p:nvPr/>
          </p:nvSpPr>
          <p:spPr bwMode="auto">
            <a:xfrm flipH="1">
              <a:off x="5439088" y="4279688"/>
              <a:ext cx="0" cy="9035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4" name="Line 285"/>
            <p:cNvSpPr>
              <a:spLocks noChangeShapeType="1"/>
            </p:cNvSpPr>
            <p:nvPr/>
          </p:nvSpPr>
          <p:spPr bwMode="auto">
            <a:xfrm>
              <a:off x="5446596" y="4671240"/>
              <a:ext cx="1576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85" name="Rectangle 287"/>
            <p:cNvSpPr>
              <a:spLocks noChangeArrowheads="1"/>
            </p:cNvSpPr>
            <p:nvPr/>
          </p:nvSpPr>
          <p:spPr bwMode="auto">
            <a:xfrm>
              <a:off x="6584027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6" name="Rectangle 288"/>
            <p:cNvSpPr>
              <a:spLocks noChangeArrowheads="1"/>
            </p:cNvSpPr>
            <p:nvPr/>
          </p:nvSpPr>
          <p:spPr bwMode="auto">
            <a:xfrm>
              <a:off x="6711660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7" name="Rectangle 289"/>
            <p:cNvSpPr>
              <a:spLocks noChangeArrowheads="1"/>
            </p:cNvSpPr>
            <p:nvPr/>
          </p:nvSpPr>
          <p:spPr bwMode="auto">
            <a:xfrm>
              <a:off x="6839292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8" name="Rectangle 290"/>
            <p:cNvSpPr>
              <a:spLocks noChangeArrowheads="1"/>
            </p:cNvSpPr>
            <p:nvPr/>
          </p:nvSpPr>
          <p:spPr bwMode="auto">
            <a:xfrm>
              <a:off x="6966925" y="4481919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89" name="Rectangle 291"/>
            <p:cNvSpPr>
              <a:spLocks noChangeArrowheads="1"/>
            </p:cNvSpPr>
            <p:nvPr/>
          </p:nvSpPr>
          <p:spPr bwMode="auto">
            <a:xfrm>
              <a:off x="7094557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0" name="Rectangle 292"/>
            <p:cNvSpPr>
              <a:spLocks noChangeArrowheads="1"/>
            </p:cNvSpPr>
            <p:nvPr/>
          </p:nvSpPr>
          <p:spPr bwMode="auto">
            <a:xfrm>
              <a:off x="7387361" y="4481919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1" name="Rectangle 293"/>
            <p:cNvSpPr>
              <a:spLocks noChangeArrowheads="1"/>
            </p:cNvSpPr>
            <p:nvPr/>
          </p:nvSpPr>
          <p:spPr bwMode="auto">
            <a:xfrm>
              <a:off x="7732720" y="4477616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2492" name="Group 311"/>
            <p:cNvGrpSpPr>
              <a:grpSpLocks/>
            </p:cNvGrpSpPr>
            <p:nvPr/>
          </p:nvGrpSpPr>
          <p:grpSpPr bwMode="auto">
            <a:xfrm>
              <a:off x="6039712" y="4550763"/>
              <a:ext cx="499269" cy="180716"/>
              <a:chOff x="1800" y="1425"/>
              <a:chExt cx="399" cy="126"/>
            </a:xfrm>
          </p:grpSpPr>
          <p:sp>
            <p:nvSpPr>
              <p:cNvPr id="62505" name="Rectangle 294"/>
              <p:cNvSpPr>
                <a:spLocks noChangeArrowheads="1"/>
              </p:cNvSpPr>
              <p:nvPr/>
            </p:nvSpPr>
            <p:spPr bwMode="auto">
              <a:xfrm>
                <a:off x="1800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6" name="Rectangle 295"/>
              <p:cNvSpPr>
                <a:spLocks noChangeArrowheads="1"/>
              </p:cNvSpPr>
              <p:nvPr/>
            </p:nvSpPr>
            <p:spPr bwMode="auto">
              <a:xfrm>
                <a:off x="1902" y="1425"/>
                <a:ext cx="93" cy="12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7" name="Rectangle 296"/>
              <p:cNvSpPr>
                <a:spLocks noChangeArrowheads="1"/>
              </p:cNvSpPr>
              <p:nvPr/>
            </p:nvSpPr>
            <p:spPr bwMode="auto">
              <a:xfrm>
                <a:off x="2004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2508" name="Rectangle 297"/>
              <p:cNvSpPr>
                <a:spLocks noChangeArrowheads="1"/>
              </p:cNvSpPr>
              <p:nvPr/>
            </p:nvSpPr>
            <p:spPr bwMode="auto">
              <a:xfrm>
                <a:off x="2106" y="1425"/>
                <a:ext cx="93" cy="12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  <p:sp>
          <p:nvSpPr>
            <p:cNvPr id="62493" name="Rectangle 298"/>
            <p:cNvSpPr>
              <a:spLocks noChangeArrowheads="1"/>
            </p:cNvSpPr>
            <p:nvPr/>
          </p:nvSpPr>
          <p:spPr bwMode="auto">
            <a:xfrm>
              <a:off x="5465366" y="4460404"/>
              <a:ext cx="116370" cy="1807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4" name="Rectangle 299"/>
            <p:cNvSpPr>
              <a:spLocks noChangeArrowheads="1"/>
            </p:cNvSpPr>
            <p:nvPr/>
          </p:nvSpPr>
          <p:spPr bwMode="auto">
            <a:xfrm>
              <a:off x="5292687" y="4976736"/>
              <a:ext cx="116370" cy="1807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2495" name="Line 300"/>
            <p:cNvSpPr>
              <a:spLocks noChangeShapeType="1"/>
            </p:cNvSpPr>
            <p:nvPr/>
          </p:nvSpPr>
          <p:spPr bwMode="auto">
            <a:xfrm>
              <a:off x="5604260" y="4555065"/>
              <a:ext cx="191449" cy="4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6" name="Line 301"/>
            <p:cNvSpPr>
              <a:spLocks noChangeShapeType="1"/>
            </p:cNvSpPr>
            <p:nvPr/>
          </p:nvSpPr>
          <p:spPr bwMode="auto">
            <a:xfrm flipV="1">
              <a:off x="5341487" y="4804625"/>
              <a:ext cx="0" cy="1592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7" name="Line 302"/>
            <p:cNvSpPr>
              <a:spLocks noChangeShapeType="1"/>
            </p:cNvSpPr>
            <p:nvPr/>
          </p:nvSpPr>
          <p:spPr bwMode="auto">
            <a:xfrm>
              <a:off x="6884339" y="4382955"/>
              <a:ext cx="837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498" name="Text Box 303"/>
            <p:cNvSpPr txBox="1">
              <a:spLocks noChangeArrowheads="1"/>
            </p:cNvSpPr>
            <p:nvPr/>
          </p:nvSpPr>
          <p:spPr bwMode="auto">
            <a:xfrm>
              <a:off x="4270375" y="3942639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1"/>
                  </a:solidFill>
                  <a:latin typeface="+mn-lt"/>
                </a:rPr>
                <a:t>A</a:t>
              </a:r>
            </a:p>
          </p:txBody>
        </p:sp>
        <p:sp>
          <p:nvSpPr>
            <p:cNvPr id="62499" name="Text Box 304"/>
            <p:cNvSpPr txBox="1">
              <a:spLocks noChangeArrowheads="1"/>
            </p:cNvSpPr>
            <p:nvPr/>
          </p:nvSpPr>
          <p:spPr bwMode="auto">
            <a:xfrm>
              <a:off x="4488101" y="486343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0" name="Text Box 329"/>
            <p:cNvSpPr txBox="1">
              <a:spLocks noChangeArrowheads="1"/>
            </p:cNvSpPr>
            <p:nvPr/>
          </p:nvSpPr>
          <p:spPr bwMode="auto">
            <a:xfrm>
              <a:off x="6561504" y="3985613"/>
              <a:ext cx="24609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Router output port L</a:t>
              </a:r>
            </a:p>
          </p:txBody>
        </p:sp>
        <p:sp>
          <p:nvSpPr>
            <p:cNvPr id="62501" name="Text Box 330"/>
            <p:cNvSpPr txBox="1">
              <a:spLocks noChangeArrowheads="1"/>
            </p:cNvSpPr>
            <p:nvPr/>
          </p:nvSpPr>
          <p:spPr bwMode="auto">
            <a:xfrm>
              <a:off x="5192187" y="5203348"/>
              <a:ext cx="194155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dirty="0">
                  <a:latin typeface="+mn-lt"/>
                </a:rPr>
                <a:t>queue of packets</a:t>
              </a:r>
            </a:p>
            <a:p>
              <a:pPr algn="ctr"/>
              <a:r>
                <a:rPr lang="en-US" dirty="0">
                  <a:latin typeface="+mn-lt"/>
                </a:rPr>
                <a:t>waiting for output</a:t>
              </a:r>
            </a:p>
            <a:p>
              <a:pPr algn="ctr"/>
              <a:r>
                <a:rPr lang="en-US" dirty="0">
                  <a:latin typeface="+mn-lt"/>
                </a:rPr>
                <a:t>link</a:t>
              </a:r>
              <a:endParaRPr lang="en-US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2" name="Line 332"/>
            <p:cNvSpPr>
              <a:spLocks noChangeShapeType="1"/>
            </p:cNvSpPr>
            <p:nvPr/>
          </p:nvSpPr>
          <p:spPr bwMode="auto">
            <a:xfrm flipV="1">
              <a:off x="6065990" y="4778809"/>
              <a:ext cx="131386" cy="473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2503" name="Text Box 329"/>
            <p:cNvSpPr txBox="1">
              <a:spLocks noChangeArrowheads="1"/>
            </p:cNvSpPr>
            <p:nvPr/>
          </p:nvSpPr>
          <p:spPr bwMode="auto">
            <a:xfrm>
              <a:off x="6907220" y="4782395"/>
              <a:ext cx="1540806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statistical</a:t>
              </a:r>
              <a:r>
                <a:rPr lang="en-US" sz="2000" b="1" i="1">
                  <a:solidFill>
                    <a:srgbClr val="FF0000"/>
                  </a:solidFill>
                  <a:latin typeface="+mn-lt"/>
                </a:rPr>
                <a:t> </a:t>
              </a:r>
            </a:p>
            <a:p>
              <a:r>
                <a:rPr lang="en-US" sz="2000" i="1">
                  <a:solidFill>
                    <a:srgbClr val="FF0000"/>
                  </a:solidFill>
                  <a:latin typeface="+mn-lt"/>
                </a:rPr>
                <a:t>multiplexing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2504" name="Text Box 303"/>
            <p:cNvSpPr txBox="1">
              <a:spLocks noChangeArrowheads="1"/>
            </p:cNvSpPr>
            <p:nvPr/>
          </p:nvSpPr>
          <p:spPr bwMode="auto">
            <a:xfrm>
              <a:off x="5745657" y="4520995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FF0000"/>
                  </a:solidFill>
                  <a:latin typeface="+mn-lt"/>
                </a:rPr>
                <a:t>R</a:t>
              </a:r>
            </a:p>
          </p:txBody>
        </p:sp>
      </p:grp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5205054" y="3401712"/>
            <a:ext cx="3886200" cy="238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resource contention:</a:t>
            </a:r>
            <a:r>
              <a:rPr lang="en-US" sz="2000" dirty="0"/>
              <a:t> 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400" dirty="0"/>
              <a:t>aggregate resource demand can exceed the available amount</a:t>
            </a:r>
          </a:p>
          <a:p>
            <a:pPr marL="342900" indent="-34290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v"/>
            </a:pPr>
            <a:r>
              <a:rPr lang="en-US" sz="2400" dirty="0"/>
              <a:t>congestion: packets queue, wait for link </a:t>
            </a:r>
            <a:r>
              <a:rPr lang="en-US" sz="2400" dirty="0" smtClean="0"/>
              <a:t>use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65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BD81C0-C7DB-4FF4-B8B4-53320581F4EB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451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8506088-61F2-4706-A4CC-8B847DE23CB0}" type="slidenum">
              <a:rPr lang="en-US" smtClean="0">
                <a:latin typeface="Verdana" pitchFamily="34" charset="0"/>
              </a:rPr>
              <a:pPr/>
              <a:t>48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3350" y="71438"/>
            <a:ext cx="8447088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Packet Switching: Statistical Multiplexing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1488" y="4922838"/>
            <a:ext cx="8672512" cy="1325561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sequence of A &amp; B packets has no fixed timing pattern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dirty="0" smtClean="0"/>
              <a:t> bandwidth shared on demand: </a:t>
            </a:r>
            <a:r>
              <a:rPr lang="en-US" sz="2000" i="1" dirty="0" smtClean="0">
                <a:solidFill>
                  <a:srgbClr val="FF0000"/>
                </a:solidFill>
                <a:sym typeface="Monotype Sorts" pitchFamily="2" charset="2"/>
              </a:rPr>
              <a:t>statistical multiplexing</a:t>
            </a:r>
            <a:r>
              <a:rPr lang="en-US" sz="2000" dirty="0" smtClean="0">
                <a:sym typeface="Monotype Sorts" pitchFamily="2" charset="2"/>
              </a:rPr>
              <a:t>.</a:t>
            </a:r>
          </a:p>
        </p:txBody>
      </p:sp>
      <p:graphicFrame>
        <p:nvGraphicFramePr>
          <p:cNvPr id="64519" name="Object 2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39745"/>
              </p:ext>
            </p:extLst>
          </p:nvPr>
        </p:nvGraphicFramePr>
        <p:xfrm>
          <a:off x="1203325" y="2470150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49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2470150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20" name="Line 230"/>
          <p:cNvSpPr>
            <a:spLocks noChangeShapeType="1"/>
          </p:cNvSpPr>
          <p:nvPr/>
        </p:nvSpPr>
        <p:spPr bwMode="auto">
          <a:xfrm>
            <a:off x="3538538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21" name="Oval 228"/>
          <p:cNvSpPr>
            <a:spLocks noChangeArrowheads="1"/>
          </p:cNvSpPr>
          <p:nvPr/>
        </p:nvSpPr>
        <p:spPr bwMode="auto">
          <a:xfrm>
            <a:off x="2320925" y="2333625"/>
            <a:ext cx="1198563" cy="3698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22" name="Rectangle 231"/>
          <p:cNvSpPr>
            <a:spLocks noChangeArrowheads="1"/>
          </p:cNvSpPr>
          <p:nvPr/>
        </p:nvSpPr>
        <p:spPr bwMode="auto">
          <a:xfrm>
            <a:off x="2320925" y="2265363"/>
            <a:ext cx="1198563" cy="26352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+mn-lt"/>
            </a:endParaRPr>
          </a:p>
        </p:txBody>
      </p:sp>
      <p:sp>
        <p:nvSpPr>
          <p:cNvPr id="64523" name="Oval 232"/>
          <p:cNvSpPr>
            <a:spLocks noChangeArrowheads="1"/>
          </p:cNvSpPr>
          <p:nvPr/>
        </p:nvSpPr>
        <p:spPr bwMode="auto">
          <a:xfrm>
            <a:off x="2330450" y="2036763"/>
            <a:ext cx="1198563" cy="430212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grpSp>
        <p:nvGrpSpPr>
          <p:cNvPr id="64524" name="Group 242"/>
          <p:cNvGrpSpPr>
            <a:grpSpLocks/>
          </p:cNvGrpSpPr>
          <p:nvPr/>
        </p:nvGrpSpPr>
        <p:grpSpPr bwMode="auto">
          <a:xfrm>
            <a:off x="2676525" y="2066925"/>
            <a:ext cx="498475" cy="119063"/>
            <a:chOff x="2208" y="2184"/>
            <a:chExt cx="176" cy="69"/>
          </a:xfrm>
        </p:grpSpPr>
        <p:grpSp>
          <p:nvGrpSpPr>
            <p:cNvPr id="64598" name="Group 12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64603" name="Line 1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4604" name="Line 1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4605" name="Line 1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64599" name="Group 12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64600" name="Line 1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4601" name="Line 1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4602" name="Line 1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64525" name="Oval 246"/>
          <p:cNvSpPr>
            <a:spLocks noChangeArrowheads="1"/>
          </p:cNvSpPr>
          <p:nvPr/>
        </p:nvSpPr>
        <p:spPr bwMode="auto">
          <a:xfrm>
            <a:off x="5416550" y="2352675"/>
            <a:ext cx="1198563" cy="369888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26" name="Line 247"/>
          <p:cNvSpPr>
            <a:spLocks noChangeShapeType="1"/>
          </p:cNvSpPr>
          <p:nvPr/>
        </p:nvSpPr>
        <p:spPr bwMode="auto">
          <a:xfrm>
            <a:off x="5426075" y="23320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27" name="Rectangle 248"/>
          <p:cNvSpPr>
            <a:spLocks noChangeArrowheads="1"/>
          </p:cNvSpPr>
          <p:nvPr/>
        </p:nvSpPr>
        <p:spPr bwMode="auto">
          <a:xfrm>
            <a:off x="5426075" y="2293938"/>
            <a:ext cx="1198563" cy="263525"/>
          </a:xfrm>
          <a:prstGeom prst="rect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+mn-lt"/>
            </a:endParaRPr>
          </a:p>
        </p:txBody>
      </p:sp>
      <p:sp>
        <p:nvSpPr>
          <p:cNvPr id="64528" name="Oval 249"/>
          <p:cNvSpPr>
            <a:spLocks noChangeArrowheads="1"/>
          </p:cNvSpPr>
          <p:nvPr/>
        </p:nvSpPr>
        <p:spPr bwMode="auto">
          <a:xfrm>
            <a:off x="5435600" y="2065338"/>
            <a:ext cx="1198563" cy="430212"/>
          </a:xfrm>
          <a:prstGeom prst="ellips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graphicFrame>
        <p:nvGraphicFramePr>
          <p:cNvPr id="64529" name="Object 2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945369"/>
              </p:ext>
            </p:extLst>
          </p:nvPr>
        </p:nvGraphicFramePr>
        <p:xfrm>
          <a:off x="7004050" y="15462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50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154622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0" name="Object 2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855368"/>
              </p:ext>
            </p:extLst>
          </p:nvPr>
        </p:nvGraphicFramePr>
        <p:xfrm>
          <a:off x="965200" y="156527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51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565275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1" name="Line 276"/>
          <p:cNvSpPr>
            <a:spLocks noChangeShapeType="1"/>
          </p:cNvSpPr>
          <p:nvPr/>
        </p:nvSpPr>
        <p:spPr bwMode="auto">
          <a:xfrm>
            <a:off x="1590675" y="1971675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2" name="Line 277"/>
          <p:cNvSpPr>
            <a:spLocks noChangeShapeType="1"/>
          </p:cNvSpPr>
          <p:nvPr/>
        </p:nvSpPr>
        <p:spPr bwMode="auto">
          <a:xfrm flipV="1">
            <a:off x="1895475" y="2957513"/>
            <a:ext cx="195263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3" name="Line 278"/>
          <p:cNvSpPr>
            <a:spLocks noChangeShapeType="1"/>
          </p:cNvSpPr>
          <p:nvPr/>
        </p:nvSpPr>
        <p:spPr bwMode="auto">
          <a:xfrm>
            <a:off x="3514725" y="23907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4" name="Line 279"/>
          <p:cNvSpPr>
            <a:spLocks noChangeShapeType="1"/>
          </p:cNvSpPr>
          <p:nvPr/>
        </p:nvSpPr>
        <p:spPr bwMode="auto">
          <a:xfrm flipV="1">
            <a:off x="5619750" y="2724150"/>
            <a:ext cx="142875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5" name="Line 280"/>
          <p:cNvSpPr>
            <a:spLocks noChangeShapeType="1"/>
          </p:cNvSpPr>
          <p:nvPr/>
        </p:nvSpPr>
        <p:spPr bwMode="auto">
          <a:xfrm flipV="1">
            <a:off x="6591300" y="1952625"/>
            <a:ext cx="50482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6" name="Line 284"/>
          <p:cNvSpPr>
            <a:spLocks noChangeShapeType="1"/>
          </p:cNvSpPr>
          <p:nvPr/>
        </p:nvSpPr>
        <p:spPr bwMode="auto">
          <a:xfrm flipH="1">
            <a:off x="2095500" y="1962150"/>
            <a:ext cx="0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7" name="Line 285"/>
          <p:cNvSpPr>
            <a:spLocks noChangeShapeType="1"/>
          </p:cNvSpPr>
          <p:nvPr/>
        </p:nvSpPr>
        <p:spPr bwMode="auto">
          <a:xfrm>
            <a:off x="2105025" y="2395538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38" name="Rectangle 287"/>
          <p:cNvSpPr>
            <a:spLocks noChangeArrowheads="1"/>
          </p:cNvSpPr>
          <p:nvPr/>
        </p:nvSpPr>
        <p:spPr bwMode="auto">
          <a:xfrm>
            <a:off x="35480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39" name="Rectangle 288"/>
          <p:cNvSpPr>
            <a:spLocks noChangeArrowheads="1"/>
          </p:cNvSpPr>
          <p:nvPr/>
        </p:nvSpPr>
        <p:spPr bwMode="auto">
          <a:xfrm>
            <a:off x="37099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0" name="Rectangle 289"/>
          <p:cNvSpPr>
            <a:spLocks noChangeArrowheads="1"/>
          </p:cNvSpPr>
          <p:nvPr/>
        </p:nvSpPr>
        <p:spPr bwMode="auto">
          <a:xfrm>
            <a:off x="38719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1" name="Rectangle 290"/>
          <p:cNvSpPr>
            <a:spLocks noChangeArrowheads="1"/>
          </p:cNvSpPr>
          <p:nvPr/>
        </p:nvSpPr>
        <p:spPr bwMode="auto">
          <a:xfrm>
            <a:off x="403383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2" name="Rectangle 291"/>
          <p:cNvSpPr>
            <a:spLocks noChangeArrowheads="1"/>
          </p:cNvSpPr>
          <p:nvPr/>
        </p:nvSpPr>
        <p:spPr bwMode="auto">
          <a:xfrm>
            <a:off x="419576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3" name="Rectangle 292"/>
          <p:cNvSpPr>
            <a:spLocks noChangeArrowheads="1"/>
          </p:cNvSpPr>
          <p:nvPr/>
        </p:nvSpPr>
        <p:spPr bwMode="auto">
          <a:xfrm>
            <a:off x="45672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4" name="Rectangle 293"/>
          <p:cNvSpPr>
            <a:spLocks noChangeArrowheads="1"/>
          </p:cNvSpPr>
          <p:nvPr/>
        </p:nvSpPr>
        <p:spPr bwMode="auto">
          <a:xfrm>
            <a:off x="500538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grpSp>
        <p:nvGrpSpPr>
          <p:cNvPr id="64545" name="Group 311"/>
          <p:cNvGrpSpPr>
            <a:grpSpLocks/>
          </p:cNvGrpSpPr>
          <p:nvPr/>
        </p:nvGrpSpPr>
        <p:grpSpPr bwMode="auto">
          <a:xfrm>
            <a:off x="2857500" y="2262188"/>
            <a:ext cx="633413" cy="200025"/>
            <a:chOff x="1800" y="1425"/>
            <a:chExt cx="399" cy="126"/>
          </a:xfrm>
        </p:grpSpPr>
        <p:sp>
          <p:nvSpPr>
            <p:cNvPr id="64594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5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6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7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</p:grpSp>
      <p:sp>
        <p:nvSpPr>
          <p:cNvPr id="64546" name="Rectangle 298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7" name="Rectangle 299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48" name="Line 300"/>
          <p:cNvSpPr>
            <a:spLocks noChangeShapeType="1"/>
          </p:cNvSpPr>
          <p:nvPr/>
        </p:nvSpPr>
        <p:spPr bwMode="auto">
          <a:xfrm>
            <a:off x="2305050" y="2266950"/>
            <a:ext cx="2428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49" name="Line 301"/>
          <p:cNvSpPr>
            <a:spLocks noChangeShapeType="1"/>
          </p:cNvSpPr>
          <p:nvPr/>
        </p:nvSpPr>
        <p:spPr bwMode="auto">
          <a:xfrm flipV="1">
            <a:off x="1971675" y="2543175"/>
            <a:ext cx="0" cy="17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50" name="Line 302"/>
          <p:cNvSpPr>
            <a:spLocks noChangeShapeType="1"/>
          </p:cNvSpPr>
          <p:nvPr/>
        </p:nvSpPr>
        <p:spPr bwMode="auto">
          <a:xfrm>
            <a:off x="392906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4551" name="Text Box 303"/>
          <p:cNvSpPr txBox="1">
            <a:spLocks noChangeArrowheads="1"/>
          </p:cNvSpPr>
          <p:nvPr/>
        </p:nvSpPr>
        <p:spPr bwMode="auto">
          <a:xfrm>
            <a:off x="612775" y="158908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accent1"/>
                </a:solidFill>
                <a:latin typeface="+mn-lt"/>
              </a:rPr>
              <a:t>A</a:t>
            </a:r>
          </a:p>
        </p:txBody>
      </p:sp>
      <p:sp>
        <p:nvSpPr>
          <p:cNvPr id="64552" name="Text Box 304"/>
          <p:cNvSpPr txBox="1">
            <a:spLocks noChangeArrowheads="1"/>
          </p:cNvSpPr>
          <p:nvPr/>
        </p:nvSpPr>
        <p:spPr bwMode="auto">
          <a:xfrm>
            <a:off x="889000" y="26082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  <a:latin typeface="+mn-lt"/>
              </a:rPr>
              <a:t>B</a:t>
            </a:r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53" name="Text Box 305"/>
          <p:cNvSpPr txBox="1">
            <a:spLocks noChangeArrowheads="1"/>
          </p:cNvSpPr>
          <p:nvPr/>
        </p:nvSpPr>
        <p:spPr bwMode="auto">
          <a:xfrm>
            <a:off x="6604000" y="1465263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latin typeface="+mn-lt"/>
              </a:rPr>
              <a:t>C</a:t>
            </a:r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54" name="Text Box 308"/>
          <p:cNvSpPr txBox="1">
            <a:spLocks noChangeArrowheads="1"/>
          </p:cNvSpPr>
          <p:nvPr/>
        </p:nvSpPr>
        <p:spPr bwMode="auto">
          <a:xfrm>
            <a:off x="1612900" y="1312863"/>
            <a:ext cx="1237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+mn-lt"/>
              </a:rPr>
              <a:t>100 Mb/s</a:t>
            </a:r>
          </a:p>
          <a:p>
            <a:r>
              <a:rPr lang="en-US" sz="2000">
                <a:latin typeface="+mn-lt"/>
              </a:rPr>
              <a:t>Ethernet</a:t>
            </a:r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55" name="Text Box 309"/>
          <p:cNvSpPr txBox="1">
            <a:spLocks noChangeArrowheads="1"/>
          </p:cNvSpPr>
          <p:nvPr/>
        </p:nvSpPr>
        <p:spPr bwMode="auto">
          <a:xfrm>
            <a:off x="3756025" y="2427288"/>
            <a:ext cx="11657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+mn-lt"/>
              </a:rPr>
              <a:t>1.5 Mb/s</a:t>
            </a:r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56" name="Text Box 310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tr-TR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57" name="Rectangle 313"/>
          <p:cNvSpPr>
            <a:spLocks noChangeArrowheads="1"/>
          </p:cNvSpPr>
          <p:nvPr/>
        </p:nvSpPr>
        <p:spPr bwMode="auto">
          <a:xfrm>
            <a:off x="546735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58" name="Rectangle 314"/>
          <p:cNvSpPr>
            <a:spLocks noChangeArrowheads="1"/>
          </p:cNvSpPr>
          <p:nvPr/>
        </p:nvSpPr>
        <p:spPr bwMode="auto">
          <a:xfrm>
            <a:off x="5629275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64559" name="Rectangle 315"/>
          <p:cNvSpPr>
            <a:spLocks noChangeArrowheads="1"/>
          </p:cNvSpPr>
          <p:nvPr/>
        </p:nvSpPr>
        <p:spPr bwMode="auto">
          <a:xfrm>
            <a:off x="579120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grpSp>
        <p:nvGrpSpPr>
          <p:cNvPr id="64560" name="Group 319"/>
          <p:cNvGrpSpPr>
            <a:grpSpLocks/>
          </p:cNvGrpSpPr>
          <p:nvPr/>
        </p:nvGrpSpPr>
        <p:grpSpPr bwMode="auto">
          <a:xfrm rot="-1962567">
            <a:off x="5715000" y="2424113"/>
            <a:ext cx="633413" cy="200025"/>
            <a:chOff x="4176" y="2211"/>
            <a:chExt cx="399" cy="126"/>
          </a:xfrm>
        </p:grpSpPr>
        <p:sp>
          <p:nvSpPr>
            <p:cNvPr id="64590" name="Rectangle 320"/>
            <p:cNvSpPr>
              <a:spLocks noChangeArrowheads="1"/>
            </p:cNvSpPr>
            <p:nvPr/>
          </p:nvSpPr>
          <p:spPr bwMode="auto">
            <a:xfrm>
              <a:off x="4176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1" name="Rectangle 321"/>
            <p:cNvSpPr>
              <a:spLocks noChangeArrowheads="1"/>
            </p:cNvSpPr>
            <p:nvPr/>
          </p:nvSpPr>
          <p:spPr bwMode="auto">
            <a:xfrm>
              <a:off x="4278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2" name="Rectangle 322"/>
            <p:cNvSpPr>
              <a:spLocks noChangeArrowheads="1"/>
            </p:cNvSpPr>
            <p:nvPr/>
          </p:nvSpPr>
          <p:spPr bwMode="auto">
            <a:xfrm>
              <a:off x="4380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593" name="Rectangle 323"/>
            <p:cNvSpPr>
              <a:spLocks noChangeArrowheads="1"/>
            </p:cNvSpPr>
            <p:nvPr/>
          </p:nvSpPr>
          <p:spPr bwMode="auto">
            <a:xfrm>
              <a:off x="4482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</p:grpSp>
      <p:grpSp>
        <p:nvGrpSpPr>
          <p:cNvPr id="64561" name="Group 331"/>
          <p:cNvGrpSpPr>
            <a:grpSpLocks/>
          </p:cNvGrpSpPr>
          <p:nvPr/>
        </p:nvGrpSpPr>
        <p:grpSpPr bwMode="auto">
          <a:xfrm>
            <a:off x="3679825" y="3341688"/>
            <a:ext cx="3133725" cy="1471612"/>
            <a:chOff x="1646" y="2009"/>
            <a:chExt cx="1974" cy="927"/>
          </a:xfrm>
        </p:grpSpPr>
        <p:graphicFrame>
          <p:nvGraphicFramePr>
            <p:cNvPr id="64565" name="Object 11"/>
            <p:cNvGraphicFramePr>
              <a:graphicFrameLocks noChangeAspect="1"/>
            </p:cNvGraphicFramePr>
            <p:nvPr/>
          </p:nvGraphicFramePr>
          <p:xfrm>
            <a:off x="2960" y="2600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52" name="Clip" r:id="rId8" imgW="1307263" imgH="1084139" progId="MS_ClipArt_Gallery.2">
                    <p:embed/>
                  </p:oleObj>
                </mc:Choice>
                <mc:Fallback>
                  <p:oleObj name="Clip" r:id="rId8" imgW="1307263" imgH="1084139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2600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4566" name="Group 259"/>
            <p:cNvGrpSpPr>
              <a:grpSpLocks/>
            </p:cNvGrpSpPr>
            <p:nvPr/>
          </p:nvGrpSpPr>
          <p:grpSpPr bwMode="auto">
            <a:xfrm>
              <a:off x="2428" y="2009"/>
              <a:ext cx="761" cy="420"/>
              <a:chOff x="1462" y="1283"/>
              <a:chExt cx="761" cy="420"/>
            </a:xfrm>
          </p:grpSpPr>
          <p:sp>
            <p:nvSpPr>
              <p:cNvPr id="64577" name="Oval 260"/>
              <p:cNvSpPr>
                <a:spLocks noChangeArrowheads="1"/>
              </p:cNvSpPr>
              <p:nvPr/>
            </p:nvSpPr>
            <p:spPr bwMode="auto">
              <a:xfrm>
                <a:off x="1462" y="1470"/>
                <a:ext cx="755" cy="233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4578" name="Line 261"/>
              <p:cNvSpPr>
                <a:spLocks noChangeShapeType="1"/>
              </p:cNvSpPr>
              <p:nvPr/>
            </p:nvSpPr>
            <p:spPr bwMode="auto">
              <a:xfrm>
                <a:off x="1462" y="1451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4579" name="Rectangle 262"/>
              <p:cNvSpPr>
                <a:spLocks noChangeArrowheads="1"/>
              </p:cNvSpPr>
              <p:nvPr/>
            </p:nvSpPr>
            <p:spPr bwMode="auto">
              <a:xfrm>
                <a:off x="1462" y="1427"/>
                <a:ext cx="755" cy="166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64580" name="Oval 263"/>
              <p:cNvSpPr>
                <a:spLocks noChangeArrowheads="1"/>
              </p:cNvSpPr>
              <p:nvPr/>
            </p:nvSpPr>
            <p:spPr bwMode="auto">
              <a:xfrm>
                <a:off x="1468" y="1283"/>
                <a:ext cx="755" cy="271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64581" name="Group 264"/>
              <p:cNvGrpSpPr>
                <a:grpSpLocks/>
              </p:cNvGrpSpPr>
              <p:nvPr/>
            </p:nvGrpSpPr>
            <p:grpSpPr bwMode="auto">
              <a:xfrm>
                <a:off x="1686" y="1302"/>
                <a:ext cx="314" cy="75"/>
                <a:chOff x="2208" y="2184"/>
                <a:chExt cx="176" cy="69"/>
              </a:xfrm>
            </p:grpSpPr>
            <p:grpSp>
              <p:nvGrpSpPr>
                <p:cNvPr id="64582" name="Group 265"/>
                <p:cNvGrpSpPr>
                  <a:grpSpLocks/>
                </p:cNvGrpSpPr>
                <p:nvPr/>
              </p:nvGrpSpPr>
              <p:grpSpPr bwMode="auto">
                <a:xfrm>
                  <a:off x="2208" y="2185"/>
                  <a:ext cx="176" cy="68"/>
                  <a:chOff x="2848" y="848"/>
                  <a:chExt cx="140" cy="98"/>
                </a:xfrm>
              </p:grpSpPr>
              <p:sp>
                <p:nvSpPr>
                  <p:cNvPr id="64587" name="Line 26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  <p:sp>
                <p:nvSpPr>
                  <p:cNvPr id="64588" name="Line 267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  <p:sp>
                <p:nvSpPr>
                  <p:cNvPr id="64589" name="Line 268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</p:grpSp>
            <p:grpSp>
              <p:nvGrpSpPr>
                <p:cNvPr id="64583" name="Group 269"/>
                <p:cNvGrpSpPr>
                  <a:grpSpLocks/>
                </p:cNvGrpSpPr>
                <p:nvPr/>
              </p:nvGrpSpPr>
              <p:grpSpPr bwMode="auto">
                <a:xfrm flipV="1">
                  <a:off x="2208" y="2184"/>
                  <a:ext cx="176" cy="68"/>
                  <a:chOff x="2848" y="848"/>
                  <a:chExt cx="140" cy="98"/>
                </a:xfrm>
              </p:grpSpPr>
              <p:sp>
                <p:nvSpPr>
                  <p:cNvPr id="64584" name="Line 27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  <p:sp>
                <p:nvSpPr>
                  <p:cNvPr id="64585" name="Line 271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  <p:sp>
                <p:nvSpPr>
                  <p:cNvPr id="64586" name="Line 272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tr-TR">
                      <a:latin typeface="+mn-lt"/>
                    </a:endParaRPr>
                  </a:p>
                </p:txBody>
              </p:sp>
            </p:grpSp>
          </p:grpSp>
        </p:grpSp>
        <p:graphicFrame>
          <p:nvGraphicFramePr>
            <p:cNvPr id="64567" name="Object 273"/>
            <p:cNvGraphicFramePr>
              <a:graphicFrameLocks noChangeAspect="1"/>
            </p:cNvGraphicFramePr>
            <p:nvPr/>
          </p:nvGraphicFramePr>
          <p:xfrm>
            <a:off x="1874" y="254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53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254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68" name="Line 281"/>
            <p:cNvSpPr>
              <a:spLocks noChangeShapeType="1"/>
            </p:cNvSpPr>
            <p:nvPr/>
          </p:nvSpPr>
          <p:spPr bwMode="auto">
            <a:xfrm flipV="1">
              <a:off x="2214" y="2370"/>
              <a:ext cx="294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4569" name="Line 283"/>
            <p:cNvSpPr>
              <a:spLocks noChangeShapeType="1"/>
            </p:cNvSpPr>
            <p:nvPr/>
          </p:nvSpPr>
          <p:spPr bwMode="auto">
            <a:xfrm flipH="1" flipV="1">
              <a:off x="2964" y="2406"/>
              <a:ext cx="21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4570" name="Text Box 306"/>
            <p:cNvSpPr txBox="1">
              <a:spLocks noChangeArrowheads="1"/>
            </p:cNvSpPr>
            <p:nvPr/>
          </p:nvSpPr>
          <p:spPr bwMode="auto">
            <a:xfrm>
              <a:off x="1646" y="254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latin typeface="+mn-lt"/>
                </a:rPr>
                <a:t>D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4571" name="Text Box 307"/>
            <p:cNvSpPr txBox="1">
              <a:spLocks noChangeArrowheads="1"/>
            </p:cNvSpPr>
            <p:nvPr/>
          </p:nvSpPr>
          <p:spPr bwMode="auto">
            <a:xfrm>
              <a:off x="3374" y="2591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latin typeface="+mn-lt"/>
                </a:rPr>
                <a:t>E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grpSp>
          <p:nvGrpSpPr>
            <p:cNvPr id="64572" name="Group 324"/>
            <p:cNvGrpSpPr>
              <a:grpSpLocks/>
            </p:cNvGrpSpPr>
            <p:nvPr/>
          </p:nvGrpSpPr>
          <p:grpSpPr bwMode="auto">
            <a:xfrm rot="-2018696">
              <a:off x="2736" y="2139"/>
              <a:ext cx="399" cy="126"/>
              <a:chOff x="4176" y="2211"/>
              <a:chExt cx="399" cy="126"/>
            </a:xfrm>
          </p:grpSpPr>
          <p:sp>
            <p:nvSpPr>
              <p:cNvPr id="64573" name="Rectangle 325"/>
              <p:cNvSpPr>
                <a:spLocks noChangeArrowheads="1"/>
              </p:cNvSpPr>
              <p:nvPr/>
            </p:nvSpPr>
            <p:spPr bwMode="auto">
              <a:xfrm>
                <a:off x="4176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4574" name="Rectangle 326"/>
              <p:cNvSpPr>
                <a:spLocks noChangeArrowheads="1"/>
              </p:cNvSpPr>
              <p:nvPr/>
            </p:nvSpPr>
            <p:spPr bwMode="auto">
              <a:xfrm>
                <a:off x="4278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4575" name="Rectangle 327"/>
              <p:cNvSpPr>
                <a:spLocks noChangeArrowheads="1"/>
              </p:cNvSpPr>
              <p:nvPr/>
            </p:nvSpPr>
            <p:spPr bwMode="auto">
              <a:xfrm>
                <a:off x="4380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64576" name="Rectangle 328"/>
              <p:cNvSpPr>
                <a:spLocks noChangeArrowheads="1"/>
              </p:cNvSpPr>
              <p:nvPr/>
            </p:nvSpPr>
            <p:spPr bwMode="auto">
              <a:xfrm>
                <a:off x="4482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</p:grpSp>
      </p:grpSp>
      <p:sp>
        <p:nvSpPr>
          <p:cNvPr id="64562" name="Text Box 329"/>
          <p:cNvSpPr txBox="1">
            <a:spLocks noChangeArrowheads="1"/>
          </p:cNvSpPr>
          <p:nvPr/>
        </p:nvSpPr>
        <p:spPr bwMode="auto">
          <a:xfrm>
            <a:off x="3270250" y="1635125"/>
            <a:ext cx="26661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i="1">
                <a:solidFill>
                  <a:srgbClr val="FF0000"/>
                </a:solidFill>
                <a:latin typeface="+mn-lt"/>
              </a:rPr>
              <a:t>statistical</a:t>
            </a:r>
            <a:r>
              <a:rPr lang="en-US" sz="2000" b="1" i="1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i="1">
                <a:solidFill>
                  <a:srgbClr val="FF0000"/>
                </a:solidFill>
                <a:latin typeface="+mn-lt"/>
              </a:rPr>
              <a:t>multiplexing</a:t>
            </a:r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63" name="Text Box 330"/>
          <p:cNvSpPr txBox="1">
            <a:spLocks noChangeArrowheads="1"/>
          </p:cNvSpPr>
          <p:nvPr/>
        </p:nvSpPr>
        <p:spPr bwMode="auto">
          <a:xfrm>
            <a:off x="2043090" y="2984500"/>
            <a:ext cx="19415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>
                <a:latin typeface="+mn-lt"/>
              </a:rPr>
              <a:t>queue of packets</a:t>
            </a:r>
          </a:p>
          <a:p>
            <a:pPr algn="ctr"/>
            <a:r>
              <a:rPr lang="en-US">
                <a:latin typeface="+mn-lt"/>
              </a:rPr>
              <a:t>waiting for output</a:t>
            </a:r>
          </a:p>
          <a:p>
            <a:pPr algn="ctr"/>
            <a:r>
              <a:rPr lang="en-US">
                <a:latin typeface="+mn-lt"/>
              </a:rPr>
              <a:t>link</a:t>
            </a:r>
            <a:endParaRPr lang="en-US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4564" name="Line 332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03E18D-D166-4604-AA07-438DB4DE768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55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540BC9E-0640-4C6C-AE19-B5E678D72809}" type="slidenum">
              <a:rPr lang="en-US" smtClean="0">
                <a:latin typeface="Verdana" pitchFamily="34" charset="0"/>
              </a:rPr>
              <a:pPr/>
              <a:t>49</a:t>
            </a:fld>
            <a:endParaRPr lang="en-US" smtClean="0">
              <a:latin typeface="Verdana" pitchFamily="34" charset="0"/>
            </a:endParaRPr>
          </a:p>
        </p:txBody>
      </p:sp>
      <p:grpSp>
        <p:nvGrpSpPr>
          <p:cNvPr id="65541" name="Group 49"/>
          <p:cNvGrpSpPr>
            <a:grpSpLocks/>
          </p:cNvGrpSpPr>
          <p:nvPr/>
        </p:nvGrpSpPr>
        <p:grpSpPr bwMode="auto">
          <a:xfrm>
            <a:off x="5440363" y="2163763"/>
            <a:ext cx="1155700" cy="620712"/>
            <a:chOff x="3600" y="219"/>
            <a:chExt cx="360" cy="175"/>
          </a:xfrm>
        </p:grpSpPr>
        <p:sp>
          <p:nvSpPr>
            <p:cNvPr id="65559" name="Oval 5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5560" name="Line 5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5561" name="Line 5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5562" name="Rectangle 5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5563" name="Oval 5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5564" name="Group 5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65569" name="Line 5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5570" name="Line 5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5571" name="Line 5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65565" name="Group 5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65566" name="Line 6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5567" name="Line 6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5568" name="Line 6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65542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Packet switching versus circuit switching</a:t>
            </a:r>
          </a:p>
        </p:txBody>
      </p:sp>
      <p:sp>
        <p:nvSpPr>
          <p:cNvPr id="655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0825" y="1628775"/>
            <a:ext cx="3810000" cy="3968750"/>
          </a:xfrm>
        </p:spPr>
        <p:txBody>
          <a:bodyPr/>
          <a:lstStyle/>
          <a:p>
            <a:pPr marL="231775" indent="-231775" eaLnBrk="1" hangingPunct="1">
              <a:buFont typeface="Wingdings" pitchFamily="2" charset="2"/>
              <a:buNone/>
              <a:tabLst>
                <a:tab pos="566738" algn="l"/>
              </a:tabLst>
            </a:pPr>
            <a:r>
              <a:rPr lang="en-US" sz="2000" smtClean="0"/>
              <a:t>Example:</a:t>
            </a:r>
          </a:p>
          <a:p>
            <a:pPr marL="231775" indent="-231775" eaLnBrk="1" hangingPunct="1"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000" smtClean="0"/>
              <a:t>1 Mb/s link</a:t>
            </a:r>
          </a:p>
          <a:p>
            <a:pPr marL="231775" indent="-231775" eaLnBrk="1" hangingPunct="1"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2000" smtClean="0"/>
              <a:t>each user: </a:t>
            </a:r>
          </a:p>
          <a:p>
            <a:pPr marL="566738" lvl="1" indent="-219075" eaLnBrk="1" hangingPunct="1">
              <a:buFontTx/>
              <a:buChar char="•"/>
              <a:tabLst>
                <a:tab pos="566738" algn="l"/>
              </a:tabLst>
            </a:pPr>
            <a:r>
              <a:rPr lang="en-US" sz="1800" smtClean="0"/>
              <a:t>100 kb/s when “active”</a:t>
            </a:r>
          </a:p>
          <a:p>
            <a:pPr marL="566738" lvl="1" indent="-219075" eaLnBrk="1" hangingPunct="1">
              <a:buFontTx/>
              <a:buChar char="•"/>
              <a:tabLst>
                <a:tab pos="566738" algn="l"/>
              </a:tabLst>
            </a:pPr>
            <a:r>
              <a:rPr lang="en-US" sz="1800" smtClean="0"/>
              <a:t>active 10% of time</a:t>
            </a:r>
          </a:p>
          <a:p>
            <a:pPr marL="231775" indent="-231775" eaLnBrk="1" hangingPunct="1">
              <a:buFont typeface="Wingdings" pitchFamily="2" charset="2"/>
              <a:buChar char="v"/>
              <a:tabLst>
                <a:tab pos="566738" algn="l"/>
              </a:tabLst>
            </a:pPr>
            <a:r>
              <a:rPr lang="en-US" sz="2000" i="1" smtClean="0">
                <a:solidFill>
                  <a:srgbClr val="FF0000"/>
                </a:solidFill>
              </a:rPr>
              <a:t>circuit-switching:</a:t>
            </a:r>
            <a:r>
              <a:rPr lang="en-US" sz="2000" smtClean="0"/>
              <a:t> </a:t>
            </a:r>
          </a:p>
          <a:p>
            <a:pPr marL="566738" lvl="1" indent="-219075" eaLnBrk="1" hangingPunct="1"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1800" smtClean="0"/>
              <a:t>10 users</a:t>
            </a:r>
          </a:p>
          <a:p>
            <a:pPr marL="231775" indent="-231775" eaLnBrk="1" hangingPunct="1">
              <a:buFont typeface="Wingdings" pitchFamily="2" charset="2"/>
              <a:buChar char="v"/>
              <a:tabLst>
                <a:tab pos="566738" algn="l"/>
              </a:tabLst>
            </a:pPr>
            <a:r>
              <a:rPr lang="en-US" sz="2000" i="1" smtClean="0">
                <a:solidFill>
                  <a:srgbClr val="FF0000"/>
                </a:solidFill>
              </a:rPr>
              <a:t>packet switching:</a:t>
            </a:r>
            <a:r>
              <a:rPr lang="en-US" sz="2000" smtClean="0"/>
              <a:t> </a:t>
            </a:r>
          </a:p>
          <a:p>
            <a:pPr marL="566738" lvl="1" indent="-219075" eaLnBrk="1" hangingPunct="1">
              <a:buFont typeface="Wingdings" pitchFamily="2" charset="2"/>
              <a:buChar char="§"/>
              <a:tabLst>
                <a:tab pos="566738" algn="l"/>
              </a:tabLst>
            </a:pPr>
            <a:r>
              <a:rPr lang="en-US" sz="1800" smtClean="0"/>
              <a:t>with 35 users, probability &gt; 10 active at same time is less than .0004</a:t>
            </a:r>
          </a:p>
        </p:txBody>
      </p:sp>
      <p:sp>
        <p:nvSpPr>
          <p:cNvPr id="6554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32300" y="4640262"/>
            <a:ext cx="4178300" cy="14414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i="1" dirty="0" smtClean="0">
                <a:solidFill>
                  <a:srgbClr val="FF0000"/>
                </a:solidFill>
              </a:rPr>
              <a:t>Packet switching allows more users to use the network!</a:t>
            </a:r>
          </a:p>
        </p:txBody>
      </p:sp>
      <p:sp>
        <p:nvSpPr>
          <p:cNvPr id="65545" name="Line 15"/>
          <p:cNvSpPr>
            <a:spLocks noChangeShapeType="1"/>
          </p:cNvSpPr>
          <p:nvPr/>
        </p:nvSpPr>
        <p:spPr bwMode="auto">
          <a:xfrm>
            <a:off x="4381500" y="1955800"/>
            <a:ext cx="83820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5546" name="Line 16"/>
          <p:cNvSpPr>
            <a:spLocks noChangeShapeType="1"/>
          </p:cNvSpPr>
          <p:nvPr/>
        </p:nvSpPr>
        <p:spPr bwMode="auto">
          <a:xfrm>
            <a:off x="5219700" y="241300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5547" name="Line 17"/>
          <p:cNvSpPr>
            <a:spLocks noChangeShapeType="1"/>
          </p:cNvSpPr>
          <p:nvPr/>
        </p:nvSpPr>
        <p:spPr bwMode="auto">
          <a:xfrm>
            <a:off x="5219700" y="2565400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5548" name="Line 18"/>
          <p:cNvSpPr>
            <a:spLocks noChangeShapeType="1"/>
          </p:cNvSpPr>
          <p:nvPr/>
        </p:nvSpPr>
        <p:spPr bwMode="auto">
          <a:xfrm flipV="1">
            <a:off x="4457700" y="2565400"/>
            <a:ext cx="7620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65549" name="Text Box 19"/>
          <p:cNvSpPr txBox="1">
            <a:spLocks noChangeArrowheads="1"/>
          </p:cNvSpPr>
          <p:nvPr/>
        </p:nvSpPr>
        <p:spPr bwMode="auto">
          <a:xfrm>
            <a:off x="4043363" y="2133600"/>
            <a:ext cx="8255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accent2"/>
                </a:solidFill>
                <a:latin typeface="+mn-lt"/>
              </a:rPr>
              <a:t>N </a:t>
            </a:r>
          </a:p>
          <a:p>
            <a:pPr algn="ctr"/>
            <a:r>
              <a:rPr lang="en-US" sz="2000">
                <a:solidFill>
                  <a:schemeClr val="accent2"/>
                </a:solidFill>
                <a:latin typeface="+mn-lt"/>
              </a:rPr>
              <a:t>users</a:t>
            </a:r>
            <a:endParaRPr lang="en-US" sz="2000">
              <a:latin typeface="+mn-lt"/>
            </a:endParaRPr>
          </a:p>
        </p:txBody>
      </p:sp>
      <p:sp>
        <p:nvSpPr>
          <p:cNvPr id="65550" name="Text Box 20"/>
          <p:cNvSpPr txBox="1">
            <a:spLocks noChangeArrowheads="1"/>
          </p:cNvSpPr>
          <p:nvPr/>
        </p:nvSpPr>
        <p:spPr bwMode="auto">
          <a:xfrm>
            <a:off x="6543675" y="2697163"/>
            <a:ext cx="1497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latin typeface="+mn-lt"/>
              </a:rPr>
              <a:t>1 Mbps link</a:t>
            </a:r>
          </a:p>
        </p:txBody>
      </p:sp>
      <p:sp>
        <p:nvSpPr>
          <p:cNvPr id="65551" name="Line 47"/>
          <p:cNvSpPr>
            <a:spLocks noChangeShapeType="1"/>
          </p:cNvSpPr>
          <p:nvPr/>
        </p:nvSpPr>
        <p:spPr bwMode="auto">
          <a:xfrm>
            <a:off x="6588125" y="2479675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aphicFrame>
        <p:nvGraphicFramePr>
          <p:cNvPr id="65552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601920"/>
              </p:ext>
            </p:extLst>
          </p:nvPr>
        </p:nvGraphicFramePr>
        <p:xfrm>
          <a:off x="3827463" y="1568450"/>
          <a:ext cx="611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76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1568450"/>
                        <a:ext cx="611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3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86772"/>
              </p:ext>
            </p:extLst>
          </p:nvPr>
        </p:nvGraphicFramePr>
        <p:xfrm>
          <a:off x="3913188" y="2916238"/>
          <a:ext cx="611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77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2916238"/>
                        <a:ext cx="611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55" name="Group 29"/>
          <p:cNvGrpSpPr>
            <a:grpSpLocks/>
          </p:cNvGrpSpPr>
          <p:nvPr/>
        </p:nvGrpSpPr>
        <p:grpSpPr bwMode="auto">
          <a:xfrm>
            <a:off x="4572000" y="3644900"/>
            <a:ext cx="4038600" cy="925513"/>
            <a:chOff x="3016" y="3097"/>
            <a:chExt cx="2544" cy="583"/>
          </a:xfrm>
        </p:grpSpPr>
        <p:sp>
          <p:nvSpPr>
            <p:cNvPr id="65557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5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dirty="0">
                  <a:latin typeface="+mn-lt"/>
                </a:rPr>
                <a:t>Q: how did we get value 0.0004?</a:t>
              </a:r>
            </a:p>
          </p:txBody>
        </p:sp>
        <p:sp>
          <p:nvSpPr>
            <p:cNvPr id="65558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4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latin typeface="+mn-lt"/>
                </a:rPr>
                <a:t>Q: what happens if &gt; 35 users ?</a:t>
              </a:r>
            </a:p>
          </p:txBody>
        </p:sp>
      </p:grpSp>
      <p:sp>
        <p:nvSpPr>
          <p:cNvPr id="65556" name="Text Box 32"/>
          <p:cNvSpPr txBox="1">
            <a:spLocks noChangeArrowheads="1"/>
          </p:cNvSpPr>
          <p:nvPr/>
        </p:nvSpPr>
        <p:spPr bwMode="auto">
          <a:xfrm rot="5273514">
            <a:off x="3648869" y="2229644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b="1">
                <a:latin typeface="+mn-lt"/>
              </a:rPr>
              <a:t>…..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DC9FA5C-62D7-49DD-BE96-DB51AF6880D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EF5389A-B3B8-4132-A17E-9AA2CEE85232}" type="slidenum">
              <a:rPr lang="en-US" smtClean="0">
                <a:latin typeface="Verdana" pitchFamily="34" charset="0"/>
              </a:rPr>
              <a:pPr/>
              <a:t>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Required 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Prerequisite(s): 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An introductory course on Probability Theory (EE230). </a:t>
            </a:r>
            <a:endParaRPr lang="en-US" b="1" dirty="0" smtClean="0"/>
          </a:p>
          <a:p>
            <a:r>
              <a:rPr lang="en-US" b="1" dirty="0" smtClean="0"/>
              <a:t>Background </a:t>
            </a:r>
            <a:r>
              <a:rPr lang="en-US" b="1" dirty="0"/>
              <a:t>Requirement(s): 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One of EE441, EE445 or EE447 is </a:t>
            </a:r>
            <a:r>
              <a:rPr lang="en-US" dirty="0">
                <a:solidFill>
                  <a:srgbClr val="FF0000"/>
                </a:solidFill>
              </a:rPr>
              <a:t>strongly recommended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tr-T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9270634-D4B4-4CAB-9AAB-26CD7CC3FEC8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656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65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88A8013-CD53-45B6-83BB-E06FA6712BB9}" type="slidenum">
              <a:rPr lang="en-US" smtClean="0">
                <a:latin typeface="Verdana" pitchFamily="34" charset="0"/>
              </a:rPr>
              <a:pPr/>
              <a:t>50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Packet switching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30725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is good?</a:t>
            </a:r>
          </a:p>
          <a:p>
            <a:pPr lvl="1" eaLnBrk="1" hangingPunct="1"/>
            <a:r>
              <a:rPr lang="en-US" sz="2400" dirty="0" smtClean="0"/>
              <a:t>Efficiency: Multiple user pairs can use the same link at the same time (one packet at a time)</a:t>
            </a:r>
          </a:p>
          <a:p>
            <a:pPr eaLnBrk="1" hangingPunct="1"/>
            <a:r>
              <a:rPr lang="en-US" sz="2800" dirty="0" smtClean="0"/>
              <a:t>How is it used?</a:t>
            </a:r>
          </a:p>
          <a:p>
            <a:pPr lvl="1" eaLnBrk="1" hangingPunct="1"/>
            <a:r>
              <a:rPr lang="en-US" sz="2400" dirty="0" smtClean="0"/>
              <a:t>Internet: Packets from all applications use the same links all the time</a:t>
            </a:r>
          </a:p>
          <a:p>
            <a:pPr eaLnBrk="1" hangingPunct="1"/>
            <a:r>
              <a:rPr lang="en-US" sz="2800" dirty="0" smtClean="0"/>
              <a:t>What is bad?</a:t>
            </a:r>
          </a:p>
          <a:p>
            <a:pPr lvl="1" eaLnBrk="1" hangingPunct="1"/>
            <a:r>
              <a:rPr lang="en-US" sz="2400" dirty="0" smtClean="0"/>
              <a:t>Quality, no dedicated service</a:t>
            </a:r>
          </a:p>
          <a:p>
            <a:pPr lvl="1" eaLnBrk="1" hangingPunct="1"/>
            <a:r>
              <a:rPr lang="en-US" sz="2400" dirty="0" smtClean="0"/>
              <a:t>My email packet can go before your voice </a:t>
            </a:r>
            <a:r>
              <a:rPr lang="en-US" sz="2400" smtClean="0"/>
              <a:t>(skype) </a:t>
            </a:r>
            <a:r>
              <a:rPr lang="en-US" sz="2400" dirty="0" smtClean="0"/>
              <a:t>packet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C5BDB19-32B2-4621-A717-ABA8E9A1F0C5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758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75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D336DC-B258-4A2B-9E0F-BA8AEEE70DD8}" type="slidenum">
              <a:rPr lang="en-US" smtClean="0">
                <a:latin typeface="Verdana" pitchFamily="34" charset="0"/>
              </a:rPr>
              <a:pPr/>
              <a:t>51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Performance Criteria 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cs typeface="Arial" charset="0"/>
              </a:rPr>
              <a:t>Bounded 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delay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cs typeface="Arial" charset="0"/>
              </a:rPr>
              <a:t>Small delay variation (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jitter</a:t>
            </a:r>
            <a:r>
              <a:rPr lang="en-US" dirty="0" smtClean="0">
                <a:cs typeface="Arial" charset="0"/>
              </a:rPr>
              <a:t>)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cs typeface="Arial" charset="0"/>
              </a:rPr>
              <a:t>Small 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packet-loss</a:t>
            </a:r>
            <a:r>
              <a:rPr lang="en-US" dirty="0" smtClean="0">
                <a:cs typeface="Arial" charset="0"/>
              </a:rPr>
              <a:t> probability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cs typeface="Arial" charset="0"/>
              </a:rPr>
              <a:t>Maximum </a:t>
            </a:r>
            <a:r>
              <a:rPr lang="en-US" dirty="0" smtClean="0">
                <a:solidFill>
                  <a:srgbClr val="FF0000"/>
                </a:solidFill>
                <a:cs typeface="Arial" charset="0"/>
              </a:rPr>
              <a:t>Throughput</a:t>
            </a:r>
            <a:r>
              <a:rPr lang="en-US" dirty="0" smtClean="0">
                <a:cs typeface="Arial" charset="0"/>
              </a:rPr>
              <a:t>~100%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dirty="0" smtClean="0">
                <a:cs typeface="Arial" charset="0"/>
              </a:rPr>
              <a:t>Service differentiation among classes of traffic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>
                <a:cs typeface="Arial" charset="0"/>
              </a:rPr>
              <a:t>Example: For high class traffic packet loss ratio&lt;10</a:t>
            </a:r>
            <a:r>
              <a:rPr lang="en-US" baseline="30000" dirty="0" smtClean="0">
                <a:cs typeface="Arial" charset="0"/>
              </a:rPr>
              <a:t>-10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MOVE TO SEVIM TAN NEXT WEEK</a:t>
            </a:r>
          </a:p>
          <a:p>
            <a:r>
              <a:rPr lang="en-US" dirty="0" smtClean="0"/>
              <a:t>D231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D714580-ED8C-4048-8B57-ABBA1D7F98B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861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2A34F26-9D36-4ED9-9A36-37B4AF477E97}" type="slidenum">
              <a:rPr lang="en-US" smtClean="0">
                <a:latin typeface="Verdana" pitchFamily="34" charset="0"/>
              </a:rPr>
              <a:pPr/>
              <a:t>53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How do loss and delay occur?</a:t>
            </a:r>
            <a:endParaRPr lang="en-US" sz="4400" smtClean="0">
              <a:solidFill>
                <a:schemeClr val="tx1"/>
              </a:solidFill>
            </a:endParaRP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packets </a:t>
            </a:r>
            <a:r>
              <a:rPr lang="en-US" i="1" dirty="0" smtClean="0"/>
              <a:t>queue</a:t>
            </a:r>
            <a:r>
              <a:rPr lang="en-US" dirty="0" smtClean="0"/>
              <a:t> in router buffers</a:t>
            </a:r>
            <a:r>
              <a:rPr lang="en-US" sz="2800" dirty="0" smtClean="0"/>
              <a:t>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packet arrival rate to link </a:t>
            </a:r>
            <a:r>
              <a:rPr lang="en-US" sz="2800" i="1" dirty="0" smtClean="0">
                <a:solidFill>
                  <a:srgbClr val="FF0000"/>
                </a:solidFill>
              </a:rPr>
              <a:t>temporarily</a:t>
            </a:r>
            <a:r>
              <a:rPr lang="en-US" sz="2800" dirty="0" smtClean="0">
                <a:solidFill>
                  <a:srgbClr val="FF0000"/>
                </a:solidFill>
              </a:rPr>
              <a:t> exceeds output link capacity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/>
              <a:t>packets queue, wait for turn</a:t>
            </a:r>
          </a:p>
        </p:txBody>
      </p:sp>
      <p:grpSp>
        <p:nvGrpSpPr>
          <p:cNvPr id="68615" name="Group 60"/>
          <p:cNvGrpSpPr>
            <a:grpSpLocks/>
          </p:cNvGrpSpPr>
          <p:nvPr/>
        </p:nvGrpSpPr>
        <p:grpSpPr bwMode="auto">
          <a:xfrm>
            <a:off x="1258888" y="3357563"/>
            <a:ext cx="6546791" cy="2702150"/>
            <a:chOff x="398" y="1901"/>
            <a:chExt cx="4685" cy="2167"/>
          </a:xfrm>
        </p:grpSpPr>
        <p:graphicFrame>
          <p:nvGraphicFramePr>
            <p:cNvPr id="68616" name="Object 5"/>
            <p:cNvGraphicFramePr>
              <a:graphicFrameLocks noChangeAspect="1"/>
            </p:cNvGraphicFramePr>
            <p:nvPr/>
          </p:nvGraphicFramePr>
          <p:xfrm>
            <a:off x="818" y="3059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273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8" y="3059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17" name="Oval 6"/>
            <p:cNvSpPr>
              <a:spLocks noChangeArrowheads="1"/>
            </p:cNvSpPr>
            <p:nvPr/>
          </p:nvSpPr>
          <p:spPr bwMode="auto">
            <a:xfrm>
              <a:off x="1474" y="2907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18" name="Rectangle 7"/>
            <p:cNvSpPr>
              <a:spLocks noChangeArrowheads="1"/>
            </p:cNvSpPr>
            <p:nvPr/>
          </p:nvSpPr>
          <p:spPr bwMode="auto">
            <a:xfrm>
              <a:off x="1474" y="2864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8619" name="Oval 8"/>
            <p:cNvSpPr>
              <a:spLocks noChangeArrowheads="1"/>
            </p:cNvSpPr>
            <p:nvPr/>
          </p:nvSpPr>
          <p:spPr bwMode="auto">
            <a:xfrm>
              <a:off x="1480" y="2720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8620" name="Group 9"/>
            <p:cNvGrpSpPr>
              <a:grpSpLocks/>
            </p:cNvGrpSpPr>
            <p:nvPr/>
          </p:nvGrpSpPr>
          <p:grpSpPr bwMode="auto">
            <a:xfrm>
              <a:off x="1698" y="2739"/>
              <a:ext cx="314" cy="75"/>
              <a:chOff x="2208" y="2184"/>
              <a:chExt cx="176" cy="69"/>
            </a:xfrm>
          </p:grpSpPr>
          <p:grpSp>
            <p:nvGrpSpPr>
              <p:cNvPr id="68663" name="Group 10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68668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69" name="Line 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70" name="Line 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68664" name="Group 14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6866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66" name="Line 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67" name="Line 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68621" name="Oval 18"/>
            <p:cNvSpPr>
              <a:spLocks noChangeArrowheads="1"/>
            </p:cNvSpPr>
            <p:nvPr/>
          </p:nvSpPr>
          <p:spPr bwMode="auto">
            <a:xfrm>
              <a:off x="3424" y="2919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22" name="Line 19"/>
            <p:cNvSpPr>
              <a:spLocks noChangeShapeType="1"/>
            </p:cNvSpPr>
            <p:nvPr/>
          </p:nvSpPr>
          <p:spPr bwMode="auto">
            <a:xfrm>
              <a:off x="3430" y="2906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23" name="Rectangle 20"/>
            <p:cNvSpPr>
              <a:spLocks noChangeArrowheads="1"/>
            </p:cNvSpPr>
            <p:nvPr/>
          </p:nvSpPr>
          <p:spPr bwMode="auto">
            <a:xfrm>
              <a:off x="3430" y="2882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8624" name="Oval 21"/>
            <p:cNvSpPr>
              <a:spLocks noChangeArrowheads="1"/>
            </p:cNvSpPr>
            <p:nvPr/>
          </p:nvSpPr>
          <p:spPr bwMode="auto">
            <a:xfrm>
              <a:off x="3436" y="2738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aphicFrame>
          <p:nvGraphicFramePr>
            <p:cNvPr id="68625" name="Object 23"/>
            <p:cNvGraphicFramePr>
              <a:graphicFrameLocks noChangeAspect="1"/>
            </p:cNvGraphicFramePr>
            <p:nvPr/>
          </p:nvGraphicFramePr>
          <p:xfrm>
            <a:off x="620" y="2423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274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2423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26" name="Line 24"/>
            <p:cNvSpPr>
              <a:spLocks noChangeShapeType="1"/>
            </p:cNvSpPr>
            <p:nvPr/>
          </p:nvSpPr>
          <p:spPr bwMode="auto">
            <a:xfrm>
              <a:off x="1014" y="2679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27" name="Line 25"/>
            <p:cNvSpPr>
              <a:spLocks noChangeShapeType="1"/>
            </p:cNvSpPr>
            <p:nvPr/>
          </p:nvSpPr>
          <p:spPr bwMode="auto">
            <a:xfrm flipV="1">
              <a:off x="1206" y="3300"/>
              <a:ext cx="12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28" name="Line 26"/>
            <p:cNvSpPr>
              <a:spLocks noChangeShapeType="1"/>
            </p:cNvSpPr>
            <p:nvPr/>
          </p:nvSpPr>
          <p:spPr bwMode="auto">
            <a:xfrm>
              <a:off x="2226" y="2943"/>
              <a:ext cx="121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29" name="Line 28"/>
            <p:cNvSpPr>
              <a:spLocks noChangeShapeType="1"/>
            </p:cNvSpPr>
            <p:nvPr/>
          </p:nvSpPr>
          <p:spPr bwMode="auto">
            <a:xfrm flipH="1">
              <a:off x="1332" y="2673"/>
              <a:ext cx="0" cy="6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30" name="Line 29"/>
            <p:cNvSpPr>
              <a:spLocks noChangeShapeType="1"/>
            </p:cNvSpPr>
            <p:nvPr/>
          </p:nvSpPr>
          <p:spPr bwMode="auto">
            <a:xfrm>
              <a:off x="1338" y="2946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31" name="Rectangle 40"/>
            <p:cNvSpPr>
              <a:spLocks noChangeArrowheads="1"/>
            </p:cNvSpPr>
            <p:nvPr/>
          </p:nvSpPr>
          <p:spPr bwMode="auto">
            <a:xfrm>
              <a:off x="2016" y="2862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8632" name="Rectangle 41"/>
            <p:cNvSpPr>
              <a:spLocks noChangeArrowheads="1"/>
            </p:cNvSpPr>
            <p:nvPr/>
          </p:nvSpPr>
          <p:spPr bwMode="auto">
            <a:xfrm>
              <a:off x="2118" y="2862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33" name="Rectangle 42"/>
            <p:cNvSpPr>
              <a:spLocks noChangeArrowheads="1"/>
            </p:cNvSpPr>
            <p:nvPr/>
          </p:nvSpPr>
          <p:spPr bwMode="auto">
            <a:xfrm>
              <a:off x="1353" y="2799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34" name="Line 44"/>
            <p:cNvSpPr>
              <a:spLocks noChangeShapeType="1"/>
            </p:cNvSpPr>
            <p:nvPr/>
          </p:nvSpPr>
          <p:spPr bwMode="auto">
            <a:xfrm>
              <a:off x="1464" y="2865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35" name="Line 45"/>
            <p:cNvSpPr>
              <a:spLocks noChangeShapeType="1"/>
            </p:cNvSpPr>
            <p:nvPr/>
          </p:nvSpPr>
          <p:spPr bwMode="auto">
            <a:xfrm flipV="1">
              <a:off x="1254" y="3039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36" name="Text Box 47"/>
            <p:cNvSpPr txBox="1">
              <a:spLocks noChangeArrowheads="1"/>
            </p:cNvSpPr>
            <p:nvPr/>
          </p:nvSpPr>
          <p:spPr bwMode="auto">
            <a:xfrm>
              <a:off x="398" y="2438"/>
              <a:ext cx="279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00CC66"/>
                  </a:solidFill>
                  <a:latin typeface="+mn-lt"/>
                </a:rPr>
                <a:t>A</a:t>
              </a:r>
            </a:p>
          </p:txBody>
        </p:sp>
        <p:sp>
          <p:nvSpPr>
            <p:cNvPr id="68637" name="Text Box 48"/>
            <p:cNvSpPr txBox="1">
              <a:spLocks noChangeArrowheads="1"/>
            </p:cNvSpPr>
            <p:nvPr/>
          </p:nvSpPr>
          <p:spPr bwMode="auto">
            <a:xfrm>
              <a:off x="572" y="3080"/>
              <a:ext cx="279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68638" name="Rectangle 63"/>
            <p:cNvSpPr>
              <a:spLocks noChangeArrowheads="1"/>
            </p:cNvSpPr>
            <p:nvPr/>
          </p:nvSpPr>
          <p:spPr bwMode="auto">
            <a:xfrm>
              <a:off x="2199" y="2823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8639" name="Group 93"/>
            <p:cNvGrpSpPr>
              <a:grpSpLocks/>
            </p:cNvGrpSpPr>
            <p:nvPr/>
          </p:nvGrpSpPr>
          <p:grpSpPr bwMode="auto">
            <a:xfrm>
              <a:off x="2259" y="1901"/>
              <a:ext cx="2824" cy="916"/>
              <a:chOff x="2259" y="2090"/>
              <a:chExt cx="2824" cy="916"/>
            </a:xfrm>
          </p:grpSpPr>
          <p:sp>
            <p:nvSpPr>
              <p:cNvPr id="68661" name="Text Box 66"/>
              <p:cNvSpPr txBox="1">
                <a:spLocks noChangeArrowheads="1"/>
              </p:cNvSpPr>
              <p:nvPr/>
            </p:nvSpPr>
            <p:spPr bwMode="auto">
              <a:xfrm>
                <a:off x="2602" y="2090"/>
                <a:ext cx="2481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>
                    <a:latin typeface="+mn-lt"/>
                  </a:rPr>
                  <a:t>packet being transmitted 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(delay)</a:t>
                </a:r>
              </a:p>
            </p:txBody>
          </p:sp>
          <p:sp>
            <p:nvSpPr>
              <p:cNvPr id="68662" name="Line 67"/>
              <p:cNvSpPr>
                <a:spLocks noChangeShapeType="1"/>
              </p:cNvSpPr>
              <p:nvPr/>
            </p:nvSpPr>
            <p:spPr bwMode="auto">
              <a:xfrm rot="10800000" flipV="1">
                <a:off x="2259" y="2294"/>
                <a:ext cx="1059" cy="7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68640" name="Group 94"/>
            <p:cNvGrpSpPr>
              <a:grpSpLocks/>
            </p:cNvGrpSpPr>
            <p:nvPr/>
          </p:nvGrpSpPr>
          <p:grpSpPr bwMode="auto">
            <a:xfrm>
              <a:off x="2103" y="3025"/>
              <a:ext cx="2420" cy="571"/>
              <a:chOff x="2103" y="3214"/>
              <a:chExt cx="2420" cy="571"/>
            </a:xfrm>
          </p:grpSpPr>
          <p:sp>
            <p:nvSpPr>
              <p:cNvPr id="68659" name="Text Box 72"/>
              <p:cNvSpPr txBox="1">
                <a:spLocks noChangeArrowheads="1"/>
              </p:cNvSpPr>
              <p:nvPr/>
            </p:nvSpPr>
            <p:spPr bwMode="auto">
              <a:xfrm>
                <a:off x="2530" y="3490"/>
                <a:ext cx="1993" cy="2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>
                    <a:latin typeface="+mn-lt"/>
                  </a:rPr>
                  <a:t>packets queueing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 (delay)</a:t>
                </a:r>
              </a:p>
            </p:txBody>
          </p:sp>
          <p:sp>
            <p:nvSpPr>
              <p:cNvPr id="68660" name="Line 73"/>
              <p:cNvSpPr>
                <a:spLocks noChangeShapeType="1"/>
              </p:cNvSpPr>
              <p:nvPr/>
            </p:nvSpPr>
            <p:spPr bwMode="auto">
              <a:xfrm rot="10800000">
                <a:off x="2103" y="3214"/>
                <a:ext cx="471" cy="4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68641" name="Group 74"/>
            <p:cNvGrpSpPr>
              <a:grpSpLocks/>
            </p:cNvGrpSpPr>
            <p:nvPr/>
          </p:nvGrpSpPr>
          <p:grpSpPr bwMode="auto">
            <a:xfrm>
              <a:off x="3642" y="2775"/>
              <a:ext cx="314" cy="75"/>
              <a:chOff x="2208" y="2184"/>
              <a:chExt cx="176" cy="69"/>
            </a:xfrm>
          </p:grpSpPr>
          <p:grpSp>
            <p:nvGrpSpPr>
              <p:cNvPr id="68651" name="Group 75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68656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57" name="Line 7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58" name="Line 7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68652" name="Group 79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68653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54" name="Line 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68655" name="Line 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68642" name="Rectangle 84"/>
            <p:cNvSpPr>
              <a:spLocks noChangeArrowheads="1"/>
            </p:cNvSpPr>
            <p:nvPr/>
          </p:nvSpPr>
          <p:spPr bwMode="auto">
            <a:xfrm>
              <a:off x="1054" y="2502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43" name="Line 85"/>
            <p:cNvSpPr>
              <a:spLocks noChangeShapeType="1"/>
            </p:cNvSpPr>
            <p:nvPr/>
          </p:nvSpPr>
          <p:spPr bwMode="auto">
            <a:xfrm>
              <a:off x="1136" y="2569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8644" name="Rectangle 86"/>
            <p:cNvSpPr>
              <a:spLocks noChangeArrowheads="1"/>
            </p:cNvSpPr>
            <p:nvPr/>
          </p:nvSpPr>
          <p:spPr bwMode="auto">
            <a:xfrm>
              <a:off x="1225" y="3151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645" name="Rectangle 88"/>
            <p:cNvSpPr>
              <a:spLocks noChangeArrowheads="1"/>
            </p:cNvSpPr>
            <p:nvPr/>
          </p:nvSpPr>
          <p:spPr bwMode="auto">
            <a:xfrm>
              <a:off x="1928" y="2862"/>
              <a:ext cx="93" cy="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8646" name="Rectangle 89"/>
            <p:cNvSpPr>
              <a:spLocks noChangeArrowheads="1"/>
            </p:cNvSpPr>
            <p:nvPr/>
          </p:nvSpPr>
          <p:spPr bwMode="auto">
            <a:xfrm>
              <a:off x="1840" y="2862"/>
              <a:ext cx="93" cy="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8647" name="Rectangle 90"/>
            <p:cNvSpPr>
              <a:spLocks noChangeArrowheads="1"/>
            </p:cNvSpPr>
            <p:nvPr/>
          </p:nvSpPr>
          <p:spPr bwMode="auto">
            <a:xfrm>
              <a:off x="1752" y="2862"/>
              <a:ext cx="93" cy="1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grpSp>
          <p:nvGrpSpPr>
            <p:cNvPr id="68648" name="Group 95"/>
            <p:cNvGrpSpPr>
              <a:grpSpLocks/>
            </p:cNvGrpSpPr>
            <p:nvPr/>
          </p:nvGrpSpPr>
          <p:grpSpPr bwMode="auto">
            <a:xfrm>
              <a:off x="1586" y="3001"/>
              <a:ext cx="3066" cy="1067"/>
              <a:chOff x="1586" y="3190"/>
              <a:chExt cx="3066" cy="1067"/>
            </a:xfrm>
          </p:grpSpPr>
          <p:sp>
            <p:nvSpPr>
              <p:cNvPr id="68649" name="Line 91"/>
              <p:cNvSpPr>
                <a:spLocks noChangeShapeType="1"/>
              </p:cNvSpPr>
              <p:nvPr/>
            </p:nvSpPr>
            <p:spPr bwMode="auto">
              <a:xfrm rot="10800000" flipH="1">
                <a:off x="1798" y="3190"/>
                <a:ext cx="105" cy="5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68650" name="Text Box 92"/>
              <p:cNvSpPr txBox="1">
                <a:spLocks noChangeArrowheads="1"/>
              </p:cNvSpPr>
              <p:nvPr/>
            </p:nvSpPr>
            <p:spPr bwMode="auto">
              <a:xfrm>
                <a:off x="1586" y="3739"/>
                <a:ext cx="3066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>
                    <a:latin typeface="+mn-lt"/>
                  </a:rPr>
                  <a:t>free (available) buffers: arriving packets </a:t>
                </a:r>
              </a:p>
              <a:p>
                <a:r>
                  <a:rPr lang="en-US">
                    <a:latin typeface="+mn-lt"/>
                  </a:rPr>
                  <a:t>dropped (</a:t>
                </a:r>
                <a:r>
                  <a:rPr lang="en-US">
                    <a:solidFill>
                      <a:srgbClr val="FF0000"/>
                    </a:solidFill>
                    <a:latin typeface="+mn-lt"/>
                  </a:rPr>
                  <a:t>loss</a:t>
                </a:r>
                <a:r>
                  <a:rPr lang="en-US">
                    <a:latin typeface="+mn-lt"/>
                  </a:rPr>
                  <a:t>) if no free buffers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CCF8AD5-EFA1-45A3-B0F7-6F1F8AE4E3AB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963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2730154-030F-4645-AD55-E4D5E55C5A4F}" type="slidenum">
              <a:rPr lang="en-US" smtClean="0">
                <a:latin typeface="Verdana" pitchFamily="34" charset="0"/>
              </a:rPr>
              <a:pPr/>
              <a:t>54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Four sources of packet delay</a:t>
            </a:r>
            <a:endParaRPr lang="en-US" sz="4400" smtClean="0">
              <a:solidFill>
                <a:schemeClr val="tx1"/>
              </a:solidFill>
            </a:endParaRPr>
          </a:p>
        </p:txBody>
      </p:sp>
      <p:sp>
        <p:nvSpPr>
          <p:cNvPr id="6963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875" y="4137210"/>
            <a:ext cx="4033837" cy="15938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err="1" smtClean="0">
                <a:solidFill>
                  <a:srgbClr val="FF0000"/>
                </a:solidFill>
              </a:rPr>
              <a:t>d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proc</a:t>
            </a:r>
            <a:r>
              <a:rPr lang="en-US" sz="2400" dirty="0" smtClean="0">
                <a:solidFill>
                  <a:srgbClr val="FF0000"/>
                </a:solidFill>
              </a:rPr>
              <a:t>: nodal processing</a:t>
            </a:r>
            <a:r>
              <a:rPr lang="en-US" sz="2400" dirty="0" smtClean="0"/>
              <a:t> </a:t>
            </a:r>
          </a:p>
          <a:p>
            <a:pPr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 smtClean="0"/>
              <a:t>check bit errors</a:t>
            </a:r>
          </a:p>
          <a:p>
            <a:pPr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 smtClean="0"/>
              <a:t>determine output link</a:t>
            </a:r>
          </a:p>
          <a:p>
            <a:pPr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 smtClean="0"/>
              <a:t>typically &lt; </a:t>
            </a:r>
            <a:r>
              <a:rPr lang="en-US" sz="2000" dirty="0" err="1" smtClean="0"/>
              <a:t>msec</a:t>
            </a:r>
            <a:endParaRPr lang="en-US" sz="2000" dirty="0" smtClean="0"/>
          </a:p>
        </p:txBody>
      </p:sp>
      <p:sp>
        <p:nvSpPr>
          <p:cNvPr id="69640" name="Rectangle 58"/>
          <p:cNvSpPr>
            <a:spLocks noChangeArrowheads="1"/>
          </p:cNvSpPr>
          <p:nvPr/>
        </p:nvSpPr>
        <p:spPr bwMode="auto">
          <a:xfrm>
            <a:off x="4684712" y="4137210"/>
            <a:ext cx="3810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</a:t>
            </a:r>
            <a:r>
              <a:rPr lang="en-US" sz="2400" baseline="-25000" dirty="0" err="1">
                <a:solidFill>
                  <a:srgbClr val="FF0000"/>
                </a:solidFill>
              </a:rPr>
              <a:t>queue</a:t>
            </a:r>
            <a:r>
              <a:rPr lang="en-US" sz="2400" dirty="0">
                <a:solidFill>
                  <a:srgbClr val="FF0000"/>
                </a:solidFill>
              </a:rPr>
              <a:t>: queueing delay</a:t>
            </a:r>
          </a:p>
          <a:p>
            <a:pPr marL="344488" indent="-344488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/>
              <a:t>time waiting at output link for transmission </a:t>
            </a:r>
          </a:p>
          <a:p>
            <a:pPr marL="344488" indent="-344488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/>
              <a:t>depends on congestion level of router</a:t>
            </a:r>
          </a:p>
        </p:txBody>
      </p:sp>
      <p:grpSp>
        <p:nvGrpSpPr>
          <p:cNvPr id="61" name="Group 5"/>
          <p:cNvGrpSpPr>
            <a:grpSpLocks/>
          </p:cNvGrpSpPr>
          <p:nvPr/>
        </p:nvGrpSpPr>
        <p:grpSpPr bwMode="auto">
          <a:xfrm>
            <a:off x="1630363" y="1019175"/>
            <a:ext cx="6021387" cy="2174875"/>
            <a:chOff x="494" y="2702"/>
            <a:chExt cx="3793" cy="1370"/>
          </a:xfrm>
        </p:grpSpPr>
        <p:graphicFrame>
          <p:nvGraphicFramePr>
            <p:cNvPr id="62" name="Object 6"/>
            <p:cNvGraphicFramePr>
              <a:graphicFrameLocks noChangeAspect="1"/>
            </p:cNvGraphicFramePr>
            <p:nvPr/>
          </p:nvGraphicFramePr>
          <p:xfrm>
            <a:off x="914" y="3452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297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452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1570" y="3300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1570" y="3257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1576" y="3113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66" name="Group 10"/>
            <p:cNvGrpSpPr>
              <a:grpSpLocks/>
            </p:cNvGrpSpPr>
            <p:nvPr/>
          </p:nvGrpSpPr>
          <p:grpSpPr bwMode="auto">
            <a:xfrm>
              <a:off x="1794" y="3132"/>
              <a:ext cx="314" cy="75"/>
              <a:chOff x="2208" y="2184"/>
              <a:chExt cx="176" cy="69"/>
            </a:xfrm>
          </p:grpSpPr>
          <p:grpSp>
            <p:nvGrpSpPr>
              <p:cNvPr id="105" name="Group 1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1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11" name="Line 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12" name="Line 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106" name="Group 1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10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8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9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67" name="Oval 19"/>
            <p:cNvSpPr>
              <a:spLocks noChangeArrowheads="1"/>
            </p:cNvSpPr>
            <p:nvPr/>
          </p:nvSpPr>
          <p:spPr bwMode="auto">
            <a:xfrm>
              <a:off x="3520" y="3312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68" name="Line 20"/>
            <p:cNvSpPr>
              <a:spLocks noChangeShapeType="1"/>
            </p:cNvSpPr>
            <p:nvPr/>
          </p:nvSpPr>
          <p:spPr bwMode="auto">
            <a:xfrm>
              <a:off x="3526" y="329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69" name="Rectangle 21"/>
            <p:cNvSpPr>
              <a:spLocks noChangeArrowheads="1"/>
            </p:cNvSpPr>
            <p:nvPr/>
          </p:nvSpPr>
          <p:spPr bwMode="auto">
            <a:xfrm>
              <a:off x="3526" y="3275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70" name="Oval 22"/>
            <p:cNvSpPr>
              <a:spLocks noChangeArrowheads="1"/>
            </p:cNvSpPr>
            <p:nvPr/>
          </p:nvSpPr>
          <p:spPr bwMode="auto">
            <a:xfrm>
              <a:off x="3532" y="3131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aphicFrame>
          <p:nvGraphicFramePr>
            <p:cNvPr id="71" name="Object 23"/>
            <p:cNvGraphicFramePr>
              <a:graphicFrameLocks noChangeAspect="1"/>
            </p:cNvGraphicFramePr>
            <p:nvPr/>
          </p:nvGraphicFramePr>
          <p:xfrm>
            <a:off x="716" y="281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298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81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Line 24"/>
            <p:cNvSpPr>
              <a:spLocks noChangeShapeType="1"/>
            </p:cNvSpPr>
            <p:nvPr/>
          </p:nvSpPr>
          <p:spPr bwMode="auto">
            <a:xfrm>
              <a:off x="1110" y="3072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3" name="Line 25"/>
            <p:cNvSpPr>
              <a:spLocks noChangeShapeType="1"/>
            </p:cNvSpPr>
            <p:nvPr/>
          </p:nvSpPr>
          <p:spPr bwMode="auto">
            <a:xfrm flipV="1">
              <a:off x="1302" y="3693"/>
              <a:ext cx="12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" name="Line 26"/>
            <p:cNvSpPr>
              <a:spLocks noChangeShapeType="1"/>
            </p:cNvSpPr>
            <p:nvPr/>
          </p:nvSpPr>
          <p:spPr bwMode="auto">
            <a:xfrm>
              <a:off x="2322" y="3336"/>
              <a:ext cx="121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5" name="Line 27"/>
            <p:cNvSpPr>
              <a:spLocks noChangeShapeType="1"/>
            </p:cNvSpPr>
            <p:nvPr/>
          </p:nvSpPr>
          <p:spPr bwMode="auto">
            <a:xfrm flipH="1">
              <a:off x="1428" y="3066"/>
              <a:ext cx="0" cy="6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6" name="Line 28"/>
            <p:cNvSpPr>
              <a:spLocks noChangeShapeType="1"/>
            </p:cNvSpPr>
            <p:nvPr/>
          </p:nvSpPr>
          <p:spPr bwMode="auto">
            <a:xfrm>
              <a:off x="1434" y="3339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7" name="Rectangle 29"/>
            <p:cNvSpPr>
              <a:spLocks noChangeArrowheads="1"/>
            </p:cNvSpPr>
            <p:nvPr/>
          </p:nvSpPr>
          <p:spPr bwMode="auto">
            <a:xfrm>
              <a:off x="2901" y="3210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8" name="Rectangle 30"/>
            <p:cNvSpPr>
              <a:spLocks noChangeArrowheads="1"/>
            </p:cNvSpPr>
            <p:nvPr/>
          </p:nvSpPr>
          <p:spPr bwMode="auto">
            <a:xfrm>
              <a:off x="2112" y="325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9" name="Rectangle 31"/>
            <p:cNvSpPr>
              <a:spLocks noChangeArrowheads="1"/>
            </p:cNvSpPr>
            <p:nvPr/>
          </p:nvSpPr>
          <p:spPr bwMode="auto">
            <a:xfrm>
              <a:off x="2214" y="325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80" name="Rectangle 32"/>
            <p:cNvSpPr>
              <a:spLocks noChangeArrowheads="1"/>
            </p:cNvSpPr>
            <p:nvPr/>
          </p:nvSpPr>
          <p:spPr bwMode="auto">
            <a:xfrm>
              <a:off x="1449" y="3192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81" name="Line 33"/>
            <p:cNvSpPr>
              <a:spLocks noChangeShapeType="1"/>
            </p:cNvSpPr>
            <p:nvPr/>
          </p:nvSpPr>
          <p:spPr bwMode="auto">
            <a:xfrm>
              <a:off x="1560" y="3258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2" name="Line 34"/>
            <p:cNvSpPr>
              <a:spLocks noChangeShapeType="1"/>
            </p:cNvSpPr>
            <p:nvPr/>
          </p:nvSpPr>
          <p:spPr bwMode="auto">
            <a:xfrm flipV="1">
              <a:off x="1350" y="3432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3" name="Line 35"/>
            <p:cNvSpPr>
              <a:spLocks noChangeShapeType="1"/>
            </p:cNvSpPr>
            <p:nvPr/>
          </p:nvSpPr>
          <p:spPr bwMode="auto">
            <a:xfrm flipV="1">
              <a:off x="3387" y="3084"/>
              <a:ext cx="2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4" name="Text Box 36"/>
            <p:cNvSpPr txBox="1">
              <a:spLocks noChangeArrowheads="1"/>
            </p:cNvSpPr>
            <p:nvPr/>
          </p:nvSpPr>
          <p:spPr bwMode="auto">
            <a:xfrm>
              <a:off x="494" y="2831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00CC66"/>
                  </a:solidFill>
                  <a:latin typeface="+mn-lt"/>
                </a:rPr>
                <a:t>A</a:t>
              </a:r>
            </a:p>
          </p:txBody>
        </p:sp>
        <p:sp>
          <p:nvSpPr>
            <p:cNvPr id="85" name="Text Box 37"/>
            <p:cNvSpPr txBox="1">
              <a:spLocks noChangeArrowheads="1"/>
            </p:cNvSpPr>
            <p:nvPr/>
          </p:nvSpPr>
          <p:spPr bwMode="auto">
            <a:xfrm>
              <a:off x="668" y="3473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86" name="Rectangle 38"/>
            <p:cNvSpPr>
              <a:spLocks noChangeArrowheads="1"/>
            </p:cNvSpPr>
            <p:nvPr/>
          </p:nvSpPr>
          <p:spPr bwMode="auto">
            <a:xfrm>
              <a:off x="2295" y="3216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87" name="Text Box 39"/>
            <p:cNvSpPr txBox="1">
              <a:spLocks noChangeArrowheads="1"/>
            </p:cNvSpPr>
            <p:nvPr/>
          </p:nvSpPr>
          <p:spPr bwMode="auto">
            <a:xfrm>
              <a:off x="2540" y="2966"/>
              <a:ext cx="8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propagation</a:t>
              </a:r>
              <a:endParaRPr lang="en-US">
                <a:latin typeface="+mn-lt"/>
              </a:endParaRPr>
            </a:p>
          </p:txBody>
        </p:sp>
        <p:sp>
          <p:nvSpPr>
            <p:cNvPr id="88" name="Line 40"/>
            <p:cNvSpPr>
              <a:spLocks noChangeShapeType="1"/>
            </p:cNvSpPr>
            <p:nvPr/>
          </p:nvSpPr>
          <p:spPr bwMode="auto">
            <a:xfrm rot="10800000">
              <a:off x="2385" y="3084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9" name="Text Box 41"/>
            <p:cNvSpPr txBox="1">
              <a:spLocks noChangeArrowheads="1"/>
            </p:cNvSpPr>
            <p:nvPr/>
          </p:nvSpPr>
          <p:spPr bwMode="auto">
            <a:xfrm>
              <a:off x="1346" y="2702"/>
              <a:ext cx="9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transmission</a:t>
              </a:r>
              <a:endParaRPr lang="en-US">
                <a:latin typeface="+mn-lt"/>
              </a:endParaRPr>
            </a:p>
          </p:txBody>
        </p:sp>
        <p:sp>
          <p:nvSpPr>
            <p:cNvPr id="90" name="Line 42"/>
            <p:cNvSpPr>
              <a:spLocks noChangeShapeType="1"/>
            </p:cNvSpPr>
            <p:nvPr/>
          </p:nvSpPr>
          <p:spPr bwMode="auto">
            <a:xfrm rot="10800000" flipH="1" flipV="1">
              <a:off x="2022" y="2874"/>
              <a:ext cx="333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1" name="Text Box 43"/>
            <p:cNvSpPr txBox="1">
              <a:spLocks noChangeArrowheads="1"/>
            </p:cNvSpPr>
            <p:nvPr/>
          </p:nvSpPr>
          <p:spPr bwMode="auto">
            <a:xfrm>
              <a:off x="1424" y="3668"/>
              <a:ext cx="8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nodal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processing</a:t>
              </a:r>
              <a:endParaRPr lang="en-US">
                <a:latin typeface="+mn-lt"/>
              </a:endParaRPr>
            </a:p>
          </p:txBody>
        </p: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rot="10800000">
              <a:off x="1587" y="3696"/>
              <a:ext cx="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3" name="Line 45"/>
            <p:cNvSpPr>
              <a:spLocks noChangeShapeType="1"/>
            </p:cNvSpPr>
            <p:nvPr/>
          </p:nvSpPr>
          <p:spPr bwMode="auto">
            <a:xfrm rot="10800000" flipV="1">
              <a:off x="2097" y="3546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" name="Text Box 46"/>
            <p:cNvSpPr txBox="1">
              <a:spLocks noChangeArrowheads="1"/>
            </p:cNvSpPr>
            <p:nvPr/>
          </p:nvSpPr>
          <p:spPr bwMode="auto">
            <a:xfrm>
              <a:off x="2354" y="3830"/>
              <a:ext cx="71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queueing</a:t>
              </a:r>
              <a:endParaRPr lang="en-US">
                <a:latin typeface="+mn-lt"/>
              </a:endParaRPr>
            </a:p>
          </p:txBody>
        </p:sp>
        <p:sp>
          <p:nvSpPr>
            <p:cNvPr id="95" name="Line 47"/>
            <p:cNvSpPr>
              <a:spLocks noChangeShapeType="1"/>
            </p:cNvSpPr>
            <p:nvPr/>
          </p:nvSpPr>
          <p:spPr bwMode="auto">
            <a:xfrm rot="10800000">
              <a:off x="2199" y="3546"/>
              <a:ext cx="37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" name="Group 48"/>
            <p:cNvGrpSpPr>
              <a:grpSpLocks/>
            </p:cNvGrpSpPr>
            <p:nvPr/>
          </p:nvGrpSpPr>
          <p:grpSpPr bwMode="auto">
            <a:xfrm>
              <a:off x="3738" y="3168"/>
              <a:ext cx="314" cy="75"/>
              <a:chOff x="2208" y="2184"/>
              <a:chExt cx="176" cy="69"/>
            </a:xfrm>
          </p:grpSpPr>
          <p:grpSp>
            <p:nvGrpSpPr>
              <p:cNvPr id="97" name="Group 49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102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3" name="Line 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4" name="Line 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8" name="Group 53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99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0" name="Line 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101" name="Line 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</p:grpSp>
      <p:sp>
        <p:nvSpPr>
          <p:cNvPr id="113" name="Rectangle 3"/>
          <p:cNvSpPr>
            <a:spLocks noChangeArrowheads="1"/>
          </p:cNvSpPr>
          <p:nvPr/>
        </p:nvSpPr>
        <p:spPr bwMode="auto">
          <a:xfrm>
            <a:off x="1187450" y="3379788"/>
            <a:ext cx="5872163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285750" indent="-285750" eaLnBrk="1" hangingPunct="1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sz="2800">
                <a:latin typeface="+mn-lt"/>
              </a:rPr>
              <a:t>d</a:t>
            </a:r>
            <a:r>
              <a:rPr lang="en-US" sz="2800" baseline="-25000">
                <a:latin typeface="+mn-lt"/>
              </a:rPr>
              <a:t>nodal</a:t>
            </a:r>
            <a:r>
              <a:rPr lang="en-US" sz="2800">
                <a:latin typeface="+mn-lt"/>
              </a:rPr>
              <a:t> = d</a:t>
            </a:r>
            <a:r>
              <a:rPr lang="en-US" sz="2800" baseline="-25000">
                <a:latin typeface="+mn-lt"/>
              </a:rPr>
              <a:t>proc</a:t>
            </a:r>
            <a:r>
              <a:rPr lang="en-US" sz="2800">
                <a:latin typeface="+mn-lt"/>
              </a:rPr>
              <a:t> + d</a:t>
            </a:r>
            <a:r>
              <a:rPr lang="en-US" sz="2800" baseline="-25000">
                <a:latin typeface="+mn-lt"/>
              </a:rPr>
              <a:t>queue</a:t>
            </a:r>
            <a:r>
              <a:rPr lang="en-US" sz="2800">
                <a:latin typeface="+mn-lt"/>
              </a:rPr>
              <a:t> + d</a:t>
            </a:r>
            <a:r>
              <a:rPr lang="en-US" sz="2800" baseline="-25000">
                <a:latin typeface="+mn-lt"/>
              </a:rPr>
              <a:t>trans</a:t>
            </a:r>
            <a:r>
              <a:rPr lang="en-US" sz="2800">
                <a:latin typeface="+mn-lt"/>
              </a:rPr>
              <a:t> +  d</a:t>
            </a:r>
            <a:r>
              <a:rPr lang="en-US" sz="2800" baseline="-25000">
                <a:latin typeface="+mn-lt"/>
              </a:rPr>
              <a:t>prop</a:t>
            </a:r>
            <a:endParaRPr lang="en-US" sz="28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6942EFE-54F6-4104-9CAF-AB81F2E9CDE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065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4A2B065-E601-429D-93CF-2FAE2BA7CDD5}" type="slidenum">
              <a:rPr lang="en-US" smtClean="0">
                <a:latin typeface="Verdana" pitchFamily="34" charset="0"/>
              </a:rPr>
              <a:pPr/>
              <a:t>55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Four sources of packet delay</a:t>
            </a:r>
            <a:endParaRPr lang="en-US" sz="4400" smtClean="0">
              <a:solidFill>
                <a:schemeClr val="tx1"/>
              </a:solidFill>
            </a:endParaRPr>
          </a:p>
        </p:txBody>
      </p:sp>
      <p:grpSp>
        <p:nvGrpSpPr>
          <p:cNvPr id="70662" name="Group 5"/>
          <p:cNvGrpSpPr>
            <a:grpSpLocks/>
          </p:cNvGrpSpPr>
          <p:nvPr/>
        </p:nvGrpSpPr>
        <p:grpSpPr bwMode="auto">
          <a:xfrm>
            <a:off x="1630363" y="1019175"/>
            <a:ext cx="6021387" cy="2174875"/>
            <a:chOff x="494" y="2702"/>
            <a:chExt cx="3793" cy="1370"/>
          </a:xfrm>
        </p:grpSpPr>
        <p:graphicFrame>
          <p:nvGraphicFramePr>
            <p:cNvPr id="70669" name="Object 6"/>
            <p:cNvGraphicFramePr>
              <a:graphicFrameLocks noChangeAspect="1"/>
            </p:cNvGraphicFramePr>
            <p:nvPr/>
          </p:nvGraphicFramePr>
          <p:xfrm>
            <a:off x="914" y="3452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324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" y="3452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0" name="Oval 7"/>
            <p:cNvSpPr>
              <a:spLocks noChangeArrowheads="1"/>
            </p:cNvSpPr>
            <p:nvPr/>
          </p:nvSpPr>
          <p:spPr bwMode="auto">
            <a:xfrm>
              <a:off x="1570" y="3300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71" name="Rectangle 8"/>
            <p:cNvSpPr>
              <a:spLocks noChangeArrowheads="1"/>
            </p:cNvSpPr>
            <p:nvPr/>
          </p:nvSpPr>
          <p:spPr bwMode="auto">
            <a:xfrm>
              <a:off x="1570" y="3257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70672" name="Oval 9"/>
            <p:cNvSpPr>
              <a:spLocks noChangeArrowheads="1"/>
            </p:cNvSpPr>
            <p:nvPr/>
          </p:nvSpPr>
          <p:spPr bwMode="auto">
            <a:xfrm>
              <a:off x="1576" y="3113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70673" name="Group 10"/>
            <p:cNvGrpSpPr>
              <a:grpSpLocks/>
            </p:cNvGrpSpPr>
            <p:nvPr/>
          </p:nvGrpSpPr>
          <p:grpSpPr bwMode="auto">
            <a:xfrm>
              <a:off x="1794" y="3132"/>
              <a:ext cx="314" cy="75"/>
              <a:chOff x="2208" y="2184"/>
              <a:chExt cx="176" cy="69"/>
            </a:xfrm>
          </p:grpSpPr>
          <p:grpSp>
            <p:nvGrpSpPr>
              <p:cNvPr id="70712" name="Group 11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70717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8" name="Line 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9" name="Line 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0713" name="Group 15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70714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5" name="Line 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6" name="Line 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70674" name="Oval 19"/>
            <p:cNvSpPr>
              <a:spLocks noChangeArrowheads="1"/>
            </p:cNvSpPr>
            <p:nvPr/>
          </p:nvSpPr>
          <p:spPr bwMode="auto">
            <a:xfrm>
              <a:off x="3520" y="3312"/>
              <a:ext cx="755" cy="23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75" name="Line 20"/>
            <p:cNvSpPr>
              <a:spLocks noChangeShapeType="1"/>
            </p:cNvSpPr>
            <p:nvPr/>
          </p:nvSpPr>
          <p:spPr bwMode="auto">
            <a:xfrm>
              <a:off x="3526" y="3299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76" name="Rectangle 21"/>
            <p:cNvSpPr>
              <a:spLocks noChangeArrowheads="1"/>
            </p:cNvSpPr>
            <p:nvPr/>
          </p:nvSpPr>
          <p:spPr bwMode="auto">
            <a:xfrm>
              <a:off x="3526" y="3275"/>
              <a:ext cx="755" cy="16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70677" name="Oval 22"/>
            <p:cNvSpPr>
              <a:spLocks noChangeArrowheads="1"/>
            </p:cNvSpPr>
            <p:nvPr/>
          </p:nvSpPr>
          <p:spPr bwMode="auto">
            <a:xfrm>
              <a:off x="3532" y="3131"/>
              <a:ext cx="755" cy="271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aphicFrame>
          <p:nvGraphicFramePr>
            <p:cNvPr id="70678" name="Object 23"/>
            <p:cNvGraphicFramePr>
              <a:graphicFrameLocks noChangeAspect="1"/>
            </p:cNvGraphicFramePr>
            <p:nvPr/>
          </p:nvGraphicFramePr>
          <p:xfrm>
            <a:off x="716" y="281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325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816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9" name="Line 24"/>
            <p:cNvSpPr>
              <a:spLocks noChangeShapeType="1"/>
            </p:cNvSpPr>
            <p:nvPr/>
          </p:nvSpPr>
          <p:spPr bwMode="auto">
            <a:xfrm>
              <a:off x="1110" y="3072"/>
              <a:ext cx="3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0" name="Line 25"/>
            <p:cNvSpPr>
              <a:spLocks noChangeShapeType="1"/>
            </p:cNvSpPr>
            <p:nvPr/>
          </p:nvSpPr>
          <p:spPr bwMode="auto">
            <a:xfrm flipV="1">
              <a:off x="1302" y="3693"/>
              <a:ext cx="12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1" name="Line 26"/>
            <p:cNvSpPr>
              <a:spLocks noChangeShapeType="1"/>
            </p:cNvSpPr>
            <p:nvPr/>
          </p:nvSpPr>
          <p:spPr bwMode="auto">
            <a:xfrm>
              <a:off x="2322" y="3336"/>
              <a:ext cx="1218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2" name="Line 27"/>
            <p:cNvSpPr>
              <a:spLocks noChangeShapeType="1"/>
            </p:cNvSpPr>
            <p:nvPr/>
          </p:nvSpPr>
          <p:spPr bwMode="auto">
            <a:xfrm flipH="1">
              <a:off x="1428" y="3066"/>
              <a:ext cx="0" cy="6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3" name="Line 28"/>
            <p:cNvSpPr>
              <a:spLocks noChangeShapeType="1"/>
            </p:cNvSpPr>
            <p:nvPr/>
          </p:nvSpPr>
          <p:spPr bwMode="auto">
            <a:xfrm>
              <a:off x="1434" y="3339"/>
              <a:ext cx="1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4" name="Rectangle 29"/>
            <p:cNvSpPr>
              <a:spLocks noChangeArrowheads="1"/>
            </p:cNvSpPr>
            <p:nvPr/>
          </p:nvSpPr>
          <p:spPr bwMode="auto">
            <a:xfrm>
              <a:off x="2901" y="3210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85" name="Rectangle 30"/>
            <p:cNvSpPr>
              <a:spLocks noChangeArrowheads="1"/>
            </p:cNvSpPr>
            <p:nvPr/>
          </p:nvSpPr>
          <p:spPr bwMode="auto">
            <a:xfrm>
              <a:off x="2112" y="325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86" name="Rectangle 31"/>
            <p:cNvSpPr>
              <a:spLocks noChangeArrowheads="1"/>
            </p:cNvSpPr>
            <p:nvPr/>
          </p:nvSpPr>
          <p:spPr bwMode="auto">
            <a:xfrm>
              <a:off x="2214" y="325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87" name="Rectangle 32"/>
            <p:cNvSpPr>
              <a:spLocks noChangeArrowheads="1"/>
            </p:cNvSpPr>
            <p:nvPr/>
          </p:nvSpPr>
          <p:spPr bwMode="auto">
            <a:xfrm>
              <a:off x="1449" y="3192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88" name="Line 33"/>
            <p:cNvSpPr>
              <a:spLocks noChangeShapeType="1"/>
            </p:cNvSpPr>
            <p:nvPr/>
          </p:nvSpPr>
          <p:spPr bwMode="auto">
            <a:xfrm>
              <a:off x="1560" y="3258"/>
              <a:ext cx="153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89" name="Line 34"/>
            <p:cNvSpPr>
              <a:spLocks noChangeShapeType="1"/>
            </p:cNvSpPr>
            <p:nvPr/>
          </p:nvSpPr>
          <p:spPr bwMode="auto">
            <a:xfrm flipV="1">
              <a:off x="1350" y="3432"/>
              <a:ext cx="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90" name="Line 35"/>
            <p:cNvSpPr>
              <a:spLocks noChangeShapeType="1"/>
            </p:cNvSpPr>
            <p:nvPr/>
          </p:nvSpPr>
          <p:spPr bwMode="auto">
            <a:xfrm flipV="1">
              <a:off x="3387" y="3084"/>
              <a:ext cx="2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91" name="Text Box 36"/>
            <p:cNvSpPr txBox="1">
              <a:spLocks noChangeArrowheads="1"/>
            </p:cNvSpPr>
            <p:nvPr/>
          </p:nvSpPr>
          <p:spPr bwMode="auto">
            <a:xfrm>
              <a:off x="494" y="2831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rgbClr val="00CC66"/>
                  </a:solidFill>
                  <a:latin typeface="+mn-lt"/>
                </a:rPr>
                <a:t>A</a:t>
              </a:r>
            </a:p>
          </p:txBody>
        </p:sp>
        <p:sp>
          <p:nvSpPr>
            <p:cNvPr id="70692" name="Text Box 37"/>
            <p:cNvSpPr txBox="1">
              <a:spLocks noChangeArrowheads="1"/>
            </p:cNvSpPr>
            <p:nvPr/>
          </p:nvSpPr>
          <p:spPr bwMode="auto">
            <a:xfrm>
              <a:off x="668" y="3473"/>
              <a:ext cx="2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0693" name="Rectangle 38"/>
            <p:cNvSpPr>
              <a:spLocks noChangeArrowheads="1"/>
            </p:cNvSpPr>
            <p:nvPr/>
          </p:nvSpPr>
          <p:spPr bwMode="auto">
            <a:xfrm>
              <a:off x="2295" y="3216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0694" name="Text Box 39"/>
            <p:cNvSpPr txBox="1">
              <a:spLocks noChangeArrowheads="1"/>
            </p:cNvSpPr>
            <p:nvPr/>
          </p:nvSpPr>
          <p:spPr bwMode="auto">
            <a:xfrm>
              <a:off x="2540" y="2966"/>
              <a:ext cx="8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propagation</a:t>
              </a:r>
              <a:endParaRPr lang="en-US">
                <a:latin typeface="+mn-lt"/>
              </a:endParaRPr>
            </a:p>
          </p:txBody>
        </p:sp>
        <p:sp>
          <p:nvSpPr>
            <p:cNvPr id="70695" name="Line 40"/>
            <p:cNvSpPr>
              <a:spLocks noChangeShapeType="1"/>
            </p:cNvSpPr>
            <p:nvPr/>
          </p:nvSpPr>
          <p:spPr bwMode="auto">
            <a:xfrm rot="10800000">
              <a:off x="2385" y="3084"/>
              <a:ext cx="2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96" name="Text Box 41"/>
            <p:cNvSpPr txBox="1">
              <a:spLocks noChangeArrowheads="1"/>
            </p:cNvSpPr>
            <p:nvPr/>
          </p:nvSpPr>
          <p:spPr bwMode="auto">
            <a:xfrm>
              <a:off x="1346" y="2702"/>
              <a:ext cx="95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transmission</a:t>
              </a:r>
              <a:endParaRPr lang="en-US">
                <a:latin typeface="+mn-lt"/>
              </a:endParaRPr>
            </a:p>
          </p:txBody>
        </p:sp>
        <p:sp>
          <p:nvSpPr>
            <p:cNvPr id="70697" name="Line 42"/>
            <p:cNvSpPr>
              <a:spLocks noChangeShapeType="1"/>
            </p:cNvSpPr>
            <p:nvPr/>
          </p:nvSpPr>
          <p:spPr bwMode="auto">
            <a:xfrm rot="10800000" flipH="1" flipV="1">
              <a:off x="2022" y="2874"/>
              <a:ext cx="333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698" name="Text Box 43"/>
            <p:cNvSpPr txBox="1">
              <a:spLocks noChangeArrowheads="1"/>
            </p:cNvSpPr>
            <p:nvPr/>
          </p:nvSpPr>
          <p:spPr bwMode="auto">
            <a:xfrm>
              <a:off x="1424" y="3668"/>
              <a:ext cx="82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nodal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processing</a:t>
              </a:r>
              <a:endParaRPr lang="en-US">
                <a:latin typeface="+mn-lt"/>
              </a:endParaRPr>
            </a:p>
          </p:txBody>
        </p:sp>
        <p:sp>
          <p:nvSpPr>
            <p:cNvPr id="70699" name="Line 44"/>
            <p:cNvSpPr>
              <a:spLocks noChangeShapeType="1"/>
            </p:cNvSpPr>
            <p:nvPr/>
          </p:nvSpPr>
          <p:spPr bwMode="auto">
            <a:xfrm rot="10800000">
              <a:off x="1587" y="3696"/>
              <a:ext cx="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700" name="Line 45"/>
            <p:cNvSpPr>
              <a:spLocks noChangeShapeType="1"/>
            </p:cNvSpPr>
            <p:nvPr/>
          </p:nvSpPr>
          <p:spPr bwMode="auto">
            <a:xfrm rot="10800000" flipV="1">
              <a:off x="2097" y="3546"/>
              <a:ext cx="2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0701" name="Text Box 46"/>
            <p:cNvSpPr txBox="1">
              <a:spLocks noChangeArrowheads="1"/>
            </p:cNvSpPr>
            <p:nvPr/>
          </p:nvSpPr>
          <p:spPr bwMode="auto">
            <a:xfrm>
              <a:off x="2354" y="3830"/>
              <a:ext cx="71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queueing</a:t>
              </a:r>
              <a:endParaRPr lang="en-US">
                <a:latin typeface="+mn-lt"/>
              </a:endParaRPr>
            </a:p>
          </p:txBody>
        </p:sp>
        <p:sp>
          <p:nvSpPr>
            <p:cNvPr id="70702" name="Line 47"/>
            <p:cNvSpPr>
              <a:spLocks noChangeShapeType="1"/>
            </p:cNvSpPr>
            <p:nvPr/>
          </p:nvSpPr>
          <p:spPr bwMode="auto">
            <a:xfrm rot="10800000">
              <a:off x="2199" y="3546"/>
              <a:ext cx="375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70703" name="Group 48"/>
            <p:cNvGrpSpPr>
              <a:grpSpLocks/>
            </p:cNvGrpSpPr>
            <p:nvPr/>
          </p:nvGrpSpPr>
          <p:grpSpPr bwMode="auto">
            <a:xfrm>
              <a:off x="3738" y="3168"/>
              <a:ext cx="314" cy="75"/>
              <a:chOff x="2208" y="2184"/>
              <a:chExt cx="176" cy="69"/>
            </a:xfrm>
          </p:grpSpPr>
          <p:grpSp>
            <p:nvGrpSpPr>
              <p:cNvPr id="70704" name="Group 49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70709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0" name="Line 5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11" name="Line 5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0705" name="Group 53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70706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07" name="Line 5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0708" name="Line 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</p:grpSp>
      <p:sp>
        <p:nvSpPr>
          <p:cNvPr id="70663" name="Rectangle 3"/>
          <p:cNvSpPr>
            <a:spLocks noChangeArrowheads="1"/>
          </p:cNvSpPr>
          <p:nvPr/>
        </p:nvSpPr>
        <p:spPr bwMode="auto">
          <a:xfrm>
            <a:off x="1187450" y="3379788"/>
            <a:ext cx="5872163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285750" indent="-285750" eaLnBrk="1" hangingPunct="1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sz="2800">
                <a:latin typeface="+mn-lt"/>
              </a:rPr>
              <a:t>d</a:t>
            </a:r>
            <a:r>
              <a:rPr lang="en-US" sz="2800" baseline="-25000">
                <a:latin typeface="+mn-lt"/>
              </a:rPr>
              <a:t>nodal</a:t>
            </a:r>
            <a:r>
              <a:rPr lang="en-US" sz="2800">
                <a:latin typeface="+mn-lt"/>
              </a:rPr>
              <a:t> = d</a:t>
            </a:r>
            <a:r>
              <a:rPr lang="en-US" sz="2800" baseline="-25000">
                <a:latin typeface="+mn-lt"/>
              </a:rPr>
              <a:t>proc</a:t>
            </a:r>
            <a:r>
              <a:rPr lang="en-US" sz="2800">
                <a:latin typeface="+mn-lt"/>
              </a:rPr>
              <a:t> + d</a:t>
            </a:r>
            <a:r>
              <a:rPr lang="en-US" sz="2800" baseline="-25000">
                <a:latin typeface="+mn-lt"/>
              </a:rPr>
              <a:t>queue</a:t>
            </a:r>
            <a:r>
              <a:rPr lang="en-US" sz="2800">
                <a:latin typeface="+mn-lt"/>
              </a:rPr>
              <a:t> + d</a:t>
            </a:r>
            <a:r>
              <a:rPr lang="en-US" sz="2800" baseline="-25000">
                <a:latin typeface="+mn-lt"/>
              </a:rPr>
              <a:t>trans</a:t>
            </a:r>
            <a:r>
              <a:rPr lang="en-US" sz="2800">
                <a:latin typeface="+mn-lt"/>
              </a:rPr>
              <a:t> +  d</a:t>
            </a:r>
            <a:r>
              <a:rPr lang="en-US" sz="2800" baseline="-25000">
                <a:latin typeface="+mn-lt"/>
              </a:rPr>
              <a:t>prop</a:t>
            </a:r>
            <a:endParaRPr lang="en-US" sz="2800">
              <a:latin typeface="+mn-lt"/>
            </a:endParaRPr>
          </a:p>
        </p:txBody>
      </p:sp>
      <p:sp>
        <p:nvSpPr>
          <p:cNvPr id="70664" name="Rectangle 3"/>
          <p:cNvSpPr>
            <a:spLocks noChangeArrowheads="1"/>
          </p:cNvSpPr>
          <p:nvPr/>
        </p:nvSpPr>
        <p:spPr bwMode="auto">
          <a:xfrm>
            <a:off x="627063" y="4086225"/>
            <a:ext cx="3810000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2400" dirty="0" err="1">
                <a:solidFill>
                  <a:srgbClr val="FF0000"/>
                </a:solidFill>
                <a:latin typeface="+mn-lt"/>
              </a:rPr>
              <a:t>d</a:t>
            </a:r>
            <a:r>
              <a:rPr lang="en-US" sz="2400" baseline="-25000" dirty="0" err="1">
                <a:solidFill>
                  <a:srgbClr val="FF0000"/>
                </a:solidFill>
                <a:latin typeface="+mn-lt"/>
              </a:rPr>
              <a:t>trans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transmission delay:</a:t>
            </a:r>
            <a:endParaRPr lang="en-US" sz="2400" dirty="0">
              <a:latin typeface="+mn-lt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L: packet length (bits) 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R: link bandwidth (bps)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  <a:latin typeface="+mn-lt"/>
              </a:rPr>
              <a:t>d</a:t>
            </a:r>
            <a:r>
              <a:rPr lang="en-US" sz="2000" baseline="-25000" dirty="0" err="1">
                <a:solidFill>
                  <a:srgbClr val="FF0000"/>
                </a:solidFill>
                <a:latin typeface="+mn-lt"/>
              </a:rPr>
              <a:t>trans</a:t>
            </a:r>
            <a:r>
              <a:rPr lang="en-US" sz="2000" dirty="0">
                <a:latin typeface="+mn-lt"/>
              </a:rPr>
              <a:t> = L/R</a:t>
            </a:r>
          </a:p>
        </p:txBody>
      </p:sp>
      <p:sp>
        <p:nvSpPr>
          <p:cNvPr id="70665" name="Rectangle 4"/>
          <p:cNvSpPr>
            <a:spLocks noChangeArrowheads="1"/>
          </p:cNvSpPr>
          <p:nvPr/>
        </p:nvSpPr>
        <p:spPr bwMode="auto">
          <a:xfrm>
            <a:off x="4718050" y="4076700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</a:pPr>
            <a:r>
              <a:rPr lang="en-US" sz="2400" dirty="0" err="1">
                <a:solidFill>
                  <a:srgbClr val="FF0000"/>
                </a:solidFill>
                <a:latin typeface="+mn-lt"/>
              </a:rPr>
              <a:t>d</a:t>
            </a:r>
            <a:r>
              <a:rPr lang="en-US" sz="2400" baseline="-25000" dirty="0" err="1">
                <a:solidFill>
                  <a:srgbClr val="FF0000"/>
                </a:solidFill>
                <a:latin typeface="+mn-lt"/>
              </a:rPr>
              <a:t>prop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 propagation delay: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d: length of physical link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s: propagation speed in medium (~2x10</a:t>
            </a:r>
            <a:r>
              <a:rPr lang="en-US" sz="2000" baseline="30000" dirty="0">
                <a:latin typeface="+mn-lt"/>
              </a:rPr>
              <a:t>8</a:t>
            </a:r>
            <a:r>
              <a:rPr lang="en-US" sz="2000" dirty="0">
                <a:latin typeface="+mn-lt"/>
              </a:rPr>
              <a:t> m/sec)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  <a:latin typeface="+mn-lt"/>
              </a:rPr>
              <a:t>d</a:t>
            </a:r>
            <a:r>
              <a:rPr lang="en-US" sz="2000" baseline="-25000" dirty="0" err="1">
                <a:solidFill>
                  <a:srgbClr val="FF0000"/>
                </a:solidFill>
                <a:latin typeface="+mn-lt"/>
              </a:rPr>
              <a:t>prop</a:t>
            </a:r>
            <a:r>
              <a:rPr lang="en-US" sz="2000" dirty="0">
                <a:latin typeface="+mn-lt"/>
              </a:rPr>
              <a:t> = d/s</a:t>
            </a:r>
          </a:p>
        </p:txBody>
      </p:sp>
      <p:grpSp>
        <p:nvGrpSpPr>
          <p:cNvPr id="9" name="Group 59"/>
          <p:cNvGrpSpPr>
            <a:grpSpLocks/>
          </p:cNvGrpSpPr>
          <p:nvPr/>
        </p:nvGrpSpPr>
        <p:grpSpPr bwMode="auto">
          <a:xfrm>
            <a:off x="2433638" y="5438775"/>
            <a:ext cx="2528887" cy="739775"/>
            <a:chOff x="1533" y="3661"/>
            <a:chExt cx="1593" cy="466"/>
          </a:xfrm>
        </p:grpSpPr>
        <p:sp>
          <p:nvSpPr>
            <p:cNvPr id="109628" name="AutoShape 60"/>
            <p:cNvSpPr>
              <a:spLocks noChangeArrowheads="1"/>
            </p:cNvSpPr>
            <p:nvPr/>
          </p:nvSpPr>
          <p:spPr bwMode="auto">
            <a:xfrm rot="381619">
              <a:off x="1533" y="3661"/>
              <a:ext cx="1593" cy="201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1">
              <a:gsLst>
                <a:gs pos="0">
                  <a:srgbClr val="FF0000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70668" name="Text Box 61"/>
            <p:cNvSpPr txBox="1">
              <a:spLocks noChangeArrowheads="1"/>
            </p:cNvSpPr>
            <p:nvPr/>
          </p:nvSpPr>
          <p:spPr bwMode="auto">
            <a:xfrm>
              <a:off x="1645" y="3723"/>
              <a:ext cx="13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dirty="0" err="1">
                  <a:solidFill>
                    <a:srgbClr val="FF0000"/>
                  </a:solidFill>
                  <a:latin typeface="+mn-lt"/>
                </a:rPr>
                <a:t>d</a:t>
              </a:r>
              <a:r>
                <a:rPr lang="en-US" baseline="-25000" dirty="0" err="1">
                  <a:solidFill>
                    <a:srgbClr val="FF0000"/>
                  </a:solidFill>
                  <a:latin typeface="+mn-lt"/>
                </a:rPr>
                <a:t>trans</a:t>
              </a:r>
              <a:r>
                <a:rPr lang="en-US" baseline="-250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and </a:t>
              </a:r>
              <a:r>
                <a:rPr lang="en-US" dirty="0" err="1">
                  <a:solidFill>
                    <a:srgbClr val="FF0000"/>
                  </a:solidFill>
                  <a:latin typeface="+mn-lt"/>
                </a:rPr>
                <a:t>d</a:t>
              </a:r>
              <a:r>
                <a:rPr lang="en-US" baseline="-25000" dirty="0" err="1">
                  <a:solidFill>
                    <a:srgbClr val="FF0000"/>
                  </a:solidFill>
                  <a:latin typeface="+mn-lt"/>
                </a:rPr>
                <a:t>prop</a:t>
              </a:r>
              <a:endParaRPr lang="en-US" baseline="-25000" dirty="0">
                <a:solidFill>
                  <a:srgbClr val="FF0000"/>
                </a:solidFill>
                <a:latin typeface="+mn-lt"/>
              </a:endParaRPr>
            </a:p>
            <a:p>
              <a:pPr algn="ctr"/>
              <a:r>
                <a:rPr lang="en-US" i="1">
                  <a:solidFill>
                    <a:srgbClr val="FF0000"/>
                  </a:solidFill>
                  <a:latin typeface="+mn-lt"/>
                </a:rPr>
                <a:t>very </a:t>
              </a:r>
              <a:r>
                <a:rPr lang="en-US">
                  <a:solidFill>
                    <a:srgbClr val="FF0000"/>
                  </a:solidFill>
                  <a:latin typeface="+mn-lt"/>
                </a:rPr>
                <a:t>different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6CE22CC-19E0-44E5-8569-AED97137DB03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168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5BC8D06-5D9A-4CFC-AEAA-EEA9677E716F}" type="slidenum">
              <a:rPr lang="en-US" smtClean="0">
                <a:latin typeface="Verdana" pitchFamily="34" charset="0"/>
              </a:rPr>
              <a:pPr/>
              <a:t>56</a:t>
            </a:fld>
            <a:endParaRPr lang="en-US" smtClean="0">
              <a:latin typeface="Verdana" pitchFamily="34" charset="0"/>
            </a:endParaRPr>
          </a:p>
        </p:txBody>
      </p:sp>
      <p:pic>
        <p:nvPicPr>
          <p:cNvPr id="71685" name="Picture 60" descr="queueDel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8"/>
          <a:stretch/>
        </p:blipFill>
        <p:spPr bwMode="auto">
          <a:xfrm>
            <a:off x="4335931" y="951100"/>
            <a:ext cx="4117787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8950" y="1600200"/>
            <a:ext cx="4168775" cy="1733550"/>
          </a:xfrm>
        </p:spPr>
        <p:txBody>
          <a:bodyPr/>
          <a:lstStyle/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dirty="0" smtClean="0"/>
              <a:t>R: link bandwidth (bps)</a:t>
            </a:r>
          </a:p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dirty="0" smtClean="0"/>
              <a:t>L: packet length (bits)</a:t>
            </a:r>
          </a:p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dirty="0" smtClean="0"/>
              <a:t>a: average packet arrival rate</a:t>
            </a:r>
          </a:p>
        </p:txBody>
      </p:sp>
      <p:sp>
        <p:nvSpPr>
          <p:cNvPr id="71687" name="Rectangle 61"/>
          <p:cNvSpPr>
            <a:spLocks noChangeArrowheads="1"/>
          </p:cNvSpPr>
          <p:nvPr/>
        </p:nvSpPr>
        <p:spPr bwMode="auto">
          <a:xfrm>
            <a:off x="4510555" y="3549837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000">
                <a:solidFill>
                  <a:srgbClr val="FF0000"/>
                </a:solidFill>
                <a:latin typeface="+mn-lt"/>
              </a:rPr>
              <a:t>traffic intensity </a:t>
            </a:r>
          </a:p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000">
                <a:solidFill>
                  <a:srgbClr val="FF0000"/>
                </a:solidFill>
                <a:latin typeface="+mn-lt"/>
              </a:rPr>
              <a:t>= La/R</a:t>
            </a:r>
          </a:p>
        </p:txBody>
      </p:sp>
      <p:sp>
        <p:nvSpPr>
          <p:cNvPr id="71688" name="Rectangle 62"/>
          <p:cNvSpPr>
            <a:spLocks noChangeArrowheads="1"/>
          </p:cNvSpPr>
          <p:nvPr/>
        </p:nvSpPr>
        <p:spPr bwMode="auto">
          <a:xfrm>
            <a:off x="488950" y="4352925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000">
                <a:latin typeface="+mn-lt"/>
              </a:rPr>
              <a:t>La/R ~ 0: avg. queueing delay small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000">
                <a:latin typeface="+mn-lt"/>
              </a:rPr>
              <a:t>La/R -&gt; 1: avg. queueing delay large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000">
                <a:latin typeface="+mn-lt"/>
              </a:rPr>
              <a:t>La/R &gt; 1: more “work” arriving 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sz="2000">
                <a:latin typeface="+mn-lt"/>
              </a:rPr>
              <a:t>    than can be serviced, average delay infinite!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endParaRPr lang="en-US" sz="2400">
              <a:latin typeface="+mn-lt"/>
            </a:endParaRPr>
          </a:p>
        </p:txBody>
      </p:sp>
      <p:sp>
        <p:nvSpPr>
          <p:cNvPr id="71689" name="Rectangle 7"/>
          <p:cNvSpPr>
            <a:spLocks noChangeArrowheads="1"/>
          </p:cNvSpPr>
          <p:nvPr/>
        </p:nvSpPr>
        <p:spPr bwMode="auto">
          <a:xfrm>
            <a:off x="4823293" y="966975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71690" name="Rectangle 61"/>
          <p:cNvSpPr>
            <a:spLocks noChangeArrowheads="1"/>
          </p:cNvSpPr>
          <p:nvPr/>
        </p:nvSpPr>
        <p:spPr bwMode="auto">
          <a:xfrm rot="-5400000">
            <a:off x="3919212" y="2279043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sz="2000">
                <a:solidFill>
                  <a:srgbClr val="FF0000"/>
                </a:solidFill>
                <a:latin typeface="+mn-lt"/>
              </a:rPr>
              <a:t>average  queueing delay</a:t>
            </a:r>
          </a:p>
        </p:txBody>
      </p:sp>
      <p:sp>
        <p:nvSpPr>
          <p:cNvPr id="716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Queueing delay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F0A5A04-3556-462E-B3E9-DC530C674F71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270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C644A93-1B3E-4484-9DEC-49BBA0372F75}" type="slidenum">
              <a:rPr lang="en-US" smtClean="0">
                <a:latin typeface="Verdana" pitchFamily="34" charset="0"/>
              </a:rPr>
              <a:pPr/>
              <a:t>57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2710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3017838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What do “real” Internet delay &amp; loss look like? 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b="1" u="sng" dirty="0" err="1" smtClean="0">
                <a:solidFill>
                  <a:srgbClr val="FF0000"/>
                </a:solidFill>
              </a:rPr>
              <a:t>Traceroute</a:t>
            </a:r>
            <a:r>
              <a:rPr lang="en-US" sz="2400" u="sng" dirty="0" smtClean="0">
                <a:solidFill>
                  <a:srgbClr val="FF0000"/>
                </a:solidFill>
              </a:rPr>
              <a:t>  program:</a:t>
            </a:r>
            <a:r>
              <a:rPr lang="en-US" sz="2400" dirty="0" smtClean="0"/>
              <a:t> provides delay measurement from source to router along end-end Internet path towards destination.  For all </a:t>
            </a:r>
            <a:r>
              <a:rPr lang="en-US" sz="2400" i="1" dirty="0" smtClean="0"/>
              <a:t>i: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dirty="0" smtClean="0"/>
              <a:t>sends three packets that will reach router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on path towards destination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dirty="0" smtClean="0"/>
              <a:t>router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will return packets to sender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000" dirty="0" smtClean="0"/>
              <a:t>sender measures time interval between transmission and reply.</a:t>
            </a:r>
            <a:endParaRPr lang="en-US" sz="24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984250" y="5013325"/>
            <a:ext cx="6029325" cy="881063"/>
            <a:chOff x="984250" y="5013325"/>
            <a:chExt cx="6029325" cy="881063"/>
          </a:xfrm>
        </p:grpSpPr>
        <p:graphicFrame>
          <p:nvGraphicFramePr>
            <p:cNvPr id="72711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6916495"/>
                </p:ext>
              </p:extLst>
            </p:nvPr>
          </p:nvGraphicFramePr>
          <p:xfrm>
            <a:off x="984250" y="5078413"/>
            <a:ext cx="415925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04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250" y="5078413"/>
                          <a:ext cx="415925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12" name="Line 38"/>
            <p:cNvSpPr>
              <a:spLocks noChangeShapeType="1"/>
            </p:cNvSpPr>
            <p:nvPr/>
          </p:nvSpPr>
          <p:spPr bwMode="auto">
            <a:xfrm>
              <a:off x="1285875" y="5319713"/>
              <a:ext cx="288925" cy="265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13" name="Line 105"/>
            <p:cNvSpPr>
              <a:spLocks noChangeShapeType="1"/>
            </p:cNvSpPr>
            <p:nvPr/>
          </p:nvSpPr>
          <p:spPr bwMode="auto">
            <a:xfrm flipV="1">
              <a:off x="2079625" y="5370513"/>
              <a:ext cx="458788" cy="207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14" name="Line 106"/>
            <p:cNvSpPr>
              <a:spLocks noChangeShapeType="1"/>
            </p:cNvSpPr>
            <p:nvPr/>
          </p:nvSpPr>
          <p:spPr bwMode="auto">
            <a:xfrm>
              <a:off x="3014663" y="5354638"/>
              <a:ext cx="485775" cy="207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15" name="Line 108"/>
            <p:cNvSpPr>
              <a:spLocks noChangeShapeType="1"/>
            </p:cNvSpPr>
            <p:nvPr/>
          </p:nvSpPr>
          <p:spPr bwMode="auto">
            <a:xfrm flipH="1">
              <a:off x="2776538" y="5086350"/>
              <a:ext cx="34925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16" name="Line 113"/>
            <p:cNvSpPr>
              <a:spLocks noChangeShapeType="1"/>
            </p:cNvSpPr>
            <p:nvPr/>
          </p:nvSpPr>
          <p:spPr bwMode="auto">
            <a:xfrm flipH="1">
              <a:off x="3990975" y="5414963"/>
              <a:ext cx="620713" cy="1444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72717" name="Group 144"/>
            <p:cNvGrpSpPr>
              <a:grpSpLocks/>
            </p:cNvGrpSpPr>
            <p:nvPr/>
          </p:nvGrpSpPr>
          <p:grpSpPr bwMode="auto">
            <a:xfrm>
              <a:off x="1560513" y="5467350"/>
              <a:ext cx="501650" cy="233363"/>
              <a:chOff x="3600" y="219"/>
              <a:chExt cx="360" cy="175"/>
            </a:xfrm>
          </p:grpSpPr>
          <p:sp>
            <p:nvSpPr>
              <p:cNvPr id="72787" name="Oval 14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72788" name="Line 14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89" name="Line 14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90" name="Rectangle 14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72791" name="Oval 14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72792" name="Group 15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97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98" name="Line 1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99" name="Line 1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2793" name="Group 15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94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95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96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72718" name="Group 158"/>
            <p:cNvGrpSpPr>
              <a:grpSpLocks/>
            </p:cNvGrpSpPr>
            <p:nvPr/>
          </p:nvGrpSpPr>
          <p:grpSpPr bwMode="auto">
            <a:xfrm>
              <a:off x="2513013" y="5238750"/>
              <a:ext cx="501650" cy="233363"/>
              <a:chOff x="3600" y="219"/>
              <a:chExt cx="360" cy="175"/>
            </a:xfrm>
          </p:grpSpPr>
          <p:sp>
            <p:nvSpPr>
              <p:cNvPr id="72774" name="Oval 15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72775" name="Line 1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76" name="Line 1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77" name="Rectangle 1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72778" name="Oval 16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72779" name="Group 16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84" name="Line 1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85" name="Line 1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86" name="Line 1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2780" name="Group 16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81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82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83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72719" name="Group 186"/>
            <p:cNvGrpSpPr>
              <a:grpSpLocks/>
            </p:cNvGrpSpPr>
            <p:nvPr/>
          </p:nvGrpSpPr>
          <p:grpSpPr bwMode="auto">
            <a:xfrm>
              <a:off x="3500438" y="5446713"/>
              <a:ext cx="500062" cy="233362"/>
              <a:chOff x="3600" y="219"/>
              <a:chExt cx="360" cy="175"/>
            </a:xfrm>
          </p:grpSpPr>
          <p:sp>
            <p:nvSpPr>
              <p:cNvPr id="72761" name="Oval 18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72762" name="Line 18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63" name="Line 18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64" name="Rectangle 19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72765" name="Oval 19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72766" name="Group 19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71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72" name="Line 19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73" name="Line 19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2767" name="Group 19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68" name="Line 19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69" name="Line 19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70" name="Line 19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sp>
          <p:nvSpPr>
            <p:cNvPr id="72720" name="Line 260"/>
            <p:cNvSpPr>
              <a:spLocks noChangeShapeType="1"/>
            </p:cNvSpPr>
            <p:nvPr/>
          </p:nvSpPr>
          <p:spPr bwMode="auto">
            <a:xfrm>
              <a:off x="5110163" y="5380038"/>
              <a:ext cx="485775" cy="2079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21" name="Line 261"/>
            <p:cNvSpPr>
              <a:spLocks noChangeShapeType="1"/>
            </p:cNvSpPr>
            <p:nvPr/>
          </p:nvSpPr>
          <p:spPr bwMode="auto">
            <a:xfrm flipH="1">
              <a:off x="6048375" y="5326063"/>
              <a:ext cx="557213" cy="2778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72722" name="Group 262"/>
            <p:cNvGrpSpPr>
              <a:grpSpLocks/>
            </p:cNvGrpSpPr>
            <p:nvPr/>
          </p:nvGrpSpPr>
          <p:grpSpPr bwMode="auto">
            <a:xfrm>
              <a:off x="4608513" y="5264150"/>
              <a:ext cx="501650" cy="233363"/>
              <a:chOff x="3600" y="219"/>
              <a:chExt cx="360" cy="175"/>
            </a:xfrm>
          </p:grpSpPr>
          <p:sp>
            <p:nvSpPr>
              <p:cNvPr id="72748" name="Oval 26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72749" name="Line 26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50" name="Line 26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51" name="Rectangle 26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72752" name="Oval 26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72753" name="Group 26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58" name="Line 2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59" name="Line 2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60" name="Line 2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2754" name="Group 27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55" name="Line 2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56" name="Line 2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57" name="Line 2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pSp>
          <p:nvGrpSpPr>
            <p:cNvPr id="72723" name="Group 276"/>
            <p:cNvGrpSpPr>
              <a:grpSpLocks/>
            </p:cNvGrpSpPr>
            <p:nvPr/>
          </p:nvGrpSpPr>
          <p:grpSpPr bwMode="auto">
            <a:xfrm>
              <a:off x="5595938" y="5472113"/>
              <a:ext cx="500062" cy="233362"/>
              <a:chOff x="3600" y="219"/>
              <a:chExt cx="360" cy="175"/>
            </a:xfrm>
          </p:grpSpPr>
          <p:sp>
            <p:nvSpPr>
              <p:cNvPr id="72735" name="Oval 27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72736" name="Line 27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37" name="Line 27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72738" name="Rectangle 28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72739" name="Oval 28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grpSp>
            <p:nvGrpSpPr>
              <p:cNvPr id="72740" name="Group 28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2745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46" name="Line 2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47" name="Line 2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2741" name="Group 28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2742" name="Line 2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43" name="Line 2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2744" name="Line 2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aphicFrame>
          <p:nvGraphicFramePr>
            <p:cNvPr id="72724" name="Object 29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3140343"/>
                </p:ext>
              </p:extLst>
            </p:nvPr>
          </p:nvGraphicFramePr>
          <p:xfrm>
            <a:off x="6597650" y="5180013"/>
            <a:ext cx="415925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05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7650" y="5180013"/>
                          <a:ext cx="415925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5" name="Line 291"/>
            <p:cNvSpPr>
              <a:spLocks noChangeShapeType="1"/>
            </p:cNvSpPr>
            <p:nvPr/>
          </p:nvSpPr>
          <p:spPr bwMode="auto">
            <a:xfrm>
              <a:off x="2744788" y="5486400"/>
              <a:ext cx="228600" cy="311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26" name="Line 292"/>
            <p:cNvSpPr>
              <a:spLocks noChangeShapeType="1"/>
            </p:cNvSpPr>
            <p:nvPr/>
          </p:nvSpPr>
          <p:spPr bwMode="auto">
            <a:xfrm>
              <a:off x="4668838" y="5073650"/>
              <a:ext cx="228600" cy="311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27" name="Line 294"/>
            <p:cNvSpPr>
              <a:spLocks noChangeShapeType="1"/>
            </p:cNvSpPr>
            <p:nvPr/>
          </p:nvSpPr>
          <p:spPr bwMode="auto">
            <a:xfrm flipH="1">
              <a:off x="3386138" y="5676900"/>
              <a:ext cx="34925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2728" name="Line 295"/>
            <p:cNvSpPr>
              <a:spLocks noChangeShapeType="1"/>
            </p:cNvSpPr>
            <p:nvPr/>
          </p:nvSpPr>
          <p:spPr bwMode="auto">
            <a:xfrm>
              <a:off x="3741738" y="5181600"/>
              <a:ext cx="6350" cy="260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3243" name="Freeform 299"/>
            <p:cNvSpPr>
              <a:spLocks/>
            </p:cNvSpPr>
            <p:nvPr/>
          </p:nvSpPr>
          <p:spPr bwMode="auto">
            <a:xfrm>
              <a:off x="1289050" y="5295900"/>
              <a:ext cx="419100" cy="419100"/>
            </a:xfrm>
            <a:custGeom>
              <a:avLst/>
              <a:gdLst>
                <a:gd name="T0" fmla="*/ 2147483647 w 264"/>
                <a:gd name="T1" fmla="*/ 0 h 264"/>
                <a:gd name="T2" fmla="*/ 2147483647 w 264"/>
                <a:gd name="T3" fmla="*/ 2147483647 h 264"/>
                <a:gd name="T4" fmla="*/ 0 w 264"/>
                <a:gd name="T5" fmla="*/ 2147483647 h 264"/>
                <a:gd name="T6" fmla="*/ 0 60000 65536"/>
                <a:gd name="T7" fmla="*/ 0 60000 65536"/>
                <a:gd name="T8" fmla="*/ 0 60000 65536"/>
                <a:gd name="T9" fmla="*/ 0 w 264"/>
                <a:gd name="T10" fmla="*/ 0 h 264"/>
                <a:gd name="T11" fmla="*/ 264 w 264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264">
                  <a:moveTo>
                    <a:pt x="60" y="0"/>
                  </a:moveTo>
                  <a:cubicBezTo>
                    <a:pt x="86" y="31"/>
                    <a:pt x="264" y="176"/>
                    <a:pt x="228" y="220"/>
                  </a:cubicBezTo>
                  <a:cubicBezTo>
                    <a:pt x="192" y="264"/>
                    <a:pt x="60" y="109"/>
                    <a:pt x="0" y="88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3244" name="Text Box 300"/>
            <p:cNvSpPr txBox="1">
              <a:spLocks noChangeArrowheads="1"/>
            </p:cNvSpPr>
            <p:nvPr/>
          </p:nvSpPr>
          <p:spPr bwMode="auto">
            <a:xfrm>
              <a:off x="1387475" y="5038725"/>
              <a:ext cx="1116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3 probes</a:t>
              </a:r>
            </a:p>
          </p:txBody>
        </p:sp>
        <p:sp>
          <p:nvSpPr>
            <p:cNvPr id="83245" name="Freeform 301"/>
            <p:cNvSpPr>
              <a:spLocks/>
            </p:cNvSpPr>
            <p:nvPr/>
          </p:nvSpPr>
          <p:spPr bwMode="auto">
            <a:xfrm>
              <a:off x="1282700" y="5219700"/>
              <a:ext cx="1346200" cy="474663"/>
            </a:xfrm>
            <a:custGeom>
              <a:avLst/>
              <a:gdLst>
                <a:gd name="T0" fmla="*/ 2147483647 w 848"/>
                <a:gd name="T1" fmla="*/ 2147483647 h 299"/>
                <a:gd name="T2" fmla="*/ 2147483647 w 848"/>
                <a:gd name="T3" fmla="*/ 2147483647 h 299"/>
                <a:gd name="T4" fmla="*/ 2147483647 w 848"/>
                <a:gd name="T5" fmla="*/ 2147483647 h 299"/>
                <a:gd name="T6" fmla="*/ 2147483647 w 848"/>
                <a:gd name="T7" fmla="*/ 2147483647 h 299"/>
                <a:gd name="T8" fmla="*/ 0 w 848"/>
                <a:gd name="T9" fmla="*/ 2147483647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8"/>
                <a:gd name="T16" fmla="*/ 0 h 299"/>
                <a:gd name="T17" fmla="*/ 848 w 8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8" h="299">
                  <a:moveTo>
                    <a:pt x="76" y="76"/>
                  </a:moveTo>
                  <a:cubicBezTo>
                    <a:pt x="137" y="57"/>
                    <a:pt x="200" y="216"/>
                    <a:pt x="324" y="216"/>
                  </a:cubicBezTo>
                  <a:cubicBezTo>
                    <a:pt x="448" y="216"/>
                    <a:pt x="792" y="0"/>
                    <a:pt x="820" y="76"/>
                  </a:cubicBezTo>
                  <a:cubicBezTo>
                    <a:pt x="848" y="152"/>
                    <a:pt x="469" y="245"/>
                    <a:pt x="340" y="296"/>
                  </a:cubicBezTo>
                  <a:cubicBezTo>
                    <a:pt x="203" y="299"/>
                    <a:pt x="62" y="78"/>
                    <a:pt x="0" y="9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3246" name="Text Box 302"/>
            <p:cNvSpPr txBox="1">
              <a:spLocks noChangeArrowheads="1"/>
            </p:cNvSpPr>
            <p:nvPr/>
          </p:nvSpPr>
          <p:spPr bwMode="auto">
            <a:xfrm>
              <a:off x="1958975" y="5527675"/>
              <a:ext cx="1116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3 probes</a:t>
              </a:r>
            </a:p>
          </p:txBody>
        </p:sp>
        <p:sp>
          <p:nvSpPr>
            <p:cNvPr id="83247" name="Freeform 303"/>
            <p:cNvSpPr>
              <a:spLocks/>
            </p:cNvSpPr>
            <p:nvPr/>
          </p:nvSpPr>
          <p:spPr bwMode="auto">
            <a:xfrm>
              <a:off x="1276350" y="5273675"/>
              <a:ext cx="2247900" cy="403225"/>
            </a:xfrm>
            <a:custGeom>
              <a:avLst/>
              <a:gdLst>
                <a:gd name="T0" fmla="*/ 2147483647 w 1416"/>
                <a:gd name="T1" fmla="*/ 2147483647 h 254"/>
                <a:gd name="T2" fmla="*/ 2147483647 w 1416"/>
                <a:gd name="T3" fmla="*/ 2147483647 h 254"/>
                <a:gd name="T4" fmla="*/ 2147483647 w 1416"/>
                <a:gd name="T5" fmla="*/ 2147483647 h 254"/>
                <a:gd name="T6" fmla="*/ 2147483647 w 1416"/>
                <a:gd name="T7" fmla="*/ 2147483647 h 254"/>
                <a:gd name="T8" fmla="*/ 2147483647 w 1416"/>
                <a:gd name="T9" fmla="*/ 2147483647 h 254"/>
                <a:gd name="T10" fmla="*/ 2147483647 w 1416"/>
                <a:gd name="T11" fmla="*/ 2147483647 h 254"/>
                <a:gd name="T12" fmla="*/ 0 w 1416"/>
                <a:gd name="T13" fmla="*/ 2147483647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16"/>
                <a:gd name="T22" fmla="*/ 0 h 254"/>
                <a:gd name="T23" fmla="*/ 1416 w 1416"/>
                <a:gd name="T24" fmla="*/ 254 h 25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16" h="254">
                  <a:moveTo>
                    <a:pt x="76" y="30"/>
                  </a:moveTo>
                  <a:cubicBezTo>
                    <a:pt x="137" y="11"/>
                    <a:pt x="200" y="170"/>
                    <a:pt x="324" y="170"/>
                  </a:cubicBezTo>
                  <a:cubicBezTo>
                    <a:pt x="461" y="165"/>
                    <a:pt x="717" y="0"/>
                    <a:pt x="896" y="2"/>
                  </a:cubicBezTo>
                  <a:cubicBezTo>
                    <a:pt x="1075" y="4"/>
                    <a:pt x="1416" y="122"/>
                    <a:pt x="1400" y="182"/>
                  </a:cubicBezTo>
                  <a:cubicBezTo>
                    <a:pt x="1384" y="242"/>
                    <a:pt x="1073" y="63"/>
                    <a:pt x="896" y="74"/>
                  </a:cubicBezTo>
                  <a:cubicBezTo>
                    <a:pt x="719" y="85"/>
                    <a:pt x="489" y="254"/>
                    <a:pt x="340" y="250"/>
                  </a:cubicBezTo>
                  <a:cubicBezTo>
                    <a:pt x="191" y="246"/>
                    <a:pt x="62" y="32"/>
                    <a:pt x="0" y="5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83248" name="Text Box 304"/>
            <p:cNvSpPr txBox="1">
              <a:spLocks noChangeArrowheads="1"/>
            </p:cNvSpPr>
            <p:nvPr/>
          </p:nvSpPr>
          <p:spPr bwMode="auto">
            <a:xfrm>
              <a:off x="3025775" y="5013325"/>
              <a:ext cx="1116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3 probes</a:t>
              </a:r>
            </a:p>
          </p:txBody>
        </p:sp>
      </p:grpSp>
      <p:sp>
        <p:nvSpPr>
          <p:cNvPr id="98" name="Rectangle 17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kern="0" smtClean="0">
                <a:solidFill>
                  <a:schemeClr val="tx1"/>
                </a:solidFill>
              </a:rPr>
              <a:t>“Real” Internet delays and routes</a:t>
            </a:r>
            <a:endParaRPr lang="en-US" kern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AC0264F-CB14-4410-BCC3-B7C61745E6C4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373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37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4DB6971-84AC-4499-8D03-BA59362E3D9A}" type="slidenum">
              <a:rPr lang="en-US" smtClean="0">
                <a:latin typeface="Verdana" pitchFamily="34" charset="0"/>
              </a:rPr>
              <a:pPr/>
              <a:t>58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725488" y="1312863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dirty="0" err="1">
                <a:solidFill>
                  <a:srgbClr val="FF0000"/>
                </a:solidFill>
              </a:rPr>
              <a:t>tracert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www.ece.cmu.edu</a:t>
            </a:r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2268538" y="1844675"/>
            <a:ext cx="456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Three </a:t>
            </a:r>
            <a:r>
              <a:rPr lang="en-US" dirty="0" smtClean="0">
                <a:solidFill>
                  <a:srgbClr val="FF0000"/>
                </a:solidFill>
              </a:rPr>
              <a:t>ROUNDTRIP delay </a:t>
            </a:r>
            <a:r>
              <a:rPr lang="en-US" dirty="0">
                <a:solidFill>
                  <a:srgbClr val="FF0000"/>
                </a:solidFill>
              </a:rPr>
              <a:t>measurements</a:t>
            </a:r>
          </a:p>
        </p:txBody>
      </p:sp>
      <p:sp>
        <p:nvSpPr>
          <p:cNvPr id="73735" name="Line 8"/>
          <p:cNvSpPr>
            <a:spLocks noChangeShapeType="1"/>
          </p:cNvSpPr>
          <p:nvPr/>
        </p:nvSpPr>
        <p:spPr bwMode="auto">
          <a:xfrm flipV="1">
            <a:off x="1241425" y="2128838"/>
            <a:ext cx="671513" cy="4127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3736" name="Line 9"/>
          <p:cNvSpPr>
            <a:spLocks noChangeShapeType="1"/>
          </p:cNvSpPr>
          <p:nvPr/>
        </p:nvSpPr>
        <p:spPr bwMode="auto">
          <a:xfrm flipV="1">
            <a:off x="1781175" y="2117725"/>
            <a:ext cx="139700" cy="4048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3737" name="Line 10"/>
          <p:cNvSpPr>
            <a:spLocks noChangeShapeType="1"/>
          </p:cNvSpPr>
          <p:nvPr/>
        </p:nvSpPr>
        <p:spPr bwMode="auto">
          <a:xfrm flipH="1" flipV="1">
            <a:off x="1916113" y="2127250"/>
            <a:ext cx="366712" cy="3905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3738" name="Line 11"/>
          <p:cNvSpPr>
            <a:spLocks noChangeShapeType="1"/>
          </p:cNvSpPr>
          <p:nvPr/>
        </p:nvSpPr>
        <p:spPr bwMode="auto">
          <a:xfrm flipV="1">
            <a:off x="1908175" y="2133600"/>
            <a:ext cx="377825" cy="31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3739" name="Text Box 16"/>
          <p:cNvSpPr txBox="1">
            <a:spLocks noChangeArrowheads="1"/>
          </p:cNvSpPr>
          <p:nvPr/>
        </p:nvSpPr>
        <p:spPr bwMode="auto">
          <a:xfrm>
            <a:off x="1004887" y="1974247"/>
            <a:ext cx="7634287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dirty="0"/>
              <a:t>Tracing route to www.ece.cmu.edu [</a:t>
            </a:r>
            <a:r>
              <a:rPr lang="en-US" sz="1000" dirty="0" smtClean="0"/>
              <a:t>128.2.131.66]over </a:t>
            </a:r>
            <a:r>
              <a:rPr lang="en-US" sz="1000" dirty="0"/>
              <a:t>a maximum of 30 hops</a:t>
            </a:r>
            <a:r>
              <a:rPr lang="en-US" sz="1000" dirty="0" smtClean="0"/>
              <a:t>:</a:t>
            </a: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dirty="0"/>
              <a:t>  1     4 </a:t>
            </a:r>
            <a:r>
              <a:rPr lang="en-US" sz="1000" dirty="0" err="1"/>
              <a:t>ms</a:t>
            </a:r>
            <a:r>
              <a:rPr lang="en-US" sz="1000" dirty="0"/>
              <a:t>     9 </a:t>
            </a:r>
            <a:r>
              <a:rPr lang="en-US" sz="1000" dirty="0" err="1"/>
              <a:t>ms</a:t>
            </a:r>
            <a:r>
              <a:rPr lang="en-US" sz="1000" dirty="0"/>
              <a:t>     4 </a:t>
            </a:r>
            <a:r>
              <a:rPr lang="en-US" sz="1000" dirty="0" err="1"/>
              <a:t>ms</a:t>
            </a:r>
            <a:r>
              <a:rPr lang="en-US" sz="1000" dirty="0"/>
              <a:t>  eeatm.eee.metu.edu.tr [144.122.166.1]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2     1 </a:t>
            </a:r>
            <a:r>
              <a:rPr lang="en-US" sz="1000" dirty="0" err="1"/>
              <a:t>ms</a:t>
            </a:r>
            <a:r>
              <a:rPr lang="en-US" sz="1000" dirty="0"/>
              <a:t>     1 </a:t>
            </a:r>
            <a:r>
              <a:rPr lang="en-US" sz="1000" dirty="0" err="1"/>
              <a:t>ms</a:t>
            </a:r>
            <a:r>
              <a:rPr lang="en-US" sz="1000" dirty="0"/>
              <a:t>     1 </a:t>
            </a:r>
            <a:r>
              <a:rPr lang="en-US" sz="1000" dirty="0" err="1"/>
              <a:t>ms</a:t>
            </a:r>
            <a:r>
              <a:rPr lang="en-US" sz="1000" dirty="0"/>
              <a:t>  rt1.metu.edu.tr [144.122.2.1]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3    40 </a:t>
            </a:r>
            <a:r>
              <a:rPr lang="en-US" sz="1000" dirty="0" err="1"/>
              <a:t>ms</a:t>
            </a:r>
            <a:r>
              <a:rPr lang="en-US" sz="1000" dirty="0"/>
              <a:t>    44 </a:t>
            </a:r>
            <a:r>
              <a:rPr lang="en-US" sz="1000" dirty="0" err="1"/>
              <a:t>ms</a:t>
            </a:r>
            <a:r>
              <a:rPr lang="en-US" sz="1000" dirty="0"/>
              <a:t>    29 </a:t>
            </a:r>
            <a:r>
              <a:rPr lang="en-US" sz="1000" dirty="0" err="1"/>
              <a:t>ms</a:t>
            </a:r>
            <a:r>
              <a:rPr lang="en-US" sz="1000" dirty="0"/>
              <a:t>  144.122.1.21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4    12 </a:t>
            </a:r>
            <a:r>
              <a:rPr lang="en-US" sz="1000" dirty="0" err="1"/>
              <a:t>ms</a:t>
            </a:r>
            <a:r>
              <a:rPr lang="en-US" sz="1000" dirty="0"/>
              <a:t>     3 </a:t>
            </a:r>
            <a:r>
              <a:rPr lang="en-US" sz="1000" dirty="0" err="1"/>
              <a:t>ms</a:t>
            </a:r>
            <a:r>
              <a:rPr lang="en-US" sz="1000" dirty="0"/>
              <a:t>     3 </a:t>
            </a:r>
            <a:r>
              <a:rPr lang="en-US" sz="1000" dirty="0" err="1"/>
              <a:t>ms</a:t>
            </a:r>
            <a:r>
              <a:rPr lang="en-US" sz="1000" dirty="0"/>
              <a:t>  193.140.85.137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5    10 </a:t>
            </a:r>
            <a:r>
              <a:rPr lang="en-US" sz="1000" dirty="0" err="1"/>
              <a:t>ms</a:t>
            </a:r>
            <a:r>
              <a:rPr lang="en-US" sz="1000" dirty="0"/>
              <a:t>    12 </a:t>
            </a:r>
            <a:r>
              <a:rPr lang="en-US" sz="1000" dirty="0" err="1"/>
              <a:t>ms</a:t>
            </a:r>
            <a:r>
              <a:rPr lang="en-US" sz="1000" dirty="0"/>
              <a:t>    11 </a:t>
            </a:r>
            <a:r>
              <a:rPr lang="en-US" sz="1000" dirty="0" err="1"/>
              <a:t>ms</a:t>
            </a:r>
            <a:r>
              <a:rPr lang="en-US" sz="1000" dirty="0"/>
              <a:t>  193.140.0.150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6    31 </a:t>
            </a:r>
            <a:r>
              <a:rPr lang="en-US" sz="1000" dirty="0" err="1"/>
              <a:t>ms</a:t>
            </a:r>
            <a:r>
              <a:rPr lang="en-US" sz="1000" dirty="0"/>
              <a:t>    32 </a:t>
            </a:r>
            <a:r>
              <a:rPr lang="en-US" sz="1000" dirty="0" err="1"/>
              <a:t>ms</a:t>
            </a:r>
            <a:r>
              <a:rPr lang="en-US" sz="1000" dirty="0"/>
              <a:t>    32 </a:t>
            </a:r>
            <a:r>
              <a:rPr lang="en-US" sz="1000" dirty="0" err="1"/>
              <a:t>ms</a:t>
            </a:r>
            <a:r>
              <a:rPr lang="en-US" sz="1000" dirty="0"/>
              <a:t>  ulakbim.mx1.bud.hu.geant.net [62.40.125.129]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7    46 </a:t>
            </a:r>
            <a:r>
              <a:rPr lang="en-US" sz="1000" dirty="0" err="1"/>
              <a:t>ms</a:t>
            </a:r>
            <a:r>
              <a:rPr lang="en-US" sz="1000" dirty="0"/>
              <a:t>    46 </a:t>
            </a:r>
            <a:r>
              <a:rPr lang="en-US" sz="1000" dirty="0" err="1"/>
              <a:t>ms</a:t>
            </a:r>
            <a:r>
              <a:rPr lang="en-US" sz="1000" dirty="0"/>
              <a:t>    46 </a:t>
            </a:r>
            <a:r>
              <a:rPr lang="en-US" sz="1000" dirty="0" err="1"/>
              <a:t>ms</a:t>
            </a:r>
            <a:r>
              <a:rPr lang="en-US" sz="1000" dirty="0"/>
              <a:t>  62.40.98.47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 8   136 </a:t>
            </a:r>
            <a:r>
              <a:rPr lang="en-US" sz="1000" dirty="0" err="1"/>
              <a:t>ms</a:t>
            </a:r>
            <a:r>
              <a:rPr lang="en-US" sz="1000" dirty="0"/>
              <a:t>   136 </a:t>
            </a:r>
            <a:r>
              <a:rPr lang="en-US" sz="1000" dirty="0" err="1"/>
              <a:t>ms</a:t>
            </a:r>
            <a:r>
              <a:rPr lang="en-US" sz="1000" dirty="0"/>
              <a:t>   140 </a:t>
            </a:r>
            <a:r>
              <a:rPr lang="en-US" sz="1000" dirty="0" err="1"/>
              <a:t>ms</a:t>
            </a:r>
            <a:r>
              <a:rPr lang="en-US" sz="1000" dirty="0"/>
              <a:t>  internet2-gw.mx1.fra.de.geant.net [62.40.125.18</a:t>
            </a:r>
            <a:r>
              <a:rPr lang="en-US" sz="1000" dirty="0" smtClean="0"/>
              <a:t>]</a:t>
            </a: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dirty="0"/>
              <a:t>  9   142 </a:t>
            </a:r>
            <a:r>
              <a:rPr lang="en-US" sz="1000" dirty="0" err="1"/>
              <a:t>ms</a:t>
            </a:r>
            <a:r>
              <a:rPr lang="en-US" sz="1000" dirty="0"/>
              <a:t>   142 </a:t>
            </a:r>
            <a:r>
              <a:rPr lang="en-US" sz="1000" dirty="0" err="1"/>
              <a:t>ms</a:t>
            </a:r>
            <a:r>
              <a:rPr lang="en-US" sz="1000" dirty="0"/>
              <a:t>   142 </a:t>
            </a:r>
            <a:r>
              <a:rPr lang="en-US" sz="1000" dirty="0" err="1"/>
              <a:t>ms</a:t>
            </a:r>
            <a:r>
              <a:rPr lang="en-US" sz="1000" dirty="0"/>
              <a:t>  internet2-re-wash.3rox.net [192.88.115.82]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10   146 </a:t>
            </a:r>
            <a:r>
              <a:rPr lang="en-US" sz="1000" dirty="0" err="1"/>
              <a:t>ms</a:t>
            </a:r>
            <a:r>
              <a:rPr lang="en-US" sz="1000" dirty="0"/>
              <a:t>   146 </a:t>
            </a:r>
            <a:r>
              <a:rPr lang="en-US" sz="1000" dirty="0" err="1"/>
              <a:t>ms</a:t>
            </a:r>
            <a:r>
              <a:rPr lang="en-US" sz="1000" dirty="0"/>
              <a:t>   146 </a:t>
            </a:r>
            <a:r>
              <a:rPr lang="en-US" sz="1000" dirty="0" err="1"/>
              <a:t>ms</a:t>
            </a:r>
            <a:r>
              <a:rPr lang="en-US" sz="1000" dirty="0"/>
              <a:t>  pod-i-nh.cmu.3rox.net [147.73.16.121]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11   147 </a:t>
            </a:r>
            <a:r>
              <a:rPr lang="en-US" sz="1000" dirty="0" err="1"/>
              <a:t>ms</a:t>
            </a:r>
            <a:r>
              <a:rPr lang="en-US" sz="1000" dirty="0"/>
              <a:t>   148 </a:t>
            </a:r>
            <a:r>
              <a:rPr lang="en-US" sz="1000" dirty="0" err="1"/>
              <a:t>ms</a:t>
            </a:r>
            <a:r>
              <a:rPr lang="en-US" sz="1000" dirty="0"/>
              <a:t>   147 </a:t>
            </a:r>
            <a:r>
              <a:rPr lang="en-US" sz="1000" dirty="0" err="1"/>
              <a:t>ms</a:t>
            </a:r>
            <a:r>
              <a:rPr lang="en-US" sz="1000" dirty="0"/>
              <a:t>  CORE0-POD-I-DCNS.GW.CMU.NET [128.2.0.193]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12   143 </a:t>
            </a:r>
            <a:r>
              <a:rPr lang="en-US" sz="1000" dirty="0" err="1"/>
              <a:t>ms</a:t>
            </a:r>
            <a:r>
              <a:rPr lang="en-US" sz="1000" dirty="0"/>
              <a:t>   143 </a:t>
            </a:r>
            <a:r>
              <a:rPr lang="en-US" sz="1000" dirty="0" err="1"/>
              <a:t>ms</a:t>
            </a:r>
            <a:r>
              <a:rPr lang="en-US" sz="1000" dirty="0"/>
              <a:t>   143 </a:t>
            </a:r>
            <a:r>
              <a:rPr lang="en-US" sz="1000" dirty="0" err="1"/>
              <a:t>ms</a:t>
            </a:r>
            <a:r>
              <a:rPr lang="en-US" sz="1000" dirty="0"/>
              <a:t>  POD-A-CORE0.GW.CMU.NET [128.2.0.154]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13   144 </a:t>
            </a:r>
            <a:r>
              <a:rPr lang="en-US" sz="1000" dirty="0" err="1"/>
              <a:t>ms</a:t>
            </a:r>
            <a:r>
              <a:rPr lang="en-US" sz="1000" dirty="0"/>
              <a:t>   145 </a:t>
            </a:r>
            <a:r>
              <a:rPr lang="en-US" sz="1000" dirty="0" err="1"/>
              <a:t>ms</a:t>
            </a:r>
            <a:r>
              <a:rPr lang="en-US" sz="1000" dirty="0"/>
              <a:t>   144 </a:t>
            </a:r>
            <a:r>
              <a:rPr lang="en-US" sz="1000" dirty="0" err="1"/>
              <a:t>ms</a:t>
            </a:r>
            <a:r>
              <a:rPr lang="en-US" sz="1000" dirty="0"/>
              <a:t>  ECE-RTR-POD-A-CYH.GW.CMU.NET [128.2.35.210]</a:t>
            </a:r>
          </a:p>
          <a:p>
            <a:pPr>
              <a:spcBef>
                <a:spcPct val="50000"/>
              </a:spcBef>
            </a:pPr>
            <a:r>
              <a:rPr lang="en-US" sz="1000" dirty="0"/>
              <a:t> 14   146 </a:t>
            </a:r>
            <a:r>
              <a:rPr lang="en-US" sz="1000" dirty="0" err="1"/>
              <a:t>ms</a:t>
            </a:r>
            <a:r>
              <a:rPr lang="en-US" sz="1000" dirty="0"/>
              <a:t>   146 </a:t>
            </a:r>
            <a:r>
              <a:rPr lang="en-US" sz="1000" dirty="0" err="1"/>
              <a:t>ms</a:t>
            </a:r>
            <a:r>
              <a:rPr lang="en-US" sz="1000" dirty="0"/>
              <a:t>   147 </a:t>
            </a:r>
            <a:r>
              <a:rPr lang="en-US" sz="1000" dirty="0" err="1"/>
              <a:t>ms</a:t>
            </a:r>
            <a:r>
              <a:rPr lang="en-US" sz="1000" dirty="0"/>
              <a:t>  WWW.ECE.CMU.EDU [128.2.131.66</a:t>
            </a:r>
            <a:r>
              <a:rPr lang="en-US" sz="1000" dirty="0" smtClean="0"/>
              <a:t>]</a:t>
            </a: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1000" dirty="0"/>
              <a:t>Trace complete.</a:t>
            </a:r>
          </a:p>
        </p:txBody>
      </p:sp>
      <p:sp>
        <p:nvSpPr>
          <p:cNvPr id="73740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“Real” Internet delays and routes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Variation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852055"/>
          </a:xfrm>
        </p:spPr>
        <p:txBody>
          <a:bodyPr/>
          <a:lstStyle/>
          <a:p>
            <a:r>
              <a:rPr lang="en-US" dirty="0" smtClean="0"/>
              <a:t>Packets have variable delay because of changing network conditions</a:t>
            </a:r>
          </a:p>
          <a:p>
            <a:r>
              <a:rPr lang="en-US" dirty="0" smtClean="0"/>
              <a:t>Jitter: Delay variation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2D1BA0-C59A-4478-8C26-667CDD5A6122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Ece</a:t>
            </a:r>
            <a:r>
              <a:rPr lang="en-US" dirty="0" smtClean="0"/>
              <a:t> GURAN SCHMIDT EE444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2D5408-FB23-47F6-8B23-7CBB7AAAB4F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4" descr="http://computing.dcu.ie/~humphrys/Notes/Networks/tanenbaum/5-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2" y="3875670"/>
            <a:ext cx="4996507" cy="23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202" y="2673286"/>
            <a:ext cx="4034270" cy="2404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52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DC9FA5C-62D7-49DD-BE96-DB51AF6880D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EF5389A-B3B8-4132-A17E-9AA2CEE85232}" type="slidenum">
              <a:rPr lang="en-US" smtClean="0">
                <a:latin typeface="Verdana" pitchFamily="34" charset="0"/>
              </a:rPr>
              <a:pPr/>
              <a:t>6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Advice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7883" y="1417638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This is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</a:t>
            </a:r>
            <a:r>
              <a:rPr lang="en-US" sz="2800" dirty="0" smtClean="0"/>
              <a:t> Networking class. Its primary audience is Computer Option Students.</a:t>
            </a:r>
          </a:p>
          <a:p>
            <a:pPr eaLnBrk="1" hangingPunct="1"/>
            <a:r>
              <a:rPr lang="en-US" sz="2800" dirty="0" smtClean="0"/>
              <a:t>I do not advise taking this class if you did not take any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classes </a:t>
            </a:r>
            <a:r>
              <a:rPr lang="en-US" sz="2800" dirty="0" smtClean="0"/>
              <a:t>last semester.</a:t>
            </a:r>
          </a:p>
          <a:p>
            <a:pPr eaLnBrk="1" hangingPunct="1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your last term. You cannot replace this class. Any bad result might affect your </a:t>
            </a:r>
            <a:r>
              <a:rPr lang="en-US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graduation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GPA, transcript etc.</a:t>
            </a:r>
          </a:p>
          <a:p>
            <a:pPr eaLnBrk="1" hangingPunct="1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have less load this semester I intend to make use of it 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28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430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74F268B-D123-40A0-A127-AC36FAA6BA5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475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A614FED-02A8-4153-9B4A-E666EE776C7F}" type="slidenum">
              <a:rPr lang="en-US" smtClean="0">
                <a:latin typeface="Verdana" pitchFamily="34" charset="0"/>
              </a:rPr>
              <a:pPr/>
              <a:t>60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Packet loss</a:t>
            </a:r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0200" y="1344613"/>
            <a:ext cx="8394700" cy="2444750"/>
          </a:xfrm>
        </p:spPr>
        <p:txBody>
          <a:bodyPr/>
          <a:lstStyle/>
          <a:p>
            <a:pPr eaLnBrk="1" hangingPunct="1">
              <a:buSzPct val="75000"/>
              <a:buFont typeface="Wingdings" pitchFamily="2" charset="2"/>
              <a:buChar char="v"/>
            </a:pPr>
            <a:r>
              <a:rPr lang="en-US" sz="2800" smtClean="0"/>
              <a:t>queue (aka buffer) preceding link in the router has finite capacity</a:t>
            </a:r>
          </a:p>
          <a:p>
            <a:pPr eaLnBrk="1" hangingPunct="1">
              <a:buSzPct val="75000"/>
              <a:buFont typeface="Wingdings" pitchFamily="2" charset="2"/>
              <a:buChar char="v"/>
            </a:pPr>
            <a:r>
              <a:rPr lang="en-US" sz="2800" smtClean="0"/>
              <a:t>packet arriving to full queue dropped (aka lost)</a:t>
            </a:r>
          </a:p>
          <a:p>
            <a:pPr eaLnBrk="1" hangingPunct="1">
              <a:buSzPct val="75000"/>
              <a:buFont typeface="Wingdings" pitchFamily="2" charset="2"/>
              <a:buChar char="v"/>
            </a:pPr>
            <a:r>
              <a:rPr lang="en-US" sz="2800" smtClean="0"/>
              <a:t>lost packet may be retransmitted by previous node, by source end system, or not at all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84300" y="3789363"/>
            <a:ext cx="6079550" cy="2284631"/>
            <a:chOff x="1384300" y="3789363"/>
            <a:chExt cx="6079550" cy="2284631"/>
          </a:xfrm>
        </p:grpSpPr>
        <p:graphicFrame>
          <p:nvGraphicFramePr>
            <p:cNvPr id="7475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5987258"/>
                </p:ext>
              </p:extLst>
            </p:nvPr>
          </p:nvGraphicFramePr>
          <p:xfrm>
            <a:off x="2051050" y="5113338"/>
            <a:ext cx="64611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400" name="Clip" r:id="rId4" imgW="1307263" imgH="1084139" progId="MS_ClipArt_Gallery.2">
                    <p:embed/>
                  </p:oleObj>
                </mc:Choice>
                <mc:Fallback>
                  <p:oleObj name="Clip" r:id="rId4" imgW="1307263" imgH="1084139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5113338"/>
                          <a:ext cx="646113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0" name="Oval 6"/>
            <p:cNvSpPr>
              <a:spLocks noChangeArrowheads="1"/>
            </p:cNvSpPr>
            <p:nvPr/>
          </p:nvSpPr>
          <p:spPr bwMode="auto">
            <a:xfrm>
              <a:off x="3092450" y="4872038"/>
              <a:ext cx="1198563" cy="36988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61" name="Rectangle 7"/>
            <p:cNvSpPr>
              <a:spLocks noChangeArrowheads="1"/>
            </p:cNvSpPr>
            <p:nvPr/>
          </p:nvSpPr>
          <p:spPr bwMode="auto">
            <a:xfrm>
              <a:off x="3092450" y="4803775"/>
              <a:ext cx="1198563" cy="26352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74762" name="Oval 8"/>
            <p:cNvSpPr>
              <a:spLocks noChangeArrowheads="1"/>
            </p:cNvSpPr>
            <p:nvPr/>
          </p:nvSpPr>
          <p:spPr bwMode="auto">
            <a:xfrm>
              <a:off x="3101975" y="4575175"/>
              <a:ext cx="1198563" cy="430213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74763" name="Group 9"/>
            <p:cNvGrpSpPr>
              <a:grpSpLocks/>
            </p:cNvGrpSpPr>
            <p:nvPr/>
          </p:nvGrpSpPr>
          <p:grpSpPr bwMode="auto">
            <a:xfrm>
              <a:off x="3448050" y="4605338"/>
              <a:ext cx="498475" cy="119062"/>
              <a:chOff x="2208" y="2184"/>
              <a:chExt cx="176" cy="69"/>
            </a:xfrm>
          </p:grpSpPr>
          <p:grpSp>
            <p:nvGrpSpPr>
              <p:cNvPr id="74790" name="Group 10"/>
              <p:cNvGrpSpPr>
                <a:grpSpLocks/>
              </p:cNvGrpSpPr>
              <p:nvPr/>
            </p:nvGrpSpPr>
            <p:grpSpPr bwMode="auto"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74795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4796" name="Line 1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4797" name="Line 1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74791" name="Group 14"/>
              <p:cNvGrpSpPr>
                <a:grpSpLocks/>
              </p:cNvGrpSpPr>
              <p:nvPr/>
            </p:nvGrpSpPr>
            <p:grpSpPr bwMode="auto"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74792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4793" name="Line 1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74794" name="Line 1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</p:grpSp>
        <p:graphicFrame>
          <p:nvGraphicFramePr>
            <p:cNvPr id="74764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270715"/>
                </p:ext>
              </p:extLst>
            </p:nvPr>
          </p:nvGraphicFramePr>
          <p:xfrm>
            <a:off x="1736725" y="4103688"/>
            <a:ext cx="64611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401"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6725" y="4103688"/>
                          <a:ext cx="646113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65" name="Line 23"/>
            <p:cNvSpPr>
              <a:spLocks noChangeShapeType="1"/>
            </p:cNvSpPr>
            <p:nvPr/>
          </p:nvSpPr>
          <p:spPr bwMode="auto">
            <a:xfrm>
              <a:off x="2362200" y="4510088"/>
              <a:ext cx="504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66" name="Line 24"/>
            <p:cNvSpPr>
              <a:spLocks noChangeShapeType="1"/>
            </p:cNvSpPr>
            <p:nvPr/>
          </p:nvSpPr>
          <p:spPr bwMode="auto">
            <a:xfrm flipV="1">
              <a:off x="2667000" y="5495925"/>
              <a:ext cx="195263" cy="47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67" name="Line 25"/>
            <p:cNvSpPr>
              <a:spLocks noChangeShapeType="1"/>
            </p:cNvSpPr>
            <p:nvPr/>
          </p:nvSpPr>
          <p:spPr bwMode="auto">
            <a:xfrm>
              <a:off x="4286250" y="4929188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68" name="Line 26"/>
            <p:cNvSpPr>
              <a:spLocks noChangeShapeType="1"/>
            </p:cNvSpPr>
            <p:nvPr/>
          </p:nvSpPr>
          <p:spPr bwMode="auto">
            <a:xfrm flipH="1">
              <a:off x="2867025" y="4500563"/>
              <a:ext cx="0" cy="1000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69" name="Line 27"/>
            <p:cNvSpPr>
              <a:spLocks noChangeShapeType="1"/>
            </p:cNvSpPr>
            <p:nvPr/>
          </p:nvSpPr>
          <p:spPr bwMode="auto">
            <a:xfrm>
              <a:off x="2876550" y="4933950"/>
              <a:ext cx="2000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70" name="Rectangle 28"/>
            <p:cNvSpPr>
              <a:spLocks noChangeArrowheads="1"/>
            </p:cNvSpPr>
            <p:nvPr/>
          </p:nvSpPr>
          <p:spPr bwMode="auto">
            <a:xfrm>
              <a:off x="5205413" y="4729163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71" name="Rectangle 29"/>
            <p:cNvSpPr>
              <a:spLocks noChangeArrowheads="1"/>
            </p:cNvSpPr>
            <p:nvPr/>
          </p:nvSpPr>
          <p:spPr bwMode="auto">
            <a:xfrm>
              <a:off x="3952875" y="480060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72" name="Rectangle 30"/>
            <p:cNvSpPr>
              <a:spLocks noChangeArrowheads="1"/>
            </p:cNvSpPr>
            <p:nvPr/>
          </p:nvSpPr>
          <p:spPr bwMode="auto">
            <a:xfrm>
              <a:off x="4114800" y="4800600"/>
              <a:ext cx="147638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73" name="Rectangle 31"/>
            <p:cNvSpPr>
              <a:spLocks noChangeArrowheads="1"/>
            </p:cNvSpPr>
            <p:nvPr/>
          </p:nvSpPr>
          <p:spPr bwMode="auto">
            <a:xfrm>
              <a:off x="2805113" y="4975225"/>
              <a:ext cx="147637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74" name="Freeform 32"/>
            <p:cNvSpPr>
              <a:spLocks/>
            </p:cNvSpPr>
            <p:nvPr/>
          </p:nvSpPr>
          <p:spPr bwMode="auto">
            <a:xfrm>
              <a:off x="2903538" y="4854575"/>
              <a:ext cx="228600" cy="103188"/>
            </a:xfrm>
            <a:custGeom>
              <a:avLst/>
              <a:gdLst>
                <a:gd name="T0" fmla="*/ 0 w 111"/>
                <a:gd name="T1" fmla="*/ 2147483647 h 67"/>
                <a:gd name="T2" fmla="*/ 0 w 111"/>
                <a:gd name="T3" fmla="*/ 0 h 67"/>
                <a:gd name="T4" fmla="*/ 2147483647 w 111"/>
                <a:gd name="T5" fmla="*/ 2147483647 h 67"/>
                <a:gd name="T6" fmla="*/ 0 60000 65536"/>
                <a:gd name="T7" fmla="*/ 0 60000 65536"/>
                <a:gd name="T8" fmla="*/ 0 60000 65536"/>
                <a:gd name="T9" fmla="*/ 0 w 111"/>
                <a:gd name="T10" fmla="*/ 0 h 67"/>
                <a:gd name="T11" fmla="*/ 111 w 111"/>
                <a:gd name="T12" fmla="*/ 67 h 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1" h="67">
                  <a:moveTo>
                    <a:pt x="0" y="67"/>
                  </a:moveTo>
                  <a:lnTo>
                    <a:pt x="0" y="0"/>
                  </a:lnTo>
                  <a:lnTo>
                    <a:pt x="111" y="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75" name="Line 33"/>
            <p:cNvSpPr>
              <a:spLocks noChangeShapeType="1"/>
            </p:cNvSpPr>
            <p:nvPr/>
          </p:nvSpPr>
          <p:spPr bwMode="auto">
            <a:xfrm flipV="1">
              <a:off x="2809875" y="5218113"/>
              <a:ext cx="0" cy="176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76" name="Text Box 35"/>
            <p:cNvSpPr txBox="1">
              <a:spLocks noChangeArrowheads="1"/>
            </p:cNvSpPr>
            <p:nvPr/>
          </p:nvSpPr>
          <p:spPr bwMode="auto">
            <a:xfrm>
              <a:off x="1384300" y="41275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1"/>
                  </a:solidFill>
                  <a:latin typeface="+mn-lt"/>
                </a:rPr>
                <a:t>A</a:t>
              </a:r>
            </a:p>
          </p:txBody>
        </p:sp>
        <p:sp>
          <p:nvSpPr>
            <p:cNvPr id="74777" name="Text Box 36"/>
            <p:cNvSpPr txBox="1">
              <a:spLocks noChangeArrowheads="1"/>
            </p:cNvSpPr>
            <p:nvPr/>
          </p:nvSpPr>
          <p:spPr bwMode="auto">
            <a:xfrm>
              <a:off x="1660525" y="5146675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  <a:latin typeface="+mn-lt"/>
                </a:rPr>
                <a:t>B</a:t>
              </a:r>
              <a:endParaRPr lang="en-US" sz="240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4778" name="Text Box 40"/>
            <p:cNvSpPr txBox="1">
              <a:spLocks noChangeArrowheads="1"/>
            </p:cNvSpPr>
            <p:nvPr/>
          </p:nvSpPr>
          <p:spPr bwMode="auto">
            <a:xfrm>
              <a:off x="4765675" y="3970338"/>
              <a:ext cx="26981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packet being transmitted</a:t>
              </a:r>
              <a:endParaRPr lang="en-US">
                <a:latin typeface="+mn-lt"/>
              </a:endParaRPr>
            </a:p>
          </p:txBody>
        </p:sp>
        <p:sp>
          <p:nvSpPr>
            <p:cNvPr id="74779" name="Line 41"/>
            <p:cNvSpPr>
              <a:spLocks noChangeShapeType="1"/>
            </p:cNvSpPr>
            <p:nvPr/>
          </p:nvSpPr>
          <p:spPr bwMode="auto">
            <a:xfrm rot="10800000" flipV="1">
              <a:off x="4283075" y="4262438"/>
              <a:ext cx="727075" cy="57785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80" name="Rectangle 56"/>
            <p:cNvSpPr>
              <a:spLocks noChangeArrowheads="1"/>
            </p:cNvSpPr>
            <p:nvPr/>
          </p:nvSpPr>
          <p:spPr bwMode="auto">
            <a:xfrm>
              <a:off x="3789363" y="4799013"/>
              <a:ext cx="147637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1" name="Rectangle 57"/>
            <p:cNvSpPr>
              <a:spLocks noChangeArrowheads="1"/>
            </p:cNvSpPr>
            <p:nvPr/>
          </p:nvSpPr>
          <p:spPr bwMode="auto">
            <a:xfrm>
              <a:off x="3627438" y="4799013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2" name="Rectangle 58"/>
            <p:cNvSpPr>
              <a:spLocks noChangeArrowheads="1"/>
            </p:cNvSpPr>
            <p:nvPr/>
          </p:nvSpPr>
          <p:spPr bwMode="auto">
            <a:xfrm>
              <a:off x="3462338" y="4799013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3" name="Rectangle 59"/>
            <p:cNvSpPr>
              <a:spLocks noChangeArrowheads="1"/>
            </p:cNvSpPr>
            <p:nvPr/>
          </p:nvSpPr>
          <p:spPr bwMode="auto">
            <a:xfrm>
              <a:off x="3298825" y="4799013"/>
              <a:ext cx="147638" cy="2000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4" name="Rectangle 61"/>
            <p:cNvSpPr>
              <a:spLocks noChangeArrowheads="1"/>
            </p:cNvSpPr>
            <p:nvPr/>
          </p:nvSpPr>
          <p:spPr bwMode="auto">
            <a:xfrm>
              <a:off x="3133725" y="480060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5" name="Rectangle 62"/>
            <p:cNvSpPr>
              <a:spLocks noChangeArrowheads="1"/>
            </p:cNvSpPr>
            <p:nvPr/>
          </p:nvSpPr>
          <p:spPr bwMode="auto">
            <a:xfrm>
              <a:off x="3105150" y="4776788"/>
              <a:ext cx="1171575" cy="2428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74786" name="Line 63"/>
            <p:cNvSpPr>
              <a:spLocks noChangeShapeType="1"/>
            </p:cNvSpPr>
            <p:nvPr/>
          </p:nvSpPr>
          <p:spPr bwMode="auto">
            <a:xfrm rot="10800000">
              <a:off x="3008313" y="5214938"/>
              <a:ext cx="771525" cy="3968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74787" name="Text Box 64"/>
            <p:cNvSpPr txBox="1">
              <a:spLocks noChangeArrowheads="1"/>
            </p:cNvSpPr>
            <p:nvPr/>
          </p:nvSpPr>
          <p:spPr bwMode="auto">
            <a:xfrm>
              <a:off x="3708400" y="5427663"/>
              <a:ext cx="19415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packet arriving to</a:t>
              </a:r>
            </a:p>
            <a:p>
              <a:r>
                <a:rPr lang="en-US">
                  <a:solidFill>
                    <a:srgbClr val="FF0000"/>
                  </a:solidFill>
                  <a:latin typeface="+mn-lt"/>
                </a:rPr>
                <a:t>full buffer</a:t>
              </a:r>
              <a:r>
                <a:rPr lang="en-US">
                  <a:latin typeface="+mn-lt"/>
                </a:rPr>
                <a:t> </a:t>
              </a:r>
              <a:r>
                <a:rPr lang="en-US">
                  <a:solidFill>
                    <a:srgbClr val="FF0000"/>
                  </a:solidFill>
                  <a:latin typeface="+mn-lt"/>
                </a:rPr>
                <a:t>is </a:t>
              </a:r>
              <a:r>
                <a:rPr lang="en-US" i="1">
                  <a:solidFill>
                    <a:srgbClr val="FF0000"/>
                  </a:solidFill>
                  <a:latin typeface="+mn-lt"/>
                </a:rPr>
                <a:t>lost</a:t>
              </a:r>
            </a:p>
          </p:txBody>
        </p:sp>
        <p:sp>
          <p:nvSpPr>
            <p:cNvPr id="74788" name="Text Box 65"/>
            <p:cNvSpPr txBox="1">
              <a:spLocks noChangeArrowheads="1"/>
            </p:cNvSpPr>
            <p:nvPr/>
          </p:nvSpPr>
          <p:spPr bwMode="auto">
            <a:xfrm>
              <a:off x="2946400" y="3789363"/>
              <a:ext cx="163988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buffer </a:t>
              </a:r>
            </a:p>
            <a:p>
              <a:pPr algn="ctr"/>
              <a:r>
                <a:rPr lang="en-US">
                  <a:solidFill>
                    <a:srgbClr val="FF0000"/>
                  </a:solidFill>
                  <a:latin typeface="+mn-lt"/>
                </a:rPr>
                <a:t>(waiting area)</a:t>
              </a:r>
              <a:endParaRPr lang="en-US">
                <a:latin typeface="+mn-lt"/>
              </a:endParaRPr>
            </a:p>
          </p:txBody>
        </p:sp>
        <p:sp>
          <p:nvSpPr>
            <p:cNvPr id="74789" name="Line 66"/>
            <p:cNvSpPr>
              <a:spLocks noChangeShapeType="1"/>
            </p:cNvSpPr>
            <p:nvPr/>
          </p:nvSpPr>
          <p:spPr bwMode="auto">
            <a:xfrm>
              <a:off x="3238500" y="4386263"/>
              <a:ext cx="0" cy="33337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5572883-EDA4-4910-AD2A-E4B26D19158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577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D5386D-8F31-41CF-8949-BC04A1721732}" type="slidenum">
              <a:rPr lang="en-US" smtClean="0">
                <a:latin typeface="Verdana" pitchFamily="34" charset="0"/>
              </a:rPr>
              <a:pPr/>
              <a:t>61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Throughput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4648200"/>
          </a:xfrm>
        </p:spPr>
        <p:txBody>
          <a:bodyPr/>
          <a:lstStyle/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i="1" dirty="0" smtClean="0">
                <a:solidFill>
                  <a:srgbClr val="FF3300"/>
                </a:solidFill>
              </a:rPr>
              <a:t>throughput:</a:t>
            </a:r>
            <a:r>
              <a:rPr lang="en-US" dirty="0" smtClean="0"/>
              <a:t> rate (bits/time unit) at which bits transferred between sender/receiver</a:t>
            </a:r>
          </a:p>
          <a:p>
            <a:pPr lvl="1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FF3300"/>
                </a:solidFill>
              </a:rPr>
              <a:t>instantaneous</a:t>
            </a:r>
            <a:r>
              <a:rPr lang="en-US" i="1" dirty="0" smtClean="0"/>
              <a:t>:</a:t>
            </a:r>
            <a:r>
              <a:rPr lang="en-US" dirty="0" smtClean="0"/>
              <a:t> rate at given point in time</a:t>
            </a:r>
          </a:p>
          <a:p>
            <a:pPr lvl="1" eaLnBrk="1" hangingPunct="1">
              <a:buClr>
                <a:srgbClr val="000099"/>
              </a:buClr>
              <a:buFont typeface="Wingdings" pitchFamily="2" charset="2"/>
              <a:buChar char="§"/>
            </a:pPr>
            <a:r>
              <a:rPr lang="en-US" i="1" dirty="0" smtClean="0">
                <a:solidFill>
                  <a:srgbClr val="FF3300"/>
                </a:solidFill>
              </a:rPr>
              <a:t>average:</a:t>
            </a:r>
            <a:r>
              <a:rPr lang="en-US" dirty="0" smtClean="0"/>
              <a:t> rate over longer period of time</a:t>
            </a:r>
          </a:p>
        </p:txBody>
      </p:sp>
      <p:sp>
        <p:nvSpPr>
          <p:cNvPr id="75783" name="Text Box 325"/>
          <p:cNvSpPr txBox="1">
            <a:spLocks noChangeArrowheads="1"/>
          </p:cNvSpPr>
          <p:nvPr/>
        </p:nvSpPr>
        <p:spPr bwMode="auto">
          <a:xfrm>
            <a:off x="325438" y="5043488"/>
            <a:ext cx="19605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/>
              <a:t>server, with</a:t>
            </a:r>
          </a:p>
          <a:p>
            <a:pPr algn="ctr"/>
            <a:r>
              <a:rPr lang="en-US" sz="2000" dirty="0"/>
              <a:t>file of F bits </a:t>
            </a:r>
          </a:p>
          <a:p>
            <a:pPr algn="ctr"/>
            <a:r>
              <a:rPr lang="en-US" sz="2000" dirty="0"/>
              <a:t>to send to client</a:t>
            </a:r>
          </a:p>
        </p:txBody>
      </p:sp>
      <p:sp>
        <p:nvSpPr>
          <p:cNvPr id="75784" name="Text Box 328"/>
          <p:cNvSpPr txBox="1">
            <a:spLocks noChangeArrowheads="1"/>
          </p:cNvSpPr>
          <p:nvPr/>
        </p:nvSpPr>
        <p:spPr bwMode="auto">
          <a:xfrm>
            <a:off x="2560638" y="4973638"/>
            <a:ext cx="18811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link capacity</a:t>
            </a:r>
          </a:p>
          <a:p>
            <a:pPr algn="ctr"/>
            <a:r>
              <a:rPr lang="en-US" sz="2000"/>
              <a:t> R</a:t>
            </a:r>
            <a:r>
              <a:rPr lang="en-US" sz="2800" baseline="-25000"/>
              <a:t>s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  <a:p>
            <a:pPr algn="ctr"/>
            <a:r>
              <a:rPr lang="en-US" sz="2000"/>
              <a:t>BOTTLENECK</a:t>
            </a:r>
          </a:p>
        </p:txBody>
      </p:sp>
      <p:sp>
        <p:nvSpPr>
          <p:cNvPr id="75785" name="Text Box 329"/>
          <p:cNvSpPr txBox="1">
            <a:spLocks noChangeArrowheads="1"/>
          </p:cNvSpPr>
          <p:nvPr/>
        </p:nvSpPr>
        <p:spPr bwMode="auto">
          <a:xfrm>
            <a:off x="5584825" y="4970463"/>
            <a:ext cx="1568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/>
              <a:t>link capacity</a:t>
            </a:r>
          </a:p>
          <a:p>
            <a:pPr algn="ctr"/>
            <a:r>
              <a:rPr lang="en-US" sz="2000"/>
              <a:t> R</a:t>
            </a:r>
            <a:r>
              <a:rPr lang="en-US" sz="2800" baseline="-25000"/>
              <a:t>c</a:t>
            </a:r>
            <a:r>
              <a:rPr lang="en-US" sz="2000" baseline="-25000"/>
              <a:t> </a:t>
            </a:r>
            <a:r>
              <a:rPr lang="en-US" sz="2000"/>
              <a:t>bits/sec</a:t>
            </a:r>
          </a:p>
        </p:txBody>
      </p:sp>
      <p:sp>
        <p:nvSpPr>
          <p:cNvPr id="75786" name="Line 337"/>
          <p:cNvSpPr>
            <a:spLocks noChangeShapeType="1"/>
          </p:cNvSpPr>
          <p:nvPr/>
        </p:nvSpPr>
        <p:spPr bwMode="auto">
          <a:xfrm flipH="1" flipV="1">
            <a:off x="2801938" y="4614863"/>
            <a:ext cx="477837" cy="450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5787" name="Line 347"/>
          <p:cNvSpPr>
            <a:spLocks noChangeShapeType="1"/>
          </p:cNvSpPr>
          <p:nvPr/>
        </p:nvSpPr>
        <p:spPr bwMode="auto">
          <a:xfrm flipH="1" flipV="1">
            <a:off x="5834063" y="4557713"/>
            <a:ext cx="479425" cy="522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75788" name="Line 352"/>
          <p:cNvSpPr>
            <a:spLocks noChangeShapeType="1"/>
          </p:cNvSpPr>
          <p:nvPr/>
        </p:nvSpPr>
        <p:spPr bwMode="auto">
          <a:xfrm>
            <a:off x="1030288" y="4876800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75790" name="Group 13"/>
          <p:cNvGrpSpPr>
            <a:grpSpLocks/>
          </p:cNvGrpSpPr>
          <p:nvPr/>
        </p:nvGrpSpPr>
        <p:grpSpPr bwMode="auto">
          <a:xfrm>
            <a:off x="419100" y="3641725"/>
            <a:ext cx="8088313" cy="1187450"/>
            <a:chOff x="264" y="2294"/>
            <a:chExt cx="5095" cy="748"/>
          </a:xfrm>
        </p:grpSpPr>
        <p:sp>
          <p:nvSpPr>
            <p:cNvPr id="75791" name="Line 321"/>
            <p:cNvSpPr>
              <a:spLocks noChangeShapeType="1"/>
            </p:cNvSpPr>
            <p:nvPr/>
          </p:nvSpPr>
          <p:spPr bwMode="auto">
            <a:xfrm>
              <a:off x="908" y="2854"/>
              <a:ext cx="39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75792" name="Group 246"/>
            <p:cNvGrpSpPr>
              <a:grpSpLocks/>
            </p:cNvGrpSpPr>
            <p:nvPr/>
          </p:nvGrpSpPr>
          <p:grpSpPr bwMode="auto">
            <a:xfrm>
              <a:off x="2398" y="2768"/>
              <a:ext cx="665" cy="227"/>
              <a:chOff x="3600" y="219"/>
              <a:chExt cx="360" cy="175"/>
            </a:xfrm>
          </p:grpSpPr>
          <p:sp>
            <p:nvSpPr>
              <p:cNvPr id="75817" name="Oval 24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8" name="Line 24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5819" name="Line 24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5820" name="Rectangle 25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21" name="Oval 25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grpSp>
            <p:nvGrpSpPr>
              <p:cNvPr id="75822" name="Group 25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75827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75828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75829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  <p:grpSp>
            <p:nvGrpSpPr>
              <p:cNvPr id="75823" name="Group 25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75824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75825" name="Line 2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  <p:sp>
              <p:nvSpPr>
                <p:cNvPr id="75826" name="Line 2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/>
                </a:p>
              </p:txBody>
            </p:sp>
          </p:grpSp>
        </p:grpSp>
        <p:graphicFrame>
          <p:nvGraphicFramePr>
            <p:cNvPr id="75793" name="Object 271"/>
            <p:cNvGraphicFramePr>
              <a:graphicFrameLocks noChangeAspect="1"/>
            </p:cNvGraphicFramePr>
            <p:nvPr/>
          </p:nvGraphicFramePr>
          <p:xfrm>
            <a:off x="4864" y="2559"/>
            <a:ext cx="495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31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2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" y="2559"/>
                          <a:ext cx="495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5794" name="Group 300"/>
            <p:cNvGrpSpPr>
              <a:grpSpLocks/>
            </p:cNvGrpSpPr>
            <p:nvPr/>
          </p:nvGrpSpPr>
          <p:grpSpPr bwMode="auto">
            <a:xfrm>
              <a:off x="594" y="2508"/>
              <a:ext cx="236" cy="528"/>
              <a:chOff x="4180" y="783"/>
              <a:chExt cx="150" cy="307"/>
            </a:xfrm>
          </p:grpSpPr>
          <p:sp>
            <p:nvSpPr>
              <p:cNvPr id="75809" name="AutoShape 30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0" name="Rectangle 30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1" name="Rectangle 30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2" name="AutoShape 30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3" name="Line 30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5814" name="Line 30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75815" name="Rectangle 30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75816" name="Rectangle 30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</p:grpSp>
        <p:sp>
          <p:nvSpPr>
            <p:cNvPr id="75795" name="AutoShape 327"/>
            <p:cNvSpPr>
              <a:spLocks noChangeArrowheads="1"/>
            </p:cNvSpPr>
            <p:nvPr/>
          </p:nvSpPr>
          <p:spPr bwMode="auto">
            <a:xfrm>
              <a:off x="264" y="2294"/>
              <a:ext cx="283" cy="366"/>
            </a:xfrm>
            <a:prstGeom prst="can">
              <a:avLst>
                <a:gd name="adj" fmla="val 2614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75796" name="AutoShape 349"/>
            <p:cNvSpPr>
              <a:spLocks noChangeArrowheads="1"/>
            </p:cNvSpPr>
            <p:nvPr/>
          </p:nvSpPr>
          <p:spPr bwMode="auto">
            <a:xfrm flipV="1">
              <a:off x="320" y="2560"/>
              <a:ext cx="614" cy="4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8 w 21600"/>
                <a:gd name="T13" fmla="*/ 2902 h 21600"/>
                <a:gd name="T14" fmla="*/ 18223 w 21600"/>
                <a:gd name="T15" fmla="*/ 92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tr-TR"/>
            </a:p>
          </p:txBody>
        </p:sp>
        <p:sp>
          <p:nvSpPr>
            <p:cNvPr id="75797" name="AutoShape 350"/>
            <p:cNvSpPr>
              <a:spLocks noChangeArrowheads="1"/>
            </p:cNvSpPr>
            <p:nvPr/>
          </p:nvSpPr>
          <p:spPr bwMode="auto">
            <a:xfrm>
              <a:off x="4590" y="2725"/>
              <a:ext cx="560" cy="306"/>
            </a:xfrm>
            <a:prstGeom prst="rightArrow">
              <a:avLst>
                <a:gd name="adj1" fmla="val 50000"/>
                <a:gd name="adj2" fmla="val 45752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75798" name="AutoShape 351"/>
            <p:cNvSpPr>
              <a:spLocks noChangeArrowheads="1"/>
            </p:cNvSpPr>
            <p:nvPr/>
          </p:nvSpPr>
          <p:spPr bwMode="auto">
            <a:xfrm>
              <a:off x="2336" y="2721"/>
              <a:ext cx="935" cy="306"/>
            </a:xfrm>
            <a:prstGeom prst="rightArrow">
              <a:avLst>
                <a:gd name="adj1" fmla="val 50000"/>
                <a:gd name="adj2" fmla="val 76389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Times New Roman" pitchFamily="18" charset="0"/>
              </a:endParaRPr>
            </a:p>
          </p:txBody>
        </p:sp>
        <p:grpSp>
          <p:nvGrpSpPr>
            <p:cNvPr id="75799" name="Group 335"/>
            <p:cNvGrpSpPr>
              <a:grpSpLocks/>
            </p:cNvGrpSpPr>
            <p:nvPr/>
          </p:nvGrpSpPr>
          <p:grpSpPr bwMode="auto">
            <a:xfrm>
              <a:off x="885" y="2747"/>
              <a:ext cx="1463" cy="247"/>
              <a:chOff x="2249" y="3430"/>
              <a:chExt cx="1389" cy="256"/>
            </a:xfrm>
          </p:grpSpPr>
          <p:sp>
            <p:nvSpPr>
              <p:cNvPr id="255309" name="Oval 33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55308" name="Rectangle 332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5807" name="Oval 331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255310" name="Rectangle 334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75800" name="Group 341"/>
            <p:cNvGrpSpPr>
              <a:grpSpLocks/>
            </p:cNvGrpSpPr>
            <p:nvPr/>
          </p:nvGrpSpPr>
          <p:grpSpPr bwMode="auto">
            <a:xfrm>
              <a:off x="3093" y="2676"/>
              <a:ext cx="1765" cy="366"/>
              <a:chOff x="2249" y="3430"/>
              <a:chExt cx="1389" cy="256"/>
            </a:xfrm>
          </p:grpSpPr>
          <p:sp>
            <p:nvSpPr>
              <p:cNvPr id="255318" name="Oval 342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255319" name="Rectangle 343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5803" name="Oval 344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Times New Roman" pitchFamily="18" charset="0"/>
                </a:endParaRPr>
              </a:p>
            </p:txBody>
          </p:sp>
          <p:sp>
            <p:nvSpPr>
              <p:cNvPr id="255321" name="Rectangle 345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400">
                  <a:latin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123B4D-4E97-4274-AE6C-68E903F96ED5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680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C6C81C2-0374-4506-B558-541463446A52}" type="slidenum">
              <a:rPr lang="en-US" smtClean="0">
                <a:latin typeface="Verdana" pitchFamily="34" charset="0"/>
              </a:rPr>
              <a:pPr/>
              <a:t>62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Network Organization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5814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</a:rPr>
              <a:t>Networks are complex,</a:t>
            </a:r>
          </a:p>
          <a:p>
            <a:pPr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</a:rPr>
              <a:t>with many “pieces”:</a:t>
            </a:r>
          </a:p>
          <a:p>
            <a:pPr lvl="1" eaLnBrk="1" hangingPunct="1"/>
            <a:r>
              <a:rPr lang="en-US" sz="2400" smtClean="0"/>
              <a:t>hosts</a:t>
            </a:r>
          </a:p>
          <a:p>
            <a:pPr lvl="1" eaLnBrk="1" hangingPunct="1"/>
            <a:r>
              <a:rPr lang="en-US" sz="2400" smtClean="0"/>
              <a:t>routers</a:t>
            </a:r>
          </a:p>
          <a:p>
            <a:pPr lvl="1" eaLnBrk="1" hangingPunct="1"/>
            <a:r>
              <a:rPr lang="en-US" sz="2400" smtClean="0"/>
              <a:t>links of various media</a:t>
            </a:r>
          </a:p>
          <a:p>
            <a:pPr lvl="1" eaLnBrk="1" hangingPunct="1"/>
            <a:r>
              <a:rPr lang="en-US" sz="2400" smtClean="0"/>
              <a:t>applications</a:t>
            </a:r>
          </a:p>
          <a:p>
            <a:pPr lvl="1" eaLnBrk="1" hangingPunct="1"/>
            <a:r>
              <a:rPr lang="en-US" sz="2400" smtClean="0"/>
              <a:t>protocols</a:t>
            </a:r>
          </a:p>
          <a:p>
            <a:pPr lvl="1" eaLnBrk="1" hangingPunct="1"/>
            <a:r>
              <a:rPr lang="en-US" sz="2400" smtClean="0"/>
              <a:t>hardware, software</a:t>
            </a:r>
            <a:endParaRPr lang="en-US" sz="2000" smtClean="0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427538" y="1484313"/>
            <a:ext cx="3943350" cy="26193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u="sng" smtClean="0">
                <a:solidFill>
                  <a:srgbClr val="FF0000"/>
                </a:solidFill>
              </a:rPr>
              <a:t>Question:</a:t>
            </a:r>
            <a:r>
              <a:rPr lang="en-US" sz="2800" u="sng" smtClean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Tx/>
              <a:buNone/>
            </a:pPr>
            <a:r>
              <a:rPr lang="en-US" sz="2800" smtClean="0"/>
              <a:t>Is there any hope of </a:t>
            </a:r>
            <a:r>
              <a:rPr lang="en-US" sz="2800" i="1" smtClean="0"/>
              <a:t>organizing</a:t>
            </a:r>
            <a:r>
              <a:rPr lang="en-US" sz="2800" smtClean="0"/>
              <a:t> structure of network?</a:t>
            </a:r>
          </a:p>
          <a:p>
            <a:pPr algn="ctr" eaLnBrk="1" hangingPunct="1">
              <a:buFontTx/>
              <a:buNone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B1435A7-0DA7-41F7-AD6C-2AA9A64CF5D7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782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78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F9A90AE-D1D9-413D-B809-C2B0C372450D}" type="slidenum">
              <a:rPr lang="en-US" smtClean="0">
                <a:latin typeface="Verdana" pitchFamily="34" charset="0"/>
              </a:rPr>
              <a:pPr/>
              <a:t>63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78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600" smtClean="0"/>
              <a:t>Solution: Layered </a:t>
            </a:r>
            <a:r>
              <a:rPr lang="en-US" altLang="en-US" sz="3600" smtClean="0"/>
              <a:t>Protocol</a:t>
            </a:r>
            <a:r>
              <a:rPr lang="en-GB" sz="3600" smtClean="0"/>
              <a:t> Architecture</a:t>
            </a:r>
            <a:endParaRPr lang="en-US" altLang="en-US" sz="3600" smtClean="0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070166"/>
            <a:ext cx="841248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Task broken into subtasks</a:t>
            </a:r>
          </a:p>
          <a:p>
            <a:pPr eaLnBrk="1" hangingPunct="1"/>
            <a:r>
              <a:rPr lang="en-US" dirty="0" smtClean="0"/>
              <a:t>Layers (similar to software/hardware modules): </a:t>
            </a:r>
          </a:p>
          <a:p>
            <a:pPr lvl="1" eaLnBrk="1" hangingPunct="1"/>
            <a:r>
              <a:rPr lang="en-US" dirty="0" smtClean="0"/>
              <a:t>each layer implements a service via its own internal-layer actions</a:t>
            </a:r>
          </a:p>
          <a:p>
            <a:pPr lvl="1" eaLnBrk="1" hangingPunct="1"/>
            <a:r>
              <a:rPr lang="en-US" dirty="0" smtClean="0"/>
              <a:t>relying on services provided by layer below </a:t>
            </a:r>
          </a:p>
          <a:p>
            <a:pPr eaLnBrk="1" hangingPunct="1"/>
            <a:r>
              <a:rPr lang="en-US" dirty="0" smtClean="0"/>
              <a:t>Each layer in a component communicates with the layer above and below (vertical)</a:t>
            </a:r>
          </a:p>
          <a:p>
            <a:pPr eaLnBrk="1" hangingPunct="1"/>
            <a:r>
              <a:rPr lang="en-US" i="1" dirty="0" smtClean="0"/>
              <a:t>Peer</a:t>
            </a:r>
            <a:r>
              <a:rPr lang="en-US" dirty="0" smtClean="0"/>
              <a:t> layers in all components communicate (horizontal)</a:t>
            </a:r>
          </a:p>
          <a:p>
            <a:pPr eaLnBrk="1" hangingPunct="1"/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76CD7E-37C5-4B94-B5BA-60CD946482B5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885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88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B3F4EC6-C08C-42C6-81F5-6076F1D2A95F}" type="slidenum">
              <a:rPr lang="en-US" smtClean="0">
                <a:latin typeface="Verdana" pitchFamily="34" charset="0"/>
              </a:rPr>
              <a:pPr/>
              <a:t>64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Problem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05263"/>
            <a:ext cx="8229600" cy="2120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Philosopher 1 has a message for Philosopher 2: I like rabbits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Goal: They should communicate as if they are directly talking to each other as </a:t>
            </a:r>
            <a:r>
              <a:rPr lang="en-US" i="1" smtClean="0"/>
              <a:t>peers</a:t>
            </a:r>
          </a:p>
        </p:txBody>
      </p:sp>
      <p:pic>
        <p:nvPicPr>
          <p:cNvPr id="788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18605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196975"/>
            <a:ext cx="8112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7" name="Text Box 6"/>
          <p:cNvSpPr txBox="1">
            <a:spLocks noChangeArrowheads="1"/>
          </p:cNvSpPr>
          <p:nvPr/>
        </p:nvSpPr>
        <p:spPr bwMode="auto">
          <a:xfrm>
            <a:off x="950913" y="2924175"/>
            <a:ext cx="2101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Philosopher 1</a:t>
            </a:r>
          </a:p>
          <a:p>
            <a:r>
              <a:rPr lang="en-US"/>
              <a:t>Lives in Location A</a:t>
            </a:r>
          </a:p>
          <a:p>
            <a:r>
              <a:rPr lang="en-US"/>
              <a:t>Speaks English</a:t>
            </a:r>
          </a:p>
        </p:txBody>
      </p:sp>
      <p:sp>
        <p:nvSpPr>
          <p:cNvPr id="78858" name="Text Box 7"/>
          <p:cNvSpPr txBox="1">
            <a:spLocks noChangeArrowheads="1"/>
          </p:cNvSpPr>
          <p:nvPr/>
        </p:nvSpPr>
        <p:spPr bwMode="auto">
          <a:xfrm>
            <a:off x="5508625" y="2970213"/>
            <a:ext cx="21018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Philosopher 2</a:t>
            </a:r>
          </a:p>
          <a:p>
            <a:r>
              <a:rPr lang="en-US"/>
              <a:t>Lives in Location B</a:t>
            </a:r>
          </a:p>
          <a:p>
            <a:r>
              <a:rPr lang="en-US"/>
              <a:t>Speaks French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E637B52-954F-44E8-8AB0-A1FA866B67E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987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98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B0FF7BF-BEE7-44A0-BDAF-01465BD91778}" type="slidenum">
              <a:rPr lang="en-US" smtClean="0">
                <a:latin typeface="Verdana" pitchFamily="34" charset="0"/>
              </a:rPr>
              <a:pPr/>
              <a:t>65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98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Layered Protocol Architecture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574675"/>
          </a:xfrm>
        </p:spPr>
        <p:txBody>
          <a:bodyPr/>
          <a:lstStyle/>
          <a:p>
            <a:pPr eaLnBrk="1" hangingPunct="1"/>
            <a:r>
              <a:rPr lang="en-US" sz="2400" smtClean="0"/>
              <a:t>The philosopher-translator-secretary architecture.</a:t>
            </a:r>
          </a:p>
        </p:txBody>
      </p:sp>
      <p:pic>
        <p:nvPicPr>
          <p:cNvPr id="79879" name="Picture 4" descr="1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752600"/>
            <a:ext cx="5437187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04800" y="2057400"/>
            <a:ext cx="1835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philosopher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translator </a:t>
            </a: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222250" y="3429000"/>
            <a:ext cx="17589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translator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secretary</a:t>
            </a: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222250" y="4905375"/>
            <a:ext cx="1581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secretary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fax</a:t>
            </a: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7308850" y="2057400"/>
            <a:ext cx="1835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philosopher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translator </a:t>
            </a: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7226300" y="3429000"/>
            <a:ext cx="17589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translator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secretary</a:t>
            </a: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7226300" y="4905375"/>
            <a:ext cx="1581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The secretary</a:t>
            </a:r>
          </a:p>
          <a:p>
            <a:pPr eaLnBrk="1" hangingPunct="1"/>
            <a:r>
              <a:rPr lang="en-US"/>
              <a:t>needs the </a:t>
            </a:r>
          </a:p>
          <a:p>
            <a:pPr eaLnBrk="1" hangingPunct="1"/>
            <a:r>
              <a:rPr lang="en-US"/>
              <a:t>service </a:t>
            </a:r>
          </a:p>
          <a:p>
            <a:pPr eaLnBrk="1" hangingPunct="1"/>
            <a:r>
              <a:rPr lang="en-US"/>
              <a:t>of the fax</a:t>
            </a:r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-304800" y="3276600"/>
            <a:ext cx="94488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-304800" y="4800600"/>
            <a:ext cx="94488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/>
      <p:bldP spid="215046" grpId="0"/>
      <p:bldP spid="215047" grpId="0"/>
      <p:bldP spid="215048" grpId="0"/>
      <p:bldP spid="215049" grpId="0"/>
      <p:bldP spid="215050" grpId="0"/>
      <p:bldP spid="215051" grpId="0" animBg="1"/>
      <p:bldP spid="21505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70D4AA0-7661-466B-82F5-0BE6682A791A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08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09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C0ED94D-1162-4D6D-AD3F-41214EDB1A5F}" type="slidenum">
              <a:rPr lang="en-US" smtClean="0">
                <a:latin typeface="Verdana" pitchFamily="34" charset="0"/>
              </a:rPr>
              <a:pPr/>
              <a:t>66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Layered Protocol Architecture</a:t>
            </a:r>
          </a:p>
        </p:txBody>
      </p:sp>
      <p:pic>
        <p:nvPicPr>
          <p:cNvPr id="80902" name="Picture 4" descr="1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981075"/>
            <a:ext cx="5437187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14500" y="1209675"/>
            <a:ext cx="5715000" cy="1524000"/>
            <a:chOff x="1080" y="1248"/>
            <a:chExt cx="3600" cy="960"/>
          </a:xfrm>
        </p:grpSpPr>
        <p:sp>
          <p:nvSpPr>
            <p:cNvPr id="80911" name="Rectangle 6"/>
            <p:cNvSpPr>
              <a:spLocks noChangeArrowheads="1"/>
            </p:cNvSpPr>
            <p:nvPr/>
          </p:nvSpPr>
          <p:spPr bwMode="auto">
            <a:xfrm>
              <a:off x="1080" y="1248"/>
              <a:ext cx="3600" cy="960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80912" name="Text Box 7"/>
            <p:cNvSpPr txBox="1">
              <a:spLocks noChangeArrowheads="1"/>
            </p:cNvSpPr>
            <p:nvPr/>
          </p:nvSpPr>
          <p:spPr bwMode="auto">
            <a:xfrm>
              <a:off x="2406" y="1680"/>
              <a:ext cx="94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Philosophers</a:t>
              </a:r>
            </a:p>
            <a:p>
              <a:pPr eaLnBrk="1" hangingPunct="1"/>
              <a:r>
                <a:rPr lang="en-US"/>
                <a:t> are peers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714500" y="2733675"/>
            <a:ext cx="5715000" cy="1295400"/>
            <a:chOff x="1080" y="2208"/>
            <a:chExt cx="3600" cy="816"/>
          </a:xfrm>
        </p:grpSpPr>
        <p:sp>
          <p:nvSpPr>
            <p:cNvPr id="80909" name="Rectangle 9"/>
            <p:cNvSpPr>
              <a:spLocks noChangeArrowheads="1"/>
            </p:cNvSpPr>
            <p:nvPr/>
          </p:nvSpPr>
          <p:spPr bwMode="auto">
            <a:xfrm>
              <a:off x="1080" y="2208"/>
              <a:ext cx="3600" cy="81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80910" name="Text Box 10"/>
            <p:cNvSpPr txBox="1">
              <a:spLocks noChangeArrowheads="1"/>
            </p:cNvSpPr>
            <p:nvPr/>
          </p:nvSpPr>
          <p:spPr bwMode="auto">
            <a:xfrm>
              <a:off x="2430" y="2544"/>
              <a:ext cx="8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Translators</a:t>
              </a:r>
            </a:p>
            <a:p>
              <a:pPr eaLnBrk="1" hangingPunct="1"/>
              <a:r>
                <a:rPr lang="en-US"/>
                <a:t> are peers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714500" y="4029075"/>
            <a:ext cx="5715000" cy="1295400"/>
            <a:chOff x="1080" y="3024"/>
            <a:chExt cx="3600" cy="816"/>
          </a:xfrm>
        </p:grpSpPr>
        <p:sp>
          <p:nvSpPr>
            <p:cNvPr id="80907" name="Rectangle 12"/>
            <p:cNvSpPr>
              <a:spLocks noChangeArrowheads="1"/>
            </p:cNvSpPr>
            <p:nvPr/>
          </p:nvSpPr>
          <p:spPr bwMode="auto">
            <a:xfrm>
              <a:off x="1080" y="3024"/>
              <a:ext cx="3600" cy="81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80908" name="Text Box 13"/>
            <p:cNvSpPr txBox="1">
              <a:spLocks noChangeArrowheads="1"/>
            </p:cNvSpPr>
            <p:nvPr/>
          </p:nvSpPr>
          <p:spPr bwMode="auto">
            <a:xfrm>
              <a:off x="2462" y="3360"/>
              <a:ext cx="84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Secretaries</a:t>
              </a:r>
            </a:p>
            <a:p>
              <a:pPr eaLnBrk="1" hangingPunct="1"/>
              <a:r>
                <a:rPr lang="en-US"/>
                <a:t> are peers</a:t>
              </a:r>
            </a:p>
          </p:txBody>
        </p:sp>
      </p:grp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6096000" y="5324475"/>
            <a:ext cx="2971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accent2"/>
                </a:solidFill>
              </a:rPr>
              <a:t>Actual data transmission via fax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FFDF153-55F3-4090-8A2D-E50E9C214E4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192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F92D006-25FB-408E-A4AD-F39D87672F51}" type="slidenum">
              <a:rPr lang="en-US" smtClean="0">
                <a:latin typeface="Verdana" pitchFamily="34" charset="0"/>
              </a:rPr>
              <a:pPr/>
              <a:t>67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192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What is a network layer</a:t>
            </a:r>
          </a:p>
        </p:txBody>
      </p:sp>
      <p:sp>
        <p:nvSpPr>
          <p:cNvPr id="8192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374775"/>
            <a:ext cx="77724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/>
              <a:t>A module that has software and hardware components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800" dirty="0" smtClean="0"/>
              <a:t>Responsible for a certain task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communicates with its </a:t>
            </a:r>
            <a:r>
              <a:rPr lang="en-US" sz="2400" i="1" dirty="0" smtClean="0"/>
              <a:t>peer</a:t>
            </a:r>
            <a:r>
              <a:rPr lang="en-US" sz="2400" dirty="0" smtClean="0"/>
              <a:t> on the other side to fulfill its task</a:t>
            </a:r>
            <a:endParaRPr lang="en-US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Requires that some other tasks are correctly carried out to fulfill its own purpose</a:t>
            </a:r>
            <a:r>
              <a:rPr lang="en-US" sz="2400" dirty="0" smtClean="0">
                <a:sym typeface="Wingdings" pitchFamily="2" charset="2"/>
              </a:rPr>
              <a:t> Uses the services of lower layers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Provides service to upper layers such that they can fulfill their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F5F38D2-0527-497F-8733-7D451D5C419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294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126D9E-88F2-4F56-89CC-D210383C6084}" type="slidenum">
              <a:rPr lang="en-US" smtClean="0">
                <a:latin typeface="Verdana" pitchFamily="34" charset="0"/>
              </a:rPr>
              <a:pPr/>
              <a:t>68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Why layering?</a:t>
            </a:r>
          </a:p>
        </p:txBody>
      </p:sp>
      <p:sp>
        <p:nvSpPr>
          <p:cNvPr id="829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6100" y="1374775"/>
            <a:ext cx="77724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/>
              <a:t>Dealing with complex systems: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explicit structure allows identification, relationship of complex system’s pieces</a:t>
            </a:r>
            <a:endParaRPr lang="en-US" sz="28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layered </a:t>
            </a:r>
            <a:r>
              <a:rPr lang="en-US" sz="2400" dirty="0" smtClean="0">
                <a:solidFill>
                  <a:srgbClr val="FF0000"/>
                </a:solidFill>
              </a:rPr>
              <a:t>reference model</a:t>
            </a:r>
            <a:r>
              <a:rPr lang="en-US" sz="2400" dirty="0" smtClean="0"/>
              <a:t> for discussion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Modularization eases maintenance, updating of system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change of implementation of layer’s service transparent to rest of system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2400" dirty="0" smtClean="0"/>
              <a:t>e.g., change in a procedure doesn’t affect rest of system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400" dirty="0" smtClean="0"/>
              <a:t>Any disadvantage?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E1C736-B4ED-4C13-B3BE-35E4CD6A8FC8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397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E3A7FC-AD24-4DC1-8705-D40EEE0E60DB}" type="slidenum">
              <a:rPr lang="en-US" smtClean="0">
                <a:latin typeface="Verdana" pitchFamily="34" charset="0"/>
              </a:rPr>
              <a:pPr/>
              <a:t>69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3973" name="Rectangle 2"/>
          <p:cNvSpPr>
            <a:spLocks noChangeArrowheads="1"/>
          </p:cNvSpPr>
          <p:nvPr/>
        </p:nvSpPr>
        <p:spPr bwMode="auto">
          <a:xfrm>
            <a:off x="6605495" y="1571065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Internet protocol stack</a:t>
            </a:r>
          </a:p>
        </p:txBody>
      </p:sp>
      <p:sp>
        <p:nvSpPr>
          <p:cNvPr id="8397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v"/>
            </a:pPr>
            <a:r>
              <a:rPr lang="en-US" sz="2000" smtClean="0">
                <a:solidFill>
                  <a:srgbClr val="FF0000"/>
                </a:solidFill>
              </a:rPr>
              <a:t>application:</a:t>
            </a:r>
            <a:r>
              <a:rPr lang="en-US" sz="2000" smtClean="0"/>
              <a:t> supporting network applications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smtClean="0"/>
              <a:t>FTP, SMTP, HTTP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000" smtClean="0">
                <a:solidFill>
                  <a:srgbClr val="FF0000"/>
                </a:solidFill>
              </a:rPr>
              <a:t>transport:</a:t>
            </a:r>
            <a:r>
              <a:rPr lang="en-US" sz="2000" smtClean="0"/>
              <a:t> process-process data transfer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smtClean="0"/>
              <a:t>TCP, UDP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000" smtClean="0">
                <a:solidFill>
                  <a:srgbClr val="FF0000"/>
                </a:solidFill>
              </a:rPr>
              <a:t>network:</a:t>
            </a:r>
            <a:r>
              <a:rPr lang="en-US" sz="2000" smtClean="0"/>
              <a:t> routing of datagrams from source to destination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smtClean="0"/>
              <a:t>IP, routing protocols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000" smtClean="0">
                <a:solidFill>
                  <a:srgbClr val="FF0000"/>
                </a:solidFill>
              </a:rPr>
              <a:t>link:</a:t>
            </a:r>
            <a:r>
              <a:rPr lang="en-US" sz="2000" smtClean="0"/>
              <a:t> data transfer between neighboring  network elements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z="1800" smtClean="0"/>
              <a:t>Ethernet, 802.111 (WiFi), PPP</a:t>
            </a:r>
          </a:p>
          <a:p>
            <a:pPr eaLnBrk="1" hangingPunct="1">
              <a:buFont typeface="Wingdings" pitchFamily="2" charset="2"/>
              <a:buChar char="v"/>
            </a:pPr>
            <a:r>
              <a:rPr lang="en-US" sz="2000" smtClean="0">
                <a:solidFill>
                  <a:srgbClr val="FF0000"/>
                </a:solidFill>
              </a:rPr>
              <a:t>physical:</a:t>
            </a:r>
            <a:r>
              <a:rPr lang="en-US" sz="2000" smtClean="0"/>
              <a:t> bits “on the wire”</a:t>
            </a:r>
          </a:p>
          <a:p>
            <a:pPr eaLnBrk="1" hangingPunct="1"/>
            <a:endParaRPr lang="en-US" sz="2000" smtClean="0"/>
          </a:p>
        </p:txBody>
      </p:sp>
      <p:sp>
        <p:nvSpPr>
          <p:cNvPr id="83976" name="Rectangle 6"/>
          <p:cNvSpPr>
            <a:spLocks noChangeArrowheads="1"/>
          </p:cNvSpPr>
          <p:nvPr/>
        </p:nvSpPr>
        <p:spPr bwMode="auto">
          <a:xfrm>
            <a:off x="6540408" y="1625040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3977" name="Text Box 7"/>
          <p:cNvSpPr txBox="1">
            <a:spLocks noChangeArrowheads="1"/>
          </p:cNvSpPr>
          <p:nvPr/>
        </p:nvSpPr>
        <p:spPr bwMode="auto">
          <a:xfrm>
            <a:off x="6678520" y="1721878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/>
              <a:t>application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transport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network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link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physical</a:t>
            </a:r>
          </a:p>
        </p:txBody>
      </p:sp>
      <p:sp>
        <p:nvSpPr>
          <p:cNvPr id="83978" name="Line 8"/>
          <p:cNvSpPr>
            <a:spLocks noChangeShapeType="1"/>
          </p:cNvSpPr>
          <p:nvPr/>
        </p:nvSpPr>
        <p:spPr bwMode="auto">
          <a:xfrm>
            <a:off x="6534058" y="2317190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3979" name="Line 9"/>
          <p:cNvSpPr>
            <a:spLocks noChangeShapeType="1"/>
          </p:cNvSpPr>
          <p:nvPr/>
        </p:nvSpPr>
        <p:spPr bwMode="auto">
          <a:xfrm>
            <a:off x="6534058" y="3022040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3980" name="Line 10"/>
          <p:cNvSpPr>
            <a:spLocks noChangeShapeType="1"/>
          </p:cNvSpPr>
          <p:nvPr/>
        </p:nvSpPr>
        <p:spPr bwMode="auto">
          <a:xfrm>
            <a:off x="6534058" y="3733240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3981" name="Line 11"/>
          <p:cNvSpPr>
            <a:spLocks noChangeShapeType="1"/>
          </p:cNvSpPr>
          <p:nvPr/>
        </p:nvSpPr>
        <p:spPr bwMode="auto">
          <a:xfrm>
            <a:off x="6534058" y="4444440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C26CF5E-5D81-4C9B-A84C-239D5983B83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E98FBBE-1A26-4067-AF1B-4B1E98AB83C8}" type="slidenum">
              <a:rPr lang="en-US" smtClean="0">
                <a:latin typeface="Verdana" pitchFamily="34" charset="0"/>
              </a:rPr>
              <a:pPr/>
              <a:t>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Books</a:t>
            </a:r>
          </a:p>
        </p:txBody>
      </p:sp>
      <p:pic>
        <p:nvPicPr>
          <p:cNvPr id="7175" name="Picture 5" descr="0136079679_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75" y="462708"/>
            <a:ext cx="2151827" cy="265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996807" y="4213896"/>
            <a:ext cx="27352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Andrew S. Tanenbaum, </a:t>
            </a:r>
            <a:r>
              <a:rPr lang="en-US" sz="1600" dirty="0" smtClean="0"/>
              <a:t>David </a:t>
            </a:r>
            <a:r>
              <a:rPr lang="en-US" sz="1600" dirty="0"/>
              <a:t>J. </a:t>
            </a:r>
            <a:r>
              <a:rPr lang="en-US" sz="1600" dirty="0" err="1"/>
              <a:t>Wetherall</a:t>
            </a:r>
            <a:r>
              <a:rPr lang="en-US" sz="1600" dirty="0"/>
              <a:t>, </a:t>
            </a:r>
            <a:r>
              <a:rPr lang="en-US" sz="1600" dirty="0" smtClean="0"/>
              <a:t>Computer </a:t>
            </a:r>
            <a:r>
              <a:rPr lang="en-US" sz="1600" dirty="0"/>
              <a:t>Networks, </a:t>
            </a:r>
          </a:p>
          <a:p>
            <a:r>
              <a:rPr lang="en-US" sz="1600" dirty="0" smtClean="0"/>
              <a:t>Ed.5, </a:t>
            </a:r>
            <a:r>
              <a:rPr lang="en-US" sz="1600" dirty="0"/>
              <a:t>Prentice-Hall, </a:t>
            </a:r>
            <a:r>
              <a:rPr lang="en-US" sz="1600" dirty="0" smtClean="0"/>
              <a:t>2011.</a:t>
            </a:r>
            <a:endParaRPr lang="en-US" sz="1600" dirty="0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3001962" y="1302427"/>
            <a:ext cx="3962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/>
              <a:t>Computer Networking: A Top Down Approach ,</a:t>
            </a:r>
            <a:br>
              <a:rPr lang="en-US" sz="1600" dirty="0"/>
            </a:br>
            <a:r>
              <a:rPr lang="en-US" sz="1600" dirty="0"/>
              <a:t>5th </a:t>
            </a:r>
            <a:r>
              <a:rPr lang="en-US" sz="1600" dirty="0" smtClean="0"/>
              <a:t>edition / 6th </a:t>
            </a:r>
            <a:r>
              <a:rPr lang="en-US" sz="1600" dirty="0"/>
              <a:t>edition. </a:t>
            </a:r>
            <a:br>
              <a:rPr lang="en-US" sz="1600" dirty="0"/>
            </a:br>
            <a:r>
              <a:rPr lang="en-US" sz="1600" dirty="0"/>
              <a:t>Jim Kurose, Keith Ross</a:t>
            </a:r>
            <a:br>
              <a:rPr lang="en-US" sz="1600" dirty="0"/>
            </a:br>
            <a:r>
              <a:rPr lang="en-US" sz="1600" dirty="0"/>
              <a:t>Addison-Wesley</a:t>
            </a:r>
            <a:r>
              <a:rPr lang="en-US" sz="1600" dirty="0" smtClean="0"/>
              <a:t>, 2009/2014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>
                <a:solidFill>
                  <a:schemeClr val="accent2"/>
                </a:solidFill>
              </a:rPr>
              <a:t/>
            </a:r>
            <a:br>
              <a:rPr lang="en-US" sz="1600" dirty="0">
                <a:solidFill>
                  <a:schemeClr val="accent2"/>
                </a:solidFill>
              </a:rPr>
            </a:b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0" y="1065853"/>
            <a:ext cx="300196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FF0000"/>
                </a:solidFill>
              </a:rPr>
              <a:t>Copyright </a:t>
            </a:r>
            <a:r>
              <a:rPr lang="en-US" dirty="0">
                <a:solidFill>
                  <a:srgbClr val="FF0000"/>
                </a:solidFill>
              </a:rPr>
              <a:t>notice: Lecture Note Slides are compiled from the teaching material of these books, previous lecture notes of EE444 and additional resources. Part of the slides are entirely created by </a:t>
            </a:r>
            <a:r>
              <a:rPr lang="en-US" dirty="0" err="1">
                <a:solidFill>
                  <a:srgbClr val="FF0000"/>
                </a:solidFill>
              </a:rPr>
              <a:t>Ece</a:t>
            </a:r>
            <a:r>
              <a:rPr lang="en-US" dirty="0">
                <a:solidFill>
                  <a:srgbClr val="FF0000"/>
                </a:solidFill>
              </a:rPr>
              <a:t> Schmidt.</a:t>
            </a:r>
          </a:p>
        </p:txBody>
      </p:sp>
      <p:pic>
        <p:nvPicPr>
          <p:cNvPr id="141314" name="Picture 2" descr="http://www-net.cs.umass.edu/kurose-ross-ppt-6e/6e_c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72" y="3306762"/>
            <a:ext cx="2221451" cy="267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318" name="Picture 6" descr="http://www-fp.pearsonhighered.com/assets/hip/images/bigcovers/013212695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69" y="3374177"/>
            <a:ext cx="1915596" cy="252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66290C6-2376-4F81-9FAF-50F084D7DF7A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499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60E79B3-3A70-455B-9349-3A5ED14E64C2}" type="slidenum">
              <a:rPr lang="en-US" smtClean="0">
                <a:latin typeface="Verdana" pitchFamily="34" charset="0"/>
              </a:rPr>
              <a:pPr/>
              <a:t>70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4997" name="Rectangle 2"/>
          <p:cNvSpPr>
            <a:spLocks noChangeArrowheads="1"/>
          </p:cNvSpPr>
          <p:nvPr/>
        </p:nvSpPr>
        <p:spPr bwMode="auto">
          <a:xfrm>
            <a:off x="6951569" y="1562100"/>
            <a:ext cx="1892300" cy="3530600"/>
          </a:xfrm>
          <a:prstGeom prst="rect">
            <a:avLst/>
          </a:prstGeom>
          <a:solidFill>
            <a:srgbClr val="000099"/>
          </a:solidFill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</a:rPr>
              <a:t>ISO/OSI reference model</a:t>
            </a:r>
          </a:p>
        </p:txBody>
      </p:sp>
      <p:sp>
        <p:nvSpPr>
          <p:cNvPr id="8499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 smtClean="0">
                <a:solidFill>
                  <a:srgbClr val="FF0000"/>
                </a:solidFill>
              </a:rPr>
              <a:t>presentation:</a:t>
            </a:r>
            <a:r>
              <a:rPr lang="en-US" sz="2800" smtClean="0"/>
              <a:t> allow applications to interpret meaning of data, e.g., encryption, compression, machine-specific conventions</a:t>
            </a:r>
          </a:p>
          <a:p>
            <a:pPr eaLnBrk="1" hangingPunct="1"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800" i="1" smtClean="0">
                <a:solidFill>
                  <a:srgbClr val="FF0000"/>
                </a:solidFill>
              </a:rPr>
              <a:t>session:</a:t>
            </a:r>
            <a:r>
              <a:rPr lang="en-US" sz="2800" smtClean="0"/>
              <a:t> synchronization, checkpointing, recovery of data exchange</a:t>
            </a:r>
          </a:p>
        </p:txBody>
      </p:sp>
      <p:sp>
        <p:nvSpPr>
          <p:cNvPr id="85000" name="Rectangle 6"/>
          <p:cNvSpPr>
            <a:spLocks noChangeArrowheads="1"/>
          </p:cNvSpPr>
          <p:nvPr/>
        </p:nvSpPr>
        <p:spPr bwMode="auto">
          <a:xfrm>
            <a:off x="6848382" y="1609725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5001" name="Text Box 7"/>
          <p:cNvSpPr txBox="1">
            <a:spLocks noChangeArrowheads="1"/>
          </p:cNvSpPr>
          <p:nvPr/>
        </p:nvSpPr>
        <p:spPr bwMode="auto">
          <a:xfrm>
            <a:off x="6803932" y="1749425"/>
            <a:ext cx="1982787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2400" dirty="0"/>
              <a:t>application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presentation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session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transport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network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link</a:t>
            </a:r>
          </a:p>
          <a:p>
            <a:pPr algn="ctr">
              <a:lnSpc>
                <a:spcPct val="70000"/>
              </a:lnSpc>
            </a:pPr>
            <a:endParaRPr lang="en-US" sz="2400" dirty="0"/>
          </a:p>
          <a:p>
            <a:pPr algn="ctr">
              <a:lnSpc>
                <a:spcPct val="70000"/>
              </a:lnSpc>
            </a:pPr>
            <a:r>
              <a:rPr lang="en-US" sz="2400" dirty="0"/>
              <a:t>physical</a:t>
            </a:r>
          </a:p>
        </p:txBody>
      </p:sp>
      <p:sp>
        <p:nvSpPr>
          <p:cNvPr id="85002" name="Line 8"/>
          <p:cNvSpPr>
            <a:spLocks noChangeShapeType="1"/>
          </p:cNvSpPr>
          <p:nvPr/>
        </p:nvSpPr>
        <p:spPr bwMode="auto">
          <a:xfrm>
            <a:off x="6827744" y="220186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3" name="Line 9"/>
          <p:cNvSpPr>
            <a:spLocks noChangeShapeType="1"/>
          </p:cNvSpPr>
          <p:nvPr/>
        </p:nvSpPr>
        <p:spPr bwMode="auto">
          <a:xfrm>
            <a:off x="6842032" y="3178175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4" name="Line 10"/>
          <p:cNvSpPr>
            <a:spLocks noChangeShapeType="1"/>
          </p:cNvSpPr>
          <p:nvPr/>
        </p:nvSpPr>
        <p:spPr bwMode="auto">
          <a:xfrm>
            <a:off x="6842032" y="3717925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5" name="Line 11"/>
          <p:cNvSpPr>
            <a:spLocks noChangeShapeType="1"/>
          </p:cNvSpPr>
          <p:nvPr/>
        </p:nvSpPr>
        <p:spPr bwMode="auto">
          <a:xfrm>
            <a:off x="6843619" y="4733925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6" name="Line 12"/>
          <p:cNvSpPr>
            <a:spLocks noChangeShapeType="1"/>
          </p:cNvSpPr>
          <p:nvPr/>
        </p:nvSpPr>
        <p:spPr bwMode="auto">
          <a:xfrm>
            <a:off x="6827744" y="4251325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7" name="Line 13"/>
          <p:cNvSpPr>
            <a:spLocks noChangeShapeType="1"/>
          </p:cNvSpPr>
          <p:nvPr/>
        </p:nvSpPr>
        <p:spPr bwMode="auto">
          <a:xfrm>
            <a:off x="6826157" y="2720975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5008" name="Footer Placeholder 2"/>
          <p:cNvSpPr txBox="1">
            <a:spLocks noGrp="1"/>
          </p:cNvSpPr>
          <p:nvPr/>
        </p:nvSpPr>
        <p:spPr bwMode="auto">
          <a:xfrm>
            <a:off x="7691438" y="6572250"/>
            <a:ext cx="145256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en-US" sz="1200"/>
              <a:t> Introduction 1-</a:t>
            </a:r>
            <a:fld id="{3DBEB1AE-6B4E-426E-98B4-16FFF0C2CA0A}" type="slidenum">
              <a:rPr lang="en-US" sz="1200"/>
              <a:pPr algn="r"/>
              <a:t>70</a:t>
            </a:fld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D4E2ED5-673C-49A2-A178-85BF949FC65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60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60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BE59C2D-5067-4DB1-9E3B-E3D9BAAF7D7D}" type="slidenum">
              <a:rPr lang="en-US" smtClean="0">
                <a:latin typeface="Verdana" pitchFamily="34" charset="0"/>
              </a:rPr>
              <a:pPr/>
              <a:t>71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OSI vs Internet Protocol Stack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3159125" y="1457325"/>
            <a:ext cx="1892300" cy="3630613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3290888" y="1641475"/>
            <a:ext cx="16446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400" dirty="0"/>
              <a:t>application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transport</a:t>
            </a:r>
          </a:p>
          <a:p>
            <a:pPr algn="ctr"/>
            <a:r>
              <a:rPr lang="en-US" sz="2400" dirty="0"/>
              <a:t>internet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link</a:t>
            </a:r>
          </a:p>
          <a:p>
            <a:pPr algn="ctr"/>
            <a:r>
              <a:rPr lang="en-US" sz="2400" dirty="0"/>
              <a:t>physical</a:t>
            </a:r>
          </a:p>
        </p:txBody>
      </p:sp>
      <p:sp>
        <p:nvSpPr>
          <p:cNvPr id="86024" name="Line 8"/>
          <p:cNvSpPr>
            <a:spLocks noChangeShapeType="1"/>
          </p:cNvSpPr>
          <p:nvPr/>
        </p:nvSpPr>
        <p:spPr bwMode="auto">
          <a:xfrm>
            <a:off x="3149600" y="2763838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25" name="Line 9"/>
          <p:cNvSpPr>
            <a:spLocks noChangeShapeType="1"/>
          </p:cNvSpPr>
          <p:nvPr/>
        </p:nvSpPr>
        <p:spPr bwMode="auto">
          <a:xfrm>
            <a:off x="3149600" y="3602038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26" name="Line 10"/>
          <p:cNvSpPr>
            <a:spLocks noChangeShapeType="1"/>
          </p:cNvSpPr>
          <p:nvPr/>
        </p:nvSpPr>
        <p:spPr bwMode="auto">
          <a:xfrm>
            <a:off x="3149600" y="3932238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27" name="Line 11"/>
          <p:cNvSpPr>
            <a:spLocks noChangeShapeType="1"/>
          </p:cNvSpPr>
          <p:nvPr/>
        </p:nvSpPr>
        <p:spPr bwMode="auto">
          <a:xfrm>
            <a:off x="3149600" y="4611688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28" name="Rectangle 6"/>
          <p:cNvSpPr>
            <a:spLocks noChangeArrowheads="1"/>
          </p:cNvSpPr>
          <p:nvPr/>
        </p:nvSpPr>
        <p:spPr bwMode="auto">
          <a:xfrm>
            <a:off x="1258888" y="1490663"/>
            <a:ext cx="1892300" cy="3586162"/>
          </a:xfrm>
          <a:prstGeom prst="rect">
            <a:avLst/>
          </a:prstGeom>
          <a:solidFill>
            <a:schemeClr val="bg1"/>
          </a:solidFill>
          <a:ln w="38100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Times New Roman" pitchFamily="18" charset="0"/>
            </a:endParaRPr>
          </a:p>
        </p:txBody>
      </p:sp>
      <p:sp>
        <p:nvSpPr>
          <p:cNvPr id="86029" name="Text Box 7"/>
          <p:cNvSpPr txBox="1">
            <a:spLocks noChangeArrowheads="1"/>
          </p:cNvSpPr>
          <p:nvPr/>
        </p:nvSpPr>
        <p:spPr bwMode="auto">
          <a:xfrm>
            <a:off x="1214438" y="1611313"/>
            <a:ext cx="1982787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2400"/>
              <a:t>application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presentation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session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transport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network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link</a:t>
            </a:r>
          </a:p>
          <a:p>
            <a:pPr algn="ctr">
              <a:lnSpc>
                <a:spcPct val="70000"/>
              </a:lnSpc>
            </a:pPr>
            <a:endParaRPr lang="en-US" sz="2400"/>
          </a:p>
          <a:p>
            <a:pPr algn="ctr">
              <a:lnSpc>
                <a:spcPct val="70000"/>
              </a:lnSpc>
            </a:pPr>
            <a:r>
              <a:rPr lang="en-US" sz="2400"/>
              <a:t>physical</a:t>
            </a:r>
          </a:p>
        </p:txBody>
      </p:sp>
      <p:sp>
        <p:nvSpPr>
          <p:cNvPr id="86030" name="Line 8"/>
          <p:cNvSpPr>
            <a:spLocks noChangeShapeType="1"/>
          </p:cNvSpPr>
          <p:nvPr/>
        </p:nvSpPr>
        <p:spPr bwMode="auto">
          <a:xfrm>
            <a:off x="1238250" y="2082800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1" name="Line 9"/>
          <p:cNvSpPr>
            <a:spLocks noChangeShapeType="1"/>
          </p:cNvSpPr>
          <p:nvPr/>
        </p:nvSpPr>
        <p:spPr bwMode="auto">
          <a:xfrm>
            <a:off x="1252538" y="305911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2" name="Line 10"/>
          <p:cNvSpPr>
            <a:spLocks noChangeShapeType="1"/>
          </p:cNvSpPr>
          <p:nvPr/>
        </p:nvSpPr>
        <p:spPr bwMode="auto">
          <a:xfrm>
            <a:off x="1252538" y="359886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3" name="Line 11"/>
          <p:cNvSpPr>
            <a:spLocks noChangeShapeType="1"/>
          </p:cNvSpPr>
          <p:nvPr/>
        </p:nvSpPr>
        <p:spPr bwMode="auto">
          <a:xfrm>
            <a:off x="1254125" y="461486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4" name="Line 12"/>
          <p:cNvSpPr>
            <a:spLocks noChangeShapeType="1"/>
          </p:cNvSpPr>
          <p:nvPr/>
        </p:nvSpPr>
        <p:spPr bwMode="auto">
          <a:xfrm>
            <a:off x="1238250" y="413226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5" name="Line 13"/>
          <p:cNvSpPr>
            <a:spLocks noChangeShapeType="1"/>
          </p:cNvSpPr>
          <p:nvPr/>
        </p:nvSpPr>
        <p:spPr bwMode="auto">
          <a:xfrm>
            <a:off x="1236663" y="2601913"/>
            <a:ext cx="188595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86036" name="Text Box 22"/>
          <p:cNvSpPr txBox="1">
            <a:spLocks noChangeArrowheads="1"/>
          </p:cNvSpPr>
          <p:nvPr/>
        </p:nvSpPr>
        <p:spPr bwMode="auto">
          <a:xfrm>
            <a:off x="755650" y="5240338"/>
            <a:ext cx="247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OSI: Theoretical</a:t>
            </a:r>
          </a:p>
        </p:txBody>
      </p:sp>
      <p:sp>
        <p:nvSpPr>
          <p:cNvPr id="86037" name="Text Box 23"/>
          <p:cNvSpPr txBox="1">
            <a:spLocks noChangeArrowheads="1"/>
          </p:cNvSpPr>
          <p:nvPr/>
        </p:nvSpPr>
        <p:spPr bwMode="auto">
          <a:xfrm>
            <a:off x="3400425" y="5192713"/>
            <a:ext cx="4605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chemeClr val="tx2"/>
                </a:solidFill>
              </a:rPr>
              <a:t>Internet Protocol Stack: Practical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2E4A702-53E2-4494-998F-0339465725B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704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704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D9D44B-C6A7-4042-BE1A-AB8F42324364}" type="slidenum">
              <a:rPr lang="en-US" smtClean="0">
                <a:latin typeface="Verdana" pitchFamily="34" charset="0"/>
              </a:rPr>
              <a:pPr/>
              <a:t>72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Application Layer</a:t>
            </a:r>
          </a:p>
        </p:txBody>
      </p:sp>
      <p:sp>
        <p:nvSpPr>
          <p:cNvPr id="8704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168775"/>
            <a:ext cx="8232775" cy="19573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 smtClean="0"/>
              <a:t>Application Layer:</a:t>
            </a:r>
          </a:p>
          <a:p>
            <a:pPr lvl="1" eaLnBrk="1" hangingPunct="1"/>
            <a:r>
              <a:rPr lang="en-US" sz="2000" dirty="0" err="1" smtClean="0"/>
              <a:t>Ece</a:t>
            </a:r>
            <a:r>
              <a:rPr lang="en-US" sz="2000" dirty="0" smtClean="0"/>
              <a:t> wants to browse a web page located in a server in the US</a:t>
            </a:r>
          </a:p>
          <a:p>
            <a:pPr lvl="1" eaLnBrk="1" hangingPunct="1"/>
            <a:r>
              <a:rPr lang="en-US" sz="2000" dirty="0" smtClean="0"/>
              <a:t>It should look as if 2 processes communicate on the same machine</a:t>
            </a:r>
          </a:p>
          <a:p>
            <a:pPr lvl="1" eaLnBrk="1" hangingPunct="1"/>
            <a:r>
              <a:rPr lang="en-US" sz="2000" dirty="0" smtClean="0"/>
              <a:t>Network should be invisible: Network cloud</a:t>
            </a:r>
          </a:p>
        </p:txBody>
      </p:sp>
      <p:sp>
        <p:nvSpPr>
          <p:cNvPr id="87047" name="Text Box 14"/>
          <p:cNvSpPr txBox="1">
            <a:spLocks noChangeArrowheads="1"/>
          </p:cNvSpPr>
          <p:nvPr/>
        </p:nvSpPr>
        <p:spPr bwMode="auto">
          <a:xfrm>
            <a:off x="5372100" y="4641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tr-TR" sz="2400"/>
          </a:p>
        </p:txBody>
      </p:sp>
      <p:graphicFrame>
        <p:nvGraphicFramePr>
          <p:cNvPr id="870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821748"/>
              </p:ext>
            </p:extLst>
          </p:nvPr>
        </p:nvGraphicFramePr>
        <p:xfrm>
          <a:off x="2349500" y="1870075"/>
          <a:ext cx="6429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4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870075"/>
                        <a:ext cx="6429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49" name="Group 10"/>
          <p:cNvGrpSpPr>
            <a:grpSpLocks/>
          </p:cNvGrpSpPr>
          <p:nvPr/>
        </p:nvGrpSpPr>
        <p:grpSpPr bwMode="auto">
          <a:xfrm>
            <a:off x="2181225" y="2389188"/>
            <a:ext cx="1062038" cy="560387"/>
            <a:chOff x="3046" y="1508"/>
            <a:chExt cx="669" cy="353"/>
          </a:xfrm>
        </p:grpSpPr>
        <p:sp>
          <p:nvSpPr>
            <p:cNvPr id="87078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7079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7050" name="Text Box 36"/>
          <p:cNvSpPr txBox="1">
            <a:spLocks noChangeArrowheads="1"/>
          </p:cNvSpPr>
          <p:nvPr/>
        </p:nvSpPr>
        <p:spPr bwMode="auto">
          <a:xfrm>
            <a:off x="2244725" y="3095625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Ankara</a:t>
            </a:r>
          </a:p>
        </p:txBody>
      </p:sp>
      <p:graphicFrame>
        <p:nvGraphicFramePr>
          <p:cNvPr id="8705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725569"/>
              </p:ext>
            </p:extLst>
          </p:nvPr>
        </p:nvGraphicFramePr>
        <p:xfrm>
          <a:off x="5507038" y="1849438"/>
          <a:ext cx="6429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85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1849438"/>
                        <a:ext cx="6429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52" name="Group 41"/>
          <p:cNvGrpSpPr>
            <a:grpSpLocks/>
          </p:cNvGrpSpPr>
          <p:nvPr/>
        </p:nvGrpSpPr>
        <p:grpSpPr bwMode="auto">
          <a:xfrm>
            <a:off x="5338763" y="2368550"/>
            <a:ext cx="1062037" cy="560388"/>
            <a:chOff x="3046" y="1508"/>
            <a:chExt cx="669" cy="353"/>
          </a:xfrm>
        </p:grpSpPr>
        <p:sp>
          <p:nvSpPr>
            <p:cNvPr id="87076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7077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7053" name="Text Box 50"/>
          <p:cNvSpPr txBox="1">
            <a:spLocks noChangeArrowheads="1"/>
          </p:cNvSpPr>
          <p:nvPr/>
        </p:nvSpPr>
        <p:spPr bwMode="auto">
          <a:xfrm>
            <a:off x="5489575" y="1246188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host or</a:t>
            </a:r>
          </a:p>
          <a:p>
            <a:r>
              <a:rPr lang="en-US" sz="1600">
                <a:latin typeface="+mn-lt"/>
              </a:rPr>
              <a:t>server</a:t>
            </a:r>
          </a:p>
        </p:txBody>
      </p:sp>
      <p:sp>
        <p:nvSpPr>
          <p:cNvPr id="87054" name="Text Box 56"/>
          <p:cNvSpPr txBox="1">
            <a:spLocks noChangeArrowheads="1"/>
          </p:cNvSpPr>
          <p:nvPr/>
        </p:nvSpPr>
        <p:spPr bwMode="auto">
          <a:xfrm>
            <a:off x="3395663" y="2081213"/>
            <a:ext cx="1470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controlled by</a:t>
            </a:r>
          </a:p>
          <a:p>
            <a:r>
              <a:rPr lang="en-US" sz="1600">
                <a:solidFill>
                  <a:srgbClr val="FF0000"/>
                </a:solidFill>
                <a:latin typeface="+mn-lt"/>
              </a:rPr>
              <a:t>app developer</a:t>
            </a:r>
            <a:endParaRPr lang="en-US" sz="1600">
              <a:latin typeface="+mn-lt"/>
            </a:endParaRPr>
          </a:p>
        </p:txBody>
      </p:sp>
      <p:sp>
        <p:nvSpPr>
          <p:cNvPr id="87055" name="Line 58"/>
          <p:cNvSpPr>
            <a:spLocks noChangeShapeType="1"/>
          </p:cNvSpPr>
          <p:nvPr/>
        </p:nvSpPr>
        <p:spPr bwMode="auto">
          <a:xfrm flipH="1">
            <a:off x="3167063" y="2363788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56" name="Line 58"/>
          <p:cNvSpPr>
            <a:spLocks noChangeShapeType="1"/>
          </p:cNvSpPr>
          <p:nvPr/>
        </p:nvSpPr>
        <p:spPr bwMode="auto">
          <a:xfrm>
            <a:off x="4806950" y="2376488"/>
            <a:ext cx="506413" cy="2492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59" name="Line 27"/>
          <p:cNvSpPr>
            <a:spLocks noChangeShapeType="1"/>
          </p:cNvSpPr>
          <p:nvPr/>
        </p:nvSpPr>
        <p:spPr bwMode="auto">
          <a:xfrm>
            <a:off x="3208338" y="2728913"/>
            <a:ext cx="2162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87060" name="Rectangle 31"/>
          <p:cNvSpPr>
            <a:spLocks noChangeArrowheads="1"/>
          </p:cNvSpPr>
          <p:nvPr/>
        </p:nvSpPr>
        <p:spPr bwMode="auto">
          <a:xfrm>
            <a:off x="663576" y="2178050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1" name="Rectangle 32"/>
          <p:cNvSpPr>
            <a:spLocks noChangeArrowheads="1"/>
          </p:cNvSpPr>
          <p:nvPr/>
        </p:nvSpPr>
        <p:spPr bwMode="auto">
          <a:xfrm>
            <a:off x="600076" y="2224088"/>
            <a:ext cx="1328737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2" name="Rectangle 33"/>
          <p:cNvSpPr>
            <a:spLocks noChangeArrowheads="1"/>
          </p:cNvSpPr>
          <p:nvPr/>
        </p:nvSpPr>
        <p:spPr bwMode="auto">
          <a:xfrm>
            <a:off x="609601" y="2220913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3" name="Text Box 34"/>
          <p:cNvSpPr txBox="1">
            <a:spLocks noChangeArrowheads="1"/>
          </p:cNvSpPr>
          <p:nvPr/>
        </p:nvSpPr>
        <p:spPr bwMode="auto">
          <a:xfrm>
            <a:off x="473076" y="217805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application</a:t>
            </a:r>
          </a:p>
        </p:txBody>
      </p:sp>
      <p:sp>
        <p:nvSpPr>
          <p:cNvPr id="87064" name="Line 35"/>
          <p:cNvSpPr>
            <a:spLocks noChangeShapeType="1"/>
          </p:cNvSpPr>
          <p:nvPr/>
        </p:nvSpPr>
        <p:spPr bwMode="auto">
          <a:xfrm>
            <a:off x="600076" y="2878138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5" name="Line 36"/>
          <p:cNvSpPr>
            <a:spLocks noChangeShapeType="1"/>
          </p:cNvSpPr>
          <p:nvPr/>
        </p:nvSpPr>
        <p:spPr bwMode="auto">
          <a:xfrm>
            <a:off x="617538" y="317658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6" name="Line 37"/>
          <p:cNvSpPr>
            <a:spLocks noChangeShapeType="1"/>
          </p:cNvSpPr>
          <p:nvPr/>
        </p:nvSpPr>
        <p:spPr bwMode="auto">
          <a:xfrm>
            <a:off x="617538" y="34369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7" name="Line 38"/>
          <p:cNvSpPr>
            <a:spLocks noChangeShapeType="1"/>
          </p:cNvSpPr>
          <p:nvPr/>
        </p:nvSpPr>
        <p:spPr bwMode="auto">
          <a:xfrm>
            <a:off x="617538" y="25606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8" name="Rectangle 39"/>
          <p:cNvSpPr>
            <a:spLocks noChangeArrowheads="1"/>
          </p:cNvSpPr>
          <p:nvPr/>
        </p:nvSpPr>
        <p:spPr bwMode="auto">
          <a:xfrm>
            <a:off x="6591300" y="2182812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69" name="Rectangle 40"/>
          <p:cNvSpPr>
            <a:spLocks noChangeArrowheads="1"/>
          </p:cNvSpPr>
          <p:nvPr/>
        </p:nvSpPr>
        <p:spPr bwMode="auto">
          <a:xfrm>
            <a:off x="6527800" y="2228850"/>
            <a:ext cx="1328738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70" name="Rectangle 41"/>
          <p:cNvSpPr>
            <a:spLocks noChangeArrowheads="1"/>
          </p:cNvSpPr>
          <p:nvPr/>
        </p:nvSpPr>
        <p:spPr bwMode="auto">
          <a:xfrm>
            <a:off x="6537325" y="2225675"/>
            <a:ext cx="1319213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71" name="Text Box 42"/>
          <p:cNvSpPr txBox="1">
            <a:spLocks noChangeArrowheads="1"/>
          </p:cNvSpPr>
          <p:nvPr/>
        </p:nvSpPr>
        <p:spPr bwMode="auto">
          <a:xfrm>
            <a:off x="6400800" y="2182812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application</a:t>
            </a:r>
          </a:p>
        </p:txBody>
      </p:sp>
      <p:sp>
        <p:nvSpPr>
          <p:cNvPr id="87072" name="Line 43"/>
          <p:cNvSpPr>
            <a:spLocks noChangeShapeType="1"/>
          </p:cNvSpPr>
          <p:nvPr/>
        </p:nvSpPr>
        <p:spPr bwMode="auto">
          <a:xfrm>
            <a:off x="6527800" y="2882900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73" name="Line 44"/>
          <p:cNvSpPr>
            <a:spLocks noChangeShapeType="1"/>
          </p:cNvSpPr>
          <p:nvPr/>
        </p:nvSpPr>
        <p:spPr bwMode="auto">
          <a:xfrm>
            <a:off x="6545263" y="318135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74" name="Line 45"/>
          <p:cNvSpPr>
            <a:spLocks noChangeShapeType="1"/>
          </p:cNvSpPr>
          <p:nvPr/>
        </p:nvSpPr>
        <p:spPr bwMode="auto">
          <a:xfrm>
            <a:off x="6545263" y="344170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7075" name="Line 46"/>
          <p:cNvSpPr>
            <a:spLocks noChangeShapeType="1"/>
          </p:cNvSpPr>
          <p:nvPr/>
        </p:nvSpPr>
        <p:spPr bwMode="auto">
          <a:xfrm>
            <a:off x="6545263" y="256540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2300288" y="1273175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host or</a:t>
            </a:r>
          </a:p>
          <a:p>
            <a:r>
              <a:rPr lang="en-US" sz="1600" dirty="0">
                <a:latin typeface="+mn-lt"/>
              </a:rPr>
              <a:t>server</a:t>
            </a:r>
          </a:p>
        </p:txBody>
      </p: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5246688" y="3282950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Pittsburgh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01FEF37-74B1-483F-A70A-C46AED9A7DD8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806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80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95C30D4-D685-4D0D-ACE6-6219C745F185}" type="slidenum">
              <a:rPr lang="en-US" smtClean="0">
                <a:latin typeface="Verdana" pitchFamily="34" charset="0"/>
              </a:rPr>
              <a:pPr/>
              <a:t>73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Application Layer</a:t>
            </a:r>
          </a:p>
        </p:txBody>
      </p:sp>
      <p:sp>
        <p:nvSpPr>
          <p:cNvPr id="880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168775"/>
            <a:ext cx="8232775" cy="19573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 smtClean="0"/>
              <a:t>Application Layer:</a:t>
            </a:r>
          </a:p>
          <a:p>
            <a:pPr lvl="1" eaLnBrk="1" hangingPunct="1"/>
            <a:r>
              <a:rPr lang="en-US" sz="2000" dirty="0" smtClean="0"/>
              <a:t>Defines message formats between the processes</a:t>
            </a:r>
          </a:p>
          <a:p>
            <a:pPr lvl="1" eaLnBrk="1" hangingPunct="1"/>
            <a:r>
              <a:rPr lang="en-US" sz="2000" dirty="0" smtClean="0"/>
              <a:t>Determines the order and timing of the messages</a:t>
            </a:r>
          </a:p>
        </p:txBody>
      </p:sp>
      <p:sp>
        <p:nvSpPr>
          <p:cNvPr id="88071" name="Text Box 14"/>
          <p:cNvSpPr txBox="1">
            <a:spLocks noChangeArrowheads="1"/>
          </p:cNvSpPr>
          <p:nvPr/>
        </p:nvSpPr>
        <p:spPr bwMode="auto">
          <a:xfrm>
            <a:off x="5372100" y="4641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tr-TR" sz="2400"/>
          </a:p>
        </p:txBody>
      </p:sp>
      <p:graphicFrame>
        <p:nvGraphicFramePr>
          <p:cNvPr id="880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30879"/>
              </p:ext>
            </p:extLst>
          </p:nvPr>
        </p:nvGraphicFramePr>
        <p:xfrm>
          <a:off x="2349500" y="1870075"/>
          <a:ext cx="6429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8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870075"/>
                        <a:ext cx="6429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10"/>
          <p:cNvGrpSpPr>
            <a:grpSpLocks/>
          </p:cNvGrpSpPr>
          <p:nvPr/>
        </p:nvGrpSpPr>
        <p:grpSpPr bwMode="auto">
          <a:xfrm>
            <a:off x="2181225" y="2389188"/>
            <a:ext cx="1062038" cy="560387"/>
            <a:chOff x="3046" y="1508"/>
            <a:chExt cx="669" cy="353"/>
          </a:xfrm>
        </p:grpSpPr>
        <p:sp>
          <p:nvSpPr>
            <p:cNvPr id="88102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8103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8074" name="Text Box 36"/>
          <p:cNvSpPr txBox="1">
            <a:spLocks noChangeArrowheads="1"/>
          </p:cNvSpPr>
          <p:nvPr/>
        </p:nvSpPr>
        <p:spPr bwMode="auto">
          <a:xfrm>
            <a:off x="2244725" y="3095625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Ankara</a:t>
            </a:r>
          </a:p>
        </p:txBody>
      </p:sp>
      <p:graphicFrame>
        <p:nvGraphicFramePr>
          <p:cNvPr id="88075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281810"/>
              </p:ext>
            </p:extLst>
          </p:nvPr>
        </p:nvGraphicFramePr>
        <p:xfrm>
          <a:off x="5507038" y="1849438"/>
          <a:ext cx="6429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9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1849438"/>
                        <a:ext cx="6429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6" name="Group 41"/>
          <p:cNvGrpSpPr>
            <a:grpSpLocks/>
          </p:cNvGrpSpPr>
          <p:nvPr/>
        </p:nvGrpSpPr>
        <p:grpSpPr bwMode="auto">
          <a:xfrm>
            <a:off x="5338763" y="2368550"/>
            <a:ext cx="1062037" cy="560388"/>
            <a:chOff x="3046" y="1508"/>
            <a:chExt cx="669" cy="353"/>
          </a:xfrm>
        </p:grpSpPr>
        <p:sp>
          <p:nvSpPr>
            <p:cNvPr id="88100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8101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8077" name="Text Box 50"/>
          <p:cNvSpPr txBox="1">
            <a:spLocks noChangeArrowheads="1"/>
          </p:cNvSpPr>
          <p:nvPr/>
        </p:nvSpPr>
        <p:spPr bwMode="auto">
          <a:xfrm>
            <a:off x="5489575" y="1246188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host or</a:t>
            </a:r>
          </a:p>
          <a:p>
            <a:r>
              <a:rPr lang="en-US" sz="1600">
                <a:latin typeface="+mn-lt"/>
              </a:rPr>
              <a:t>server</a:t>
            </a:r>
          </a:p>
        </p:txBody>
      </p:sp>
      <p:sp>
        <p:nvSpPr>
          <p:cNvPr id="88078" name="Text Box 56"/>
          <p:cNvSpPr txBox="1">
            <a:spLocks noChangeArrowheads="1"/>
          </p:cNvSpPr>
          <p:nvPr/>
        </p:nvSpPr>
        <p:spPr bwMode="auto">
          <a:xfrm>
            <a:off x="3395663" y="2081213"/>
            <a:ext cx="1470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controlled by</a:t>
            </a:r>
          </a:p>
          <a:p>
            <a:r>
              <a:rPr lang="en-US" sz="1600">
                <a:solidFill>
                  <a:srgbClr val="FF0000"/>
                </a:solidFill>
                <a:latin typeface="+mn-lt"/>
              </a:rPr>
              <a:t>app developer</a:t>
            </a:r>
            <a:endParaRPr lang="en-US" sz="1600">
              <a:latin typeface="+mn-lt"/>
            </a:endParaRPr>
          </a:p>
        </p:txBody>
      </p:sp>
      <p:sp>
        <p:nvSpPr>
          <p:cNvPr id="88079" name="Line 58"/>
          <p:cNvSpPr>
            <a:spLocks noChangeShapeType="1"/>
          </p:cNvSpPr>
          <p:nvPr/>
        </p:nvSpPr>
        <p:spPr bwMode="auto">
          <a:xfrm flipH="1">
            <a:off x="3167063" y="2363788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8080" name="Line 58"/>
          <p:cNvSpPr>
            <a:spLocks noChangeShapeType="1"/>
          </p:cNvSpPr>
          <p:nvPr/>
        </p:nvSpPr>
        <p:spPr bwMode="auto">
          <a:xfrm>
            <a:off x="4806950" y="2376488"/>
            <a:ext cx="506413" cy="2492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8082" name="Text Box 36"/>
          <p:cNvSpPr txBox="1">
            <a:spLocks noChangeArrowheads="1"/>
          </p:cNvSpPr>
          <p:nvPr/>
        </p:nvSpPr>
        <p:spPr bwMode="auto">
          <a:xfrm>
            <a:off x="5246688" y="3282950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Pittsburgh</a:t>
            </a:r>
          </a:p>
        </p:txBody>
      </p:sp>
      <p:sp>
        <p:nvSpPr>
          <p:cNvPr id="88083" name="Line 27"/>
          <p:cNvSpPr>
            <a:spLocks noChangeShapeType="1"/>
          </p:cNvSpPr>
          <p:nvPr/>
        </p:nvSpPr>
        <p:spPr bwMode="auto">
          <a:xfrm>
            <a:off x="3208338" y="2728913"/>
            <a:ext cx="2162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88095" name="Text Box 39"/>
          <p:cNvSpPr txBox="1">
            <a:spLocks noChangeArrowheads="1"/>
          </p:cNvSpPr>
          <p:nvPr/>
        </p:nvSpPr>
        <p:spPr bwMode="auto">
          <a:xfrm>
            <a:off x="6480175" y="2422525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application</a:t>
            </a: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2300288" y="1273175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host or</a:t>
            </a:r>
          </a:p>
          <a:p>
            <a:r>
              <a:rPr lang="en-US" sz="1600" dirty="0">
                <a:latin typeface="+mn-lt"/>
              </a:rPr>
              <a:t>server</a:t>
            </a:r>
          </a:p>
        </p:txBody>
      </p:sp>
      <p:sp>
        <p:nvSpPr>
          <p:cNvPr id="41" name="Rectangle 31"/>
          <p:cNvSpPr>
            <a:spLocks noChangeArrowheads="1"/>
          </p:cNvSpPr>
          <p:nvPr/>
        </p:nvSpPr>
        <p:spPr bwMode="auto">
          <a:xfrm>
            <a:off x="663576" y="2178050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2" name="Rectangle 32"/>
          <p:cNvSpPr>
            <a:spLocks noChangeArrowheads="1"/>
          </p:cNvSpPr>
          <p:nvPr/>
        </p:nvSpPr>
        <p:spPr bwMode="auto">
          <a:xfrm>
            <a:off x="600076" y="2224088"/>
            <a:ext cx="1328737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609601" y="2220913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4" name="Text Box 34"/>
          <p:cNvSpPr txBox="1">
            <a:spLocks noChangeArrowheads="1"/>
          </p:cNvSpPr>
          <p:nvPr/>
        </p:nvSpPr>
        <p:spPr bwMode="auto">
          <a:xfrm>
            <a:off x="473076" y="2178050"/>
            <a:ext cx="156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application</a:t>
            </a:r>
          </a:p>
        </p:txBody>
      </p:sp>
      <p:sp>
        <p:nvSpPr>
          <p:cNvPr id="45" name="Line 35"/>
          <p:cNvSpPr>
            <a:spLocks noChangeShapeType="1"/>
          </p:cNvSpPr>
          <p:nvPr/>
        </p:nvSpPr>
        <p:spPr bwMode="auto">
          <a:xfrm>
            <a:off x="600076" y="2878138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>
            <a:off x="617538" y="317658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7" name="Line 37"/>
          <p:cNvSpPr>
            <a:spLocks noChangeShapeType="1"/>
          </p:cNvSpPr>
          <p:nvPr/>
        </p:nvSpPr>
        <p:spPr bwMode="auto">
          <a:xfrm>
            <a:off x="617538" y="34369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8" name="Line 38"/>
          <p:cNvSpPr>
            <a:spLocks noChangeShapeType="1"/>
          </p:cNvSpPr>
          <p:nvPr/>
        </p:nvSpPr>
        <p:spPr bwMode="auto">
          <a:xfrm>
            <a:off x="617538" y="25606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6591300" y="2182812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0" name="Rectangle 40"/>
          <p:cNvSpPr>
            <a:spLocks noChangeArrowheads="1"/>
          </p:cNvSpPr>
          <p:nvPr/>
        </p:nvSpPr>
        <p:spPr bwMode="auto">
          <a:xfrm>
            <a:off x="6527800" y="2228850"/>
            <a:ext cx="1328738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1" name="Rectangle 41"/>
          <p:cNvSpPr>
            <a:spLocks noChangeArrowheads="1"/>
          </p:cNvSpPr>
          <p:nvPr/>
        </p:nvSpPr>
        <p:spPr bwMode="auto">
          <a:xfrm>
            <a:off x="6537325" y="2225675"/>
            <a:ext cx="1319213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2" name="Text Box 42"/>
          <p:cNvSpPr txBox="1">
            <a:spLocks noChangeArrowheads="1"/>
          </p:cNvSpPr>
          <p:nvPr/>
        </p:nvSpPr>
        <p:spPr bwMode="auto">
          <a:xfrm>
            <a:off x="6400800" y="2182812"/>
            <a:ext cx="156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application</a:t>
            </a:r>
          </a:p>
        </p:txBody>
      </p:sp>
      <p:sp>
        <p:nvSpPr>
          <p:cNvPr id="53" name="Line 43"/>
          <p:cNvSpPr>
            <a:spLocks noChangeShapeType="1"/>
          </p:cNvSpPr>
          <p:nvPr/>
        </p:nvSpPr>
        <p:spPr bwMode="auto">
          <a:xfrm>
            <a:off x="6527800" y="2882900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4" name="Line 44"/>
          <p:cNvSpPr>
            <a:spLocks noChangeShapeType="1"/>
          </p:cNvSpPr>
          <p:nvPr/>
        </p:nvSpPr>
        <p:spPr bwMode="auto">
          <a:xfrm>
            <a:off x="6545263" y="318135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545263" y="344170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56" name="Line 46"/>
          <p:cNvSpPr>
            <a:spLocks noChangeShapeType="1"/>
          </p:cNvSpPr>
          <p:nvPr/>
        </p:nvSpPr>
        <p:spPr bwMode="auto">
          <a:xfrm>
            <a:off x="6545263" y="2565400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51E6028-D5F6-4752-9561-8EC4A49A7DD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909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909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746B164-A5F0-4CC0-96AE-82DC0296314F}" type="slidenum">
              <a:rPr lang="en-US" smtClean="0">
                <a:latin typeface="Verdana" pitchFamily="34" charset="0"/>
              </a:rPr>
              <a:pPr/>
              <a:t>74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Application Layer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4168775"/>
            <a:ext cx="8232775" cy="195738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dirty="0" smtClean="0"/>
              <a:t>Application Layer needs:</a:t>
            </a:r>
          </a:p>
          <a:p>
            <a:pPr lvl="1" eaLnBrk="1" hangingPunct="1"/>
            <a:r>
              <a:rPr lang="en-US" sz="2000" dirty="0" smtClean="0"/>
              <a:t>Correct and in order delivery of the messages 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Solution:</a:t>
            </a:r>
          </a:p>
          <a:p>
            <a:pPr lvl="1" eaLnBrk="1" hangingPunct="1"/>
            <a:r>
              <a:rPr lang="en-US" sz="2000" dirty="0" smtClean="0">
                <a:solidFill>
                  <a:srgbClr val="FF0000"/>
                </a:solidFill>
              </a:rPr>
              <a:t>Application layer uses the services of the Transport Layer</a:t>
            </a:r>
          </a:p>
          <a:p>
            <a:pPr lvl="1" eaLnBrk="1" hangingPunct="1"/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89095" name="Freeform 7"/>
          <p:cNvSpPr>
            <a:spLocks/>
          </p:cNvSpPr>
          <p:nvPr/>
        </p:nvSpPr>
        <p:spPr bwMode="auto">
          <a:xfrm>
            <a:off x="3419475" y="2882900"/>
            <a:ext cx="1808163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096" name="Text Box 14"/>
          <p:cNvSpPr txBox="1">
            <a:spLocks noChangeArrowheads="1"/>
          </p:cNvSpPr>
          <p:nvPr/>
        </p:nvSpPr>
        <p:spPr bwMode="auto">
          <a:xfrm>
            <a:off x="5372100" y="4641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tr-TR" sz="2400"/>
          </a:p>
        </p:txBody>
      </p:sp>
      <p:graphicFrame>
        <p:nvGraphicFramePr>
          <p:cNvPr id="890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817858"/>
              </p:ext>
            </p:extLst>
          </p:nvPr>
        </p:nvGraphicFramePr>
        <p:xfrm>
          <a:off x="2349500" y="1870075"/>
          <a:ext cx="6429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35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870075"/>
                        <a:ext cx="6429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098" name="Group 10"/>
          <p:cNvGrpSpPr>
            <a:grpSpLocks/>
          </p:cNvGrpSpPr>
          <p:nvPr/>
        </p:nvGrpSpPr>
        <p:grpSpPr bwMode="auto">
          <a:xfrm>
            <a:off x="2181225" y="2389188"/>
            <a:ext cx="1062038" cy="560387"/>
            <a:chOff x="3046" y="1508"/>
            <a:chExt cx="669" cy="353"/>
          </a:xfrm>
        </p:grpSpPr>
        <p:sp>
          <p:nvSpPr>
            <p:cNvPr id="89129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9130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9099" name="Text Box 36"/>
          <p:cNvSpPr txBox="1">
            <a:spLocks noChangeArrowheads="1"/>
          </p:cNvSpPr>
          <p:nvPr/>
        </p:nvSpPr>
        <p:spPr bwMode="auto">
          <a:xfrm>
            <a:off x="2244725" y="3095625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Ankara</a:t>
            </a:r>
          </a:p>
        </p:txBody>
      </p:sp>
      <p:graphicFrame>
        <p:nvGraphicFramePr>
          <p:cNvPr id="8910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78337"/>
              </p:ext>
            </p:extLst>
          </p:nvPr>
        </p:nvGraphicFramePr>
        <p:xfrm>
          <a:off x="5507038" y="1849438"/>
          <a:ext cx="64293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36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1849438"/>
                        <a:ext cx="642937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101" name="Group 41"/>
          <p:cNvGrpSpPr>
            <a:grpSpLocks/>
          </p:cNvGrpSpPr>
          <p:nvPr/>
        </p:nvGrpSpPr>
        <p:grpSpPr bwMode="auto">
          <a:xfrm>
            <a:off x="5338763" y="2368550"/>
            <a:ext cx="1062037" cy="560388"/>
            <a:chOff x="3046" y="1508"/>
            <a:chExt cx="669" cy="353"/>
          </a:xfrm>
        </p:grpSpPr>
        <p:sp>
          <p:nvSpPr>
            <p:cNvPr id="89127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89128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89102" name="Text Box 50"/>
          <p:cNvSpPr txBox="1">
            <a:spLocks noChangeArrowheads="1"/>
          </p:cNvSpPr>
          <p:nvPr/>
        </p:nvSpPr>
        <p:spPr bwMode="auto">
          <a:xfrm>
            <a:off x="5489575" y="1246188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host or</a:t>
            </a:r>
          </a:p>
          <a:p>
            <a:r>
              <a:rPr lang="en-US" sz="1600">
                <a:latin typeface="+mn-lt"/>
              </a:rPr>
              <a:t>server</a:t>
            </a:r>
          </a:p>
        </p:txBody>
      </p:sp>
      <p:sp>
        <p:nvSpPr>
          <p:cNvPr id="89103" name="Text Box 51"/>
          <p:cNvSpPr txBox="1">
            <a:spLocks noChangeArrowheads="1"/>
          </p:cNvSpPr>
          <p:nvPr/>
        </p:nvSpPr>
        <p:spPr bwMode="auto">
          <a:xfrm>
            <a:off x="3944938" y="3303588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latin typeface="+mn-lt"/>
              </a:rPr>
              <a:t>Internet</a:t>
            </a:r>
          </a:p>
        </p:txBody>
      </p:sp>
      <p:sp>
        <p:nvSpPr>
          <p:cNvPr id="89104" name="Text Box 56"/>
          <p:cNvSpPr txBox="1">
            <a:spLocks noChangeArrowheads="1"/>
          </p:cNvSpPr>
          <p:nvPr/>
        </p:nvSpPr>
        <p:spPr bwMode="auto">
          <a:xfrm>
            <a:off x="3395663" y="2081213"/>
            <a:ext cx="1470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controlled by</a:t>
            </a:r>
          </a:p>
          <a:p>
            <a:r>
              <a:rPr lang="en-US" sz="1600">
                <a:solidFill>
                  <a:srgbClr val="FF0000"/>
                </a:solidFill>
                <a:latin typeface="+mn-lt"/>
              </a:rPr>
              <a:t>app developer</a:t>
            </a:r>
            <a:endParaRPr lang="en-US" sz="1600">
              <a:latin typeface="+mn-lt"/>
            </a:endParaRPr>
          </a:p>
        </p:txBody>
      </p:sp>
      <p:sp>
        <p:nvSpPr>
          <p:cNvPr id="89105" name="Line 58"/>
          <p:cNvSpPr>
            <a:spLocks noChangeShapeType="1"/>
          </p:cNvSpPr>
          <p:nvPr/>
        </p:nvSpPr>
        <p:spPr bwMode="auto">
          <a:xfrm flipH="1">
            <a:off x="3167063" y="2363788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06" name="Freeform 19"/>
          <p:cNvSpPr>
            <a:spLocks/>
          </p:cNvSpPr>
          <p:nvPr/>
        </p:nvSpPr>
        <p:spPr bwMode="auto">
          <a:xfrm>
            <a:off x="2670175" y="2895600"/>
            <a:ext cx="3367088" cy="361950"/>
          </a:xfrm>
          <a:custGeom>
            <a:avLst/>
            <a:gdLst>
              <a:gd name="T0" fmla="*/ 0 w 2121"/>
              <a:gd name="T1" fmla="*/ 2147483647 h 776"/>
              <a:gd name="T2" fmla="*/ 2147483647 w 2121"/>
              <a:gd name="T3" fmla="*/ 2147483647 h 776"/>
              <a:gd name="T4" fmla="*/ 2147483647 w 2121"/>
              <a:gd name="T5" fmla="*/ 2147483647 h 776"/>
              <a:gd name="T6" fmla="*/ 2147483647 w 2121"/>
              <a:gd name="T7" fmla="*/ 0 h 776"/>
              <a:gd name="T8" fmla="*/ 0 60000 65536"/>
              <a:gd name="T9" fmla="*/ 0 60000 65536"/>
              <a:gd name="T10" fmla="*/ 0 60000 65536"/>
              <a:gd name="T11" fmla="*/ 0 60000 65536"/>
              <a:gd name="T12" fmla="*/ 0 w 2121"/>
              <a:gd name="T13" fmla="*/ 0 h 776"/>
              <a:gd name="T14" fmla="*/ 2121 w 2121"/>
              <a:gd name="T15" fmla="*/ 776 h 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21" h="776">
                <a:moveTo>
                  <a:pt x="0" y="36"/>
                </a:moveTo>
                <a:cubicBezTo>
                  <a:pt x="144" y="266"/>
                  <a:pt x="288" y="496"/>
                  <a:pt x="576" y="603"/>
                </a:cubicBezTo>
                <a:cubicBezTo>
                  <a:pt x="864" y="710"/>
                  <a:pt x="1471" y="776"/>
                  <a:pt x="1728" y="676"/>
                </a:cubicBezTo>
                <a:cubicBezTo>
                  <a:pt x="1985" y="576"/>
                  <a:pt x="2053" y="288"/>
                  <a:pt x="212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89107" name="Line 58"/>
          <p:cNvSpPr>
            <a:spLocks noChangeShapeType="1"/>
          </p:cNvSpPr>
          <p:nvPr/>
        </p:nvSpPr>
        <p:spPr bwMode="auto">
          <a:xfrm>
            <a:off x="4806950" y="2376488"/>
            <a:ext cx="506413" cy="2492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08" name="Text Box 36"/>
          <p:cNvSpPr txBox="1">
            <a:spLocks noChangeArrowheads="1"/>
          </p:cNvSpPr>
          <p:nvPr/>
        </p:nvSpPr>
        <p:spPr bwMode="auto">
          <a:xfrm>
            <a:off x="2300288" y="1268413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host or</a:t>
            </a:r>
          </a:p>
          <a:p>
            <a:r>
              <a:rPr lang="en-US" sz="1600" dirty="0">
                <a:latin typeface="+mn-lt"/>
              </a:rPr>
              <a:t>server</a:t>
            </a:r>
          </a:p>
        </p:txBody>
      </p:sp>
      <p:sp>
        <p:nvSpPr>
          <p:cNvPr id="89109" name="Text Box 36"/>
          <p:cNvSpPr txBox="1">
            <a:spLocks noChangeArrowheads="1"/>
          </p:cNvSpPr>
          <p:nvPr/>
        </p:nvSpPr>
        <p:spPr bwMode="auto">
          <a:xfrm>
            <a:off x="5246688" y="3282950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Pittsburgh</a:t>
            </a:r>
          </a:p>
        </p:txBody>
      </p:sp>
      <p:sp>
        <p:nvSpPr>
          <p:cNvPr id="89110" name="Line 28"/>
          <p:cNvSpPr>
            <a:spLocks noChangeShapeType="1"/>
          </p:cNvSpPr>
          <p:nvPr/>
        </p:nvSpPr>
        <p:spPr bwMode="auto">
          <a:xfrm>
            <a:off x="3208338" y="2728913"/>
            <a:ext cx="2162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89111" name="Rectangle 29"/>
          <p:cNvSpPr>
            <a:spLocks noChangeArrowheads="1"/>
          </p:cNvSpPr>
          <p:nvPr/>
        </p:nvSpPr>
        <p:spPr bwMode="auto">
          <a:xfrm>
            <a:off x="757238" y="2190750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2" name="Rectangle 30"/>
          <p:cNvSpPr>
            <a:spLocks noChangeArrowheads="1"/>
          </p:cNvSpPr>
          <p:nvPr/>
        </p:nvSpPr>
        <p:spPr bwMode="auto">
          <a:xfrm>
            <a:off x="693738" y="2236788"/>
            <a:ext cx="1328737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3" name="Rectangle 31"/>
          <p:cNvSpPr>
            <a:spLocks noChangeArrowheads="1"/>
          </p:cNvSpPr>
          <p:nvPr/>
        </p:nvSpPr>
        <p:spPr bwMode="auto">
          <a:xfrm>
            <a:off x="703263" y="2233613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4" name="Text Box 32"/>
          <p:cNvSpPr txBox="1">
            <a:spLocks noChangeArrowheads="1"/>
          </p:cNvSpPr>
          <p:nvPr/>
        </p:nvSpPr>
        <p:spPr bwMode="auto">
          <a:xfrm>
            <a:off x="566738" y="2190750"/>
            <a:ext cx="15668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application</a:t>
            </a:r>
          </a:p>
          <a:p>
            <a:pPr algn="ctr"/>
            <a:r>
              <a:rPr lang="en-US" sz="2000">
                <a:latin typeface="+mn-lt"/>
              </a:rPr>
              <a:t>transport</a:t>
            </a:r>
          </a:p>
        </p:txBody>
      </p:sp>
      <p:sp>
        <p:nvSpPr>
          <p:cNvPr id="89115" name="Line 33"/>
          <p:cNvSpPr>
            <a:spLocks noChangeShapeType="1"/>
          </p:cNvSpPr>
          <p:nvPr/>
        </p:nvSpPr>
        <p:spPr bwMode="auto">
          <a:xfrm>
            <a:off x="693738" y="2890838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6" name="Line 34"/>
          <p:cNvSpPr>
            <a:spLocks noChangeShapeType="1"/>
          </p:cNvSpPr>
          <p:nvPr/>
        </p:nvSpPr>
        <p:spPr bwMode="auto">
          <a:xfrm>
            <a:off x="711200" y="318928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7" name="Line 35"/>
          <p:cNvSpPr>
            <a:spLocks noChangeShapeType="1"/>
          </p:cNvSpPr>
          <p:nvPr/>
        </p:nvSpPr>
        <p:spPr bwMode="auto">
          <a:xfrm>
            <a:off x="711200" y="34496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8" name="Line 36"/>
          <p:cNvSpPr>
            <a:spLocks noChangeShapeType="1"/>
          </p:cNvSpPr>
          <p:nvPr/>
        </p:nvSpPr>
        <p:spPr bwMode="auto">
          <a:xfrm>
            <a:off x="711200" y="257333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19" name="Rectangle 37"/>
          <p:cNvSpPr>
            <a:spLocks noChangeArrowheads="1"/>
          </p:cNvSpPr>
          <p:nvPr/>
        </p:nvSpPr>
        <p:spPr bwMode="auto">
          <a:xfrm>
            <a:off x="6664325" y="2276475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0" name="Rectangle 38"/>
          <p:cNvSpPr>
            <a:spLocks noChangeArrowheads="1"/>
          </p:cNvSpPr>
          <p:nvPr/>
        </p:nvSpPr>
        <p:spPr bwMode="auto">
          <a:xfrm>
            <a:off x="6600825" y="2322513"/>
            <a:ext cx="1328738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1" name="Rectangle 39"/>
          <p:cNvSpPr>
            <a:spLocks noChangeArrowheads="1"/>
          </p:cNvSpPr>
          <p:nvPr/>
        </p:nvSpPr>
        <p:spPr bwMode="auto">
          <a:xfrm>
            <a:off x="6610350" y="2319338"/>
            <a:ext cx="1319213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2" name="Text Box 40"/>
          <p:cNvSpPr txBox="1">
            <a:spLocks noChangeArrowheads="1"/>
          </p:cNvSpPr>
          <p:nvPr/>
        </p:nvSpPr>
        <p:spPr bwMode="auto">
          <a:xfrm>
            <a:off x="6473825" y="2276475"/>
            <a:ext cx="1566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application</a:t>
            </a:r>
          </a:p>
          <a:p>
            <a:pPr algn="ctr"/>
            <a:r>
              <a:rPr lang="en-US" sz="2000">
                <a:latin typeface="+mn-lt"/>
              </a:rPr>
              <a:t>transport</a:t>
            </a:r>
          </a:p>
        </p:txBody>
      </p:sp>
      <p:sp>
        <p:nvSpPr>
          <p:cNvPr id="89123" name="Line 41"/>
          <p:cNvSpPr>
            <a:spLocks noChangeShapeType="1"/>
          </p:cNvSpPr>
          <p:nvPr/>
        </p:nvSpPr>
        <p:spPr bwMode="auto">
          <a:xfrm>
            <a:off x="6600825" y="2976563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4" name="Line 42"/>
          <p:cNvSpPr>
            <a:spLocks noChangeShapeType="1"/>
          </p:cNvSpPr>
          <p:nvPr/>
        </p:nvSpPr>
        <p:spPr bwMode="auto">
          <a:xfrm>
            <a:off x="6618288" y="3275013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5" name="Line 43"/>
          <p:cNvSpPr>
            <a:spLocks noChangeShapeType="1"/>
          </p:cNvSpPr>
          <p:nvPr/>
        </p:nvSpPr>
        <p:spPr bwMode="auto">
          <a:xfrm>
            <a:off x="6618288" y="3535363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89126" name="Line 44"/>
          <p:cNvSpPr>
            <a:spLocks noChangeShapeType="1"/>
          </p:cNvSpPr>
          <p:nvPr/>
        </p:nvSpPr>
        <p:spPr bwMode="auto">
          <a:xfrm>
            <a:off x="6618288" y="2659063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3C645D-2048-4B95-9A08-722A9632E8E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011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011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C05CFC-6163-4D2D-BE2D-5C86422DA88B}" type="slidenum">
              <a:rPr lang="en-US" smtClean="0">
                <a:latin typeface="Verdana" pitchFamily="34" charset="0"/>
              </a:rPr>
              <a:pPr/>
              <a:t>75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Transport Layer</a:t>
            </a:r>
          </a:p>
        </p:txBody>
      </p:sp>
      <p:sp>
        <p:nvSpPr>
          <p:cNvPr id="901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4025" y="3963992"/>
            <a:ext cx="8232775" cy="213891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Transport Layer :</a:t>
            </a:r>
          </a:p>
          <a:p>
            <a:pPr eaLnBrk="1" hangingPunct="1"/>
            <a:r>
              <a:rPr lang="en-US" sz="2000" dirty="0" smtClean="0"/>
              <a:t>provides</a:t>
            </a:r>
            <a:r>
              <a:rPr lang="en-US" sz="2000" i="1" dirty="0" smtClean="0">
                <a:solidFill>
                  <a:srgbClr val="FF0000"/>
                </a:solidFill>
              </a:rPr>
              <a:t> logical communication</a:t>
            </a:r>
            <a:r>
              <a:rPr lang="en-US" sz="2000" dirty="0" smtClean="0"/>
              <a:t> between app processes running on different hosts</a:t>
            </a:r>
          </a:p>
          <a:p>
            <a:pPr eaLnBrk="1" hangingPunct="1"/>
            <a:r>
              <a:rPr lang="en-US" sz="2000" dirty="0" smtClean="0"/>
              <a:t>run in end systems (hosts) </a:t>
            </a:r>
          </a:p>
          <a:p>
            <a:pPr lvl="1" eaLnBrk="1" hangingPunct="1"/>
            <a:r>
              <a:rPr lang="en-US" sz="1800" dirty="0" smtClean="0"/>
              <a:t>send side: breaks app messages into </a:t>
            </a:r>
            <a:r>
              <a:rPr lang="en-US" sz="1800" dirty="0" smtClean="0">
                <a:solidFill>
                  <a:srgbClr val="FF0000"/>
                </a:solidFill>
              </a:rPr>
              <a:t>segments</a:t>
            </a:r>
            <a:r>
              <a:rPr lang="en-US" sz="1800" dirty="0" smtClean="0"/>
              <a:t>, sends to the other host</a:t>
            </a:r>
          </a:p>
          <a:p>
            <a:pPr lvl="1" eaLnBrk="1" hangingPunct="1"/>
            <a:r>
              <a:rPr lang="en-US" sz="1800" dirty="0" err="1" smtClean="0"/>
              <a:t>rcv</a:t>
            </a:r>
            <a:r>
              <a:rPr lang="en-US" sz="1800" dirty="0" smtClean="0"/>
              <a:t> side: reassembles segments into messages, passes to app layer</a:t>
            </a:r>
          </a:p>
        </p:txBody>
      </p:sp>
      <p:sp>
        <p:nvSpPr>
          <p:cNvPr id="90119" name="Freeform 7"/>
          <p:cNvSpPr>
            <a:spLocks/>
          </p:cNvSpPr>
          <p:nvPr/>
        </p:nvSpPr>
        <p:spPr bwMode="auto">
          <a:xfrm>
            <a:off x="3419475" y="2878143"/>
            <a:ext cx="1808163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20" name="Text Box 14"/>
          <p:cNvSpPr txBox="1">
            <a:spLocks noChangeArrowheads="1"/>
          </p:cNvSpPr>
          <p:nvPr/>
        </p:nvSpPr>
        <p:spPr bwMode="auto">
          <a:xfrm>
            <a:off x="5372100" y="4641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tr-TR" sz="2400"/>
          </a:p>
        </p:txBody>
      </p:sp>
      <p:grpSp>
        <p:nvGrpSpPr>
          <p:cNvPr id="90122" name="Group 10"/>
          <p:cNvGrpSpPr>
            <a:grpSpLocks/>
          </p:cNvGrpSpPr>
          <p:nvPr/>
        </p:nvGrpSpPr>
        <p:grpSpPr bwMode="auto">
          <a:xfrm>
            <a:off x="2181225" y="2393395"/>
            <a:ext cx="1062038" cy="560388"/>
            <a:chOff x="3046" y="1508"/>
            <a:chExt cx="669" cy="353"/>
          </a:xfrm>
        </p:grpSpPr>
        <p:sp>
          <p:nvSpPr>
            <p:cNvPr id="90153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90154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90123" name="Text Box 36"/>
          <p:cNvSpPr txBox="1">
            <a:spLocks noChangeArrowheads="1"/>
          </p:cNvSpPr>
          <p:nvPr/>
        </p:nvSpPr>
        <p:spPr bwMode="auto">
          <a:xfrm>
            <a:off x="2244725" y="3090868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Ankara</a:t>
            </a:r>
          </a:p>
        </p:txBody>
      </p:sp>
      <p:graphicFrame>
        <p:nvGraphicFramePr>
          <p:cNvPr id="9012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97694"/>
              </p:ext>
            </p:extLst>
          </p:nvPr>
        </p:nvGraphicFramePr>
        <p:xfrm>
          <a:off x="5507038" y="1844680"/>
          <a:ext cx="6429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59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1844680"/>
                        <a:ext cx="64293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125" name="Group 41"/>
          <p:cNvGrpSpPr>
            <a:grpSpLocks/>
          </p:cNvGrpSpPr>
          <p:nvPr/>
        </p:nvGrpSpPr>
        <p:grpSpPr bwMode="auto">
          <a:xfrm>
            <a:off x="5338763" y="2363793"/>
            <a:ext cx="1062037" cy="560387"/>
            <a:chOff x="3046" y="1508"/>
            <a:chExt cx="669" cy="353"/>
          </a:xfrm>
        </p:grpSpPr>
        <p:sp>
          <p:nvSpPr>
            <p:cNvPr id="90151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90152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90126" name="Text Box 50"/>
          <p:cNvSpPr txBox="1">
            <a:spLocks noChangeArrowheads="1"/>
          </p:cNvSpPr>
          <p:nvPr/>
        </p:nvSpPr>
        <p:spPr bwMode="auto">
          <a:xfrm>
            <a:off x="5489575" y="1241430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host or</a:t>
            </a:r>
          </a:p>
          <a:p>
            <a:r>
              <a:rPr lang="en-US" sz="1600">
                <a:latin typeface="+mn-lt"/>
              </a:rPr>
              <a:t>server</a:t>
            </a:r>
          </a:p>
        </p:txBody>
      </p:sp>
      <p:sp>
        <p:nvSpPr>
          <p:cNvPr id="90127" name="Text Box 51"/>
          <p:cNvSpPr txBox="1">
            <a:spLocks noChangeArrowheads="1"/>
          </p:cNvSpPr>
          <p:nvPr/>
        </p:nvSpPr>
        <p:spPr bwMode="auto">
          <a:xfrm>
            <a:off x="3944938" y="329883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latin typeface="+mn-lt"/>
              </a:rPr>
              <a:t>Internet</a:t>
            </a:r>
          </a:p>
        </p:txBody>
      </p:sp>
      <p:sp>
        <p:nvSpPr>
          <p:cNvPr id="90128" name="Text Box 56"/>
          <p:cNvSpPr txBox="1">
            <a:spLocks noChangeArrowheads="1"/>
          </p:cNvSpPr>
          <p:nvPr/>
        </p:nvSpPr>
        <p:spPr bwMode="auto">
          <a:xfrm>
            <a:off x="3395663" y="2076455"/>
            <a:ext cx="1470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controlled by</a:t>
            </a:r>
          </a:p>
          <a:p>
            <a:r>
              <a:rPr lang="en-US" sz="1600">
                <a:solidFill>
                  <a:srgbClr val="FF0000"/>
                </a:solidFill>
                <a:latin typeface="+mn-lt"/>
              </a:rPr>
              <a:t>app developer</a:t>
            </a:r>
            <a:endParaRPr lang="en-US" sz="1600">
              <a:latin typeface="+mn-lt"/>
            </a:endParaRPr>
          </a:p>
        </p:txBody>
      </p:sp>
      <p:sp>
        <p:nvSpPr>
          <p:cNvPr id="90129" name="Line 58"/>
          <p:cNvSpPr>
            <a:spLocks noChangeShapeType="1"/>
          </p:cNvSpPr>
          <p:nvPr/>
        </p:nvSpPr>
        <p:spPr bwMode="auto">
          <a:xfrm flipH="1">
            <a:off x="3167063" y="2359030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30" name="Freeform 19"/>
          <p:cNvSpPr>
            <a:spLocks/>
          </p:cNvSpPr>
          <p:nvPr/>
        </p:nvSpPr>
        <p:spPr bwMode="auto">
          <a:xfrm>
            <a:off x="2670175" y="2890843"/>
            <a:ext cx="3367088" cy="361950"/>
          </a:xfrm>
          <a:custGeom>
            <a:avLst/>
            <a:gdLst>
              <a:gd name="T0" fmla="*/ 0 w 2121"/>
              <a:gd name="T1" fmla="*/ 2147483647 h 776"/>
              <a:gd name="T2" fmla="*/ 2147483647 w 2121"/>
              <a:gd name="T3" fmla="*/ 2147483647 h 776"/>
              <a:gd name="T4" fmla="*/ 2147483647 w 2121"/>
              <a:gd name="T5" fmla="*/ 2147483647 h 776"/>
              <a:gd name="T6" fmla="*/ 2147483647 w 2121"/>
              <a:gd name="T7" fmla="*/ 0 h 776"/>
              <a:gd name="T8" fmla="*/ 0 60000 65536"/>
              <a:gd name="T9" fmla="*/ 0 60000 65536"/>
              <a:gd name="T10" fmla="*/ 0 60000 65536"/>
              <a:gd name="T11" fmla="*/ 0 60000 65536"/>
              <a:gd name="T12" fmla="*/ 0 w 2121"/>
              <a:gd name="T13" fmla="*/ 0 h 776"/>
              <a:gd name="T14" fmla="*/ 2121 w 2121"/>
              <a:gd name="T15" fmla="*/ 776 h 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21" h="776">
                <a:moveTo>
                  <a:pt x="0" y="36"/>
                </a:moveTo>
                <a:cubicBezTo>
                  <a:pt x="144" y="266"/>
                  <a:pt x="288" y="496"/>
                  <a:pt x="576" y="603"/>
                </a:cubicBezTo>
                <a:cubicBezTo>
                  <a:pt x="864" y="710"/>
                  <a:pt x="1471" y="776"/>
                  <a:pt x="1728" y="676"/>
                </a:cubicBezTo>
                <a:cubicBezTo>
                  <a:pt x="1985" y="576"/>
                  <a:pt x="2053" y="288"/>
                  <a:pt x="212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0131" name="Line 58"/>
          <p:cNvSpPr>
            <a:spLocks noChangeShapeType="1"/>
          </p:cNvSpPr>
          <p:nvPr/>
        </p:nvSpPr>
        <p:spPr bwMode="auto">
          <a:xfrm>
            <a:off x="4806950" y="2371730"/>
            <a:ext cx="506413" cy="2492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33" name="Text Box 36"/>
          <p:cNvSpPr txBox="1">
            <a:spLocks noChangeArrowheads="1"/>
          </p:cNvSpPr>
          <p:nvPr/>
        </p:nvSpPr>
        <p:spPr bwMode="auto">
          <a:xfrm>
            <a:off x="5246688" y="3278193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Pittsburgh</a:t>
            </a:r>
          </a:p>
        </p:txBody>
      </p:sp>
      <p:sp>
        <p:nvSpPr>
          <p:cNvPr id="90134" name="Line 27"/>
          <p:cNvSpPr>
            <a:spLocks noChangeShapeType="1"/>
          </p:cNvSpPr>
          <p:nvPr/>
        </p:nvSpPr>
        <p:spPr bwMode="auto">
          <a:xfrm>
            <a:off x="3208338" y="2724155"/>
            <a:ext cx="2162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0135" name="Rectangle 28"/>
          <p:cNvSpPr>
            <a:spLocks noChangeArrowheads="1"/>
          </p:cNvSpPr>
          <p:nvPr/>
        </p:nvSpPr>
        <p:spPr bwMode="auto">
          <a:xfrm>
            <a:off x="783475" y="2170118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36" name="Rectangle 29"/>
          <p:cNvSpPr>
            <a:spLocks noChangeArrowheads="1"/>
          </p:cNvSpPr>
          <p:nvPr/>
        </p:nvSpPr>
        <p:spPr bwMode="auto">
          <a:xfrm>
            <a:off x="719975" y="2216155"/>
            <a:ext cx="1328738" cy="15668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37" name="Rectangle 30"/>
          <p:cNvSpPr>
            <a:spLocks noChangeArrowheads="1"/>
          </p:cNvSpPr>
          <p:nvPr/>
        </p:nvSpPr>
        <p:spPr bwMode="auto">
          <a:xfrm>
            <a:off x="729500" y="2555880"/>
            <a:ext cx="1319213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38" name="Text Box 31"/>
          <p:cNvSpPr txBox="1">
            <a:spLocks noChangeArrowheads="1"/>
          </p:cNvSpPr>
          <p:nvPr/>
        </p:nvSpPr>
        <p:spPr bwMode="auto">
          <a:xfrm>
            <a:off x="666000" y="2170118"/>
            <a:ext cx="15668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>
                <a:latin typeface="+mn-lt"/>
              </a:rPr>
              <a:t>application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n-lt"/>
              </a:rPr>
              <a:t>transport</a:t>
            </a:r>
          </a:p>
          <a:p>
            <a:pPr algn="ctr"/>
            <a:endParaRPr lang="en-US" sz="2000" dirty="0">
              <a:latin typeface="+mn-lt"/>
            </a:endParaRPr>
          </a:p>
        </p:txBody>
      </p:sp>
      <p:sp>
        <p:nvSpPr>
          <p:cNvPr id="90139" name="Line 32"/>
          <p:cNvSpPr>
            <a:spLocks noChangeShapeType="1"/>
          </p:cNvSpPr>
          <p:nvPr/>
        </p:nvSpPr>
        <p:spPr bwMode="auto">
          <a:xfrm>
            <a:off x="719975" y="2870205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0" name="Line 33"/>
          <p:cNvSpPr>
            <a:spLocks noChangeShapeType="1"/>
          </p:cNvSpPr>
          <p:nvPr/>
        </p:nvSpPr>
        <p:spPr bwMode="auto">
          <a:xfrm>
            <a:off x="737438" y="3168655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1" name="Line 34"/>
          <p:cNvSpPr>
            <a:spLocks noChangeShapeType="1"/>
          </p:cNvSpPr>
          <p:nvPr/>
        </p:nvSpPr>
        <p:spPr bwMode="auto">
          <a:xfrm>
            <a:off x="737438" y="3429005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2" name="Line 35"/>
          <p:cNvSpPr>
            <a:spLocks noChangeShapeType="1"/>
          </p:cNvSpPr>
          <p:nvPr/>
        </p:nvSpPr>
        <p:spPr bwMode="auto">
          <a:xfrm>
            <a:off x="737438" y="2552705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3" name="Rectangle 36"/>
          <p:cNvSpPr>
            <a:spLocks noChangeArrowheads="1"/>
          </p:cNvSpPr>
          <p:nvPr/>
        </p:nvSpPr>
        <p:spPr bwMode="auto">
          <a:xfrm>
            <a:off x="6646113" y="2239968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4" name="Rectangle 37"/>
          <p:cNvSpPr>
            <a:spLocks noChangeArrowheads="1"/>
          </p:cNvSpPr>
          <p:nvPr/>
        </p:nvSpPr>
        <p:spPr bwMode="auto">
          <a:xfrm>
            <a:off x="6582613" y="2286005"/>
            <a:ext cx="1328737" cy="15668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5" name="Rectangle 38"/>
          <p:cNvSpPr>
            <a:spLocks noChangeArrowheads="1"/>
          </p:cNvSpPr>
          <p:nvPr/>
        </p:nvSpPr>
        <p:spPr bwMode="auto">
          <a:xfrm>
            <a:off x="6592138" y="2625730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6" name="Text Box 39"/>
          <p:cNvSpPr txBox="1">
            <a:spLocks noChangeArrowheads="1"/>
          </p:cNvSpPr>
          <p:nvPr/>
        </p:nvSpPr>
        <p:spPr bwMode="auto">
          <a:xfrm>
            <a:off x="6438988" y="2239968"/>
            <a:ext cx="1566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latin typeface="+mn-lt"/>
              </a:rPr>
              <a:t>application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transport</a:t>
            </a:r>
          </a:p>
          <a:p>
            <a:pPr algn="ctr"/>
            <a:endParaRPr lang="en-US" sz="2000">
              <a:latin typeface="+mn-lt"/>
            </a:endParaRPr>
          </a:p>
        </p:txBody>
      </p:sp>
      <p:sp>
        <p:nvSpPr>
          <p:cNvPr id="90147" name="Line 40"/>
          <p:cNvSpPr>
            <a:spLocks noChangeShapeType="1"/>
          </p:cNvSpPr>
          <p:nvPr/>
        </p:nvSpPr>
        <p:spPr bwMode="auto">
          <a:xfrm>
            <a:off x="6582613" y="2940055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8" name="Line 41"/>
          <p:cNvSpPr>
            <a:spLocks noChangeShapeType="1"/>
          </p:cNvSpPr>
          <p:nvPr/>
        </p:nvSpPr>
        <p:spPr bwMode="auto">
          <a:xfrm>
            <a:off x="6600075" y="3238505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49" name="Line 42"/>
          <p:cNvSpPr>
            <a:spLocks noChangeShapeType="1"/>
          </p:cNvSpPr>
          <p:nvPr/>
        </p:nvSpPr>
        <p:spPr bwMode="auto">
          <a:xfrm>
            <a:off x="6600075" y="3498855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0150" name="Line 43"/>
          <p:cNvSpPr>
            <a:spLocks noChangeShapeType="1"/>
          </p:cNvSpPr>
          <p:nvPr/>
        </p:nvSpPr>
        <p:spPr bwMode="auto">
          <a:xfrm>
            <a:off x="6600075" y="2622555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3" name="Text Box 36"/>
          <p:cNvSpPr txBox="1">
            <a:spLocks noChangeArrowheads="1"/>
          </p:cNvSpPr>
          <p:nvPr/>
        </p:nvSpPr>
        <p:spPr bwMode="auto">
          <a:xfrm>
            <a:off x="2301315" y="1272620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host or</a:t>
            </a:r>
          </a:p>
          <a:p>
            <a:r>
              <a:rPr lang="en-US" sz="1600" dirty="0">
                <a:latin typeface="+mn-lt"/>
              </a:rPr>
              <a:t>server</a:t>
            </a:r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05996"/>
              </p:ext>
            </p:extLst>
          </p:nvPr>
        </p:nvGraphicFramePr>
        <p:xfrm>
          <a:off x="2349500" y="1870075"/>
          <a:ext cx="6429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0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870075"/>
                        <a:ext cx="6429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9B881F-3001-4B51-8269-DB3C7B971869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113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114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9E36A9B-23DE-4955-B999-4A8081862694}" type="slidenum">
              <a:rPr lang="en-US" smtClean="0">
                <a:latin typeface="Verdana" pitchFamily="34" charset="0"/>
              </a:rPr>
              <a:pPr/>
              <a:t>76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Transport Layer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3963997"/>
            <a:ext cx="8310282" cy="216216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smtClean="0"/>
              <a:t>Transport Layer needs :</a:t>
            </a:r>
          </a:p>
          <a:p>
            <a:pPr eaLnBrk="1" hangingPunct="1"/>
            <a:r>
              <a:rPr lang="en-US" sz="1800" dirty="0" smtClean="0"/>
              <a:t>Actual delivery of the messages to the other machine over the network cloud</a:t>
            </a:r>
          </a:p>
          <a:p>
            <a:pPr eaLnBrk="1" hangingPunct="1"/>
            <a:r>
              <a:rPr lang="en-US" sz="1800" dirty="0" smtClean="0"/>
              <a:t>If the messages are delivered “somehow” the transport layer can provide the service of orderly delivery to the application layer</a:t>
            </a:r>
          </a:p>
          <a:p>
            <a:pPr marL="0" indent="0" eaLnBrk="1" hangingPunct="1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Solution:</a:t>
            </a:r>
          </a:p>
          <a:p>
            <a:pPr lvl="1" eaLnBrk="1" hangingPunct="1"/>
            <a:r>
              <a:rPr lang="en-US" sz="1800" dirty="0" smtClean="0">
                <a:solidFill>
                  <a:srgbClr val="FF0000"/>
                </a:solidFill>
              </a:rPr>
              <a:t>Transport Layer uses the services of the Network Layer</a:t>
            </a:r>
          </a:p>
        </p:txBody>
      </p:sp>
      <p:sp>
        <p:nvSpPr>
          <p:cNvPr id="91143" name="Freeform 7"/>
          <p:cNvSpPr>
            <a:spLocks/>
          </p:cNvSpPr>
          <p:nvPr/>
        </p:nvSpPr>
        <p:spPr bwMode="auto">
          <a:xfrm>
            <a:off x="3419475" y="2878143"/>
            <a:ext cx="1808163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44" name="Text Box 14"/>
          <p:cNvSpPr txBox="1">
            <a:spLocks noChangeArrowheads="1"/>
          </p:cNvSpPr>
          <p:nvPr/>
        </p:nvSpPr>
        <p:spPr bwMode="auto">
          <a:xfrm>
            <a:off x="5372100" y="46418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tr-TR" sz="2400"/>
          </a:p>
        </p:txBody>
      </p:sp>
      <p:grpSp>
        <p:nvGrpSpPr>
          <p:cNvPr id="91146" name="Group 10"/>
          <p:cNvGrpSpPr>
            <a:grpSpLocks/>
          </p:cNvGrpSpPr>
          <p:nvPr/>
        </p:nvGrpSpPr>
        <p:grpSpPr bwMode="auto">
          <a:xfrm>
            <a:off x="2181225" y="2393395"/>
            <a:ext cx="1062038" cy="560388"/>
            <a:chOff x="3046" y="1508"/>
            <a:chExt cx="669" cy="353"/>
          </a:xfrm>
        </p:grpSpPr>
        <p:sp>
          <p:nvSpPr>
            <p:cNvPr id="91177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91178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91147" name="Text Box 36"/>
          <p:cNvSpPr txBox="1">
            <a:spLocks noChangeArrowheads="1"/>
          </p:cNvSpPr>
          <p:nvPr/>
        </p:nvSpPr>
        <p:spPr bwMode="auto">
          <a:xfrm>
            <a:off x="2244725" y="3090868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Ankara</a:t>
            </a:r>
          </a:p>
        </p:txBody>
      </p:sp>
      <p:graphicFrame>
        <p:nvGraphicFramePr>
          <p:cNvPr id="91148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778689"/>
              </p:ext>
            </p:extLst>
          </p:nvPr>
        </p:nvGraphicFramePr>
        <p:xfrm>
          <a:off x="5507038" y="1844680"/>
          <a:ext cx="64293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83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1844680"/>
                        <a:ext cx="64293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149" name="Group 41"/>
          <p:cNvGrpSpPr>
            <a:grpSpLocks/>
          </p:cNvGrpSpPr>
          <p:nvPr/>
        </p:nvGrpSpPr>
        <p:grpSpPr bwMode="auto">
          <a:xfrm>
            <a:off x="5338763" y="2363793"/>
            <a:ext cx="1062037" cy="560387"/>
            <a:chOff x="3046" y="1508"/>
            <a:chExt cx="669" cy="353"/>
          </a:xfrm>
        </p:grpSpPr>
        <p:sp>
          <p:nvSpPr>
            <p:cNvPr id="91175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0"/>
                <a:buNone/>
              </a:pPr>
              <a:endParaRPr lang="tr-TR" sz="2400">
                <a:latin typeface="+mn-lt"/>
              </a:endParaRPr>
            </a:p>
          </p:txBody>
        </p:sp>
        <p:sp>
          <p:nvSpPr>
            <p:cNvPr id="91176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latin typeface="+mn-lt"/>
                </a:rPr>
                <a:t>process</a:t>
              </a:r>
            </a:p>
          </p:txBody>
        </p:sp>
      </p:grpSp>
      <p:sp>
        <p:nvSpPr>
          <p:cNvPr id="91150" name="Text Box 50"/>
          <p:cNvSpPr txBox="1">
            <a:spLocks noChangeArrowheads="1"/>
          </p:cNvSpPr>
          <p:nvPr/>
        </p:nvSpPr>
        <p:spPr bwMode="auto">
          <a:xfrm>
            <a:off x="5489575" y="1241430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host or</a:t>
            </a:r>
          </a:p>
          <a:p>
            <a:r>
              <a:rPr lang="en-US" sz="1600">
                <a:latin typeface="+mn-lt"/>
              </a:rPr>
              <a:t>server</a:t>
            </a:r>
          </a:p>
        </p:txBody>
      </p:sp>
      <p:sp>
        <p:nvSpPr>
          <p:cNvPr id="91151" name="Text Box 51"/>
          <p:cNvSpPr txBox="1">
            <a:spLocks noChangeArrowheads="1"/>
          </p:cNvSpPr>
          <p:nvPr/>
        </p:nvSpPr>
        <p:spPr bwMode="auto">
          <a:xfrm>
            <a:off x="3944938" y="3298830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>
                <a:latin typeface="+mn-lt"/>
              </a:rPr>
              <a:t>Internet</a:t>
            </a:r>
          </a:p>
        </p:txBody>
      </p:sp>
      <p:sp>
        <p:nvSpPr>
          <p:cNvPr id="91152" name="Text Box 56"/>
          <p:cNvSpPr txBox="1">
            <a:spLocks noChangeArrowheads="1"/>
          </p:cNvSpPr>
          <p:nvPr/>
        </p:nvSpPr>
        <p:spPr bwMode="auto">
          <a:xfrm>
            <a:off x="3395663" y="2076455"/>
            <a:ext cx="1470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controlled by</a:t>
            </a:r>
          </a:p>
          <a:p>
            <a:r>
              <a:rPr lang="en-US" sz="1600">
                <a:solidFill>
                  <a:srgbClr val="FF0000"/>
                </a:solidFill>
                <a:latin typeface="+mn-lt"/>
              </a:rPr>
              <a:t>app developer</a:t>
            </a:r>
            <a:endParaRPr lang="en-US" sz="1600">
              <a:latin typeface="+mn-lt"/>
            </a:endParaRPr>
          </a:p>
        </p:txBody>
      </p:sp>
      <p:sp>
        <p:nvSpPr>
          <p:cNvPr id="91153" name="Line 58"/>
          <p:cNvSpPr>
            <a:spLocks noChangeShapeType="1"/>
          </p:cNvSpPr>
          <p:nvPr/>
        </p:nvSpPr>
        <p:spPr bwMode="auto">
          <a:xfrm flipH="1">
            <a:off x="3167063" y="2359030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54" name="Freeform 19"/>
          <p:cNvSpPr>
            <a:spLocks/>
          </p:cNvSpPr>
          <p:nvPr/>
        </p:nvSpPr>
        <p:spPr bwMode="auto">
          <a:xfrm>
            <a:off x="2670175" y="2890843"/>
            <a:ext cx="3367088" cy="361950"/>
          </a:xfrm>
          <a:custGeom>
            <a:avLst/>
            <a:gdLst>
              <a:gd name="T0" fmla="*/ 0 w 2121"/>
              <a:gd name="T1" fmla="*/ 2147483647 h 776"/>
              <a:gd name="T2" fmla="*/ 2147483647 w 2121"/>
              <a:gd name="T3" fmla="*/ 2147483647 h 776"/>
              <a:gd name="T4" fmla="*/ 2147483647 w 2121"/>
              <a:gd name="T5" fmla="*/ 2147483647 h 776"/>
              <a:gd name="T6" fmla="*/ 2147483647 w 2121"/>
              <a:gd name="T7" fmla="*/ 0 h 776"/>
              <a:gd name="T8" fmla="*/ 0 60000 65536"/>
              <a:gd name="T9" fmla="*/ 0 60000 65536"/>
              <a:gd name="T10" fmla="*/ 0 60000 65536"/>
              <a:gd name="T11" fmla="*/ 0 60000 65536"/>
              <a:gd name="T12" fmla="*/ 0 w 2121"/>
              <a:gd name="T13" fmla="*/ 0 h 776"/>
              <a:gd name="T14" fmla="*/ 2121 w 2121"/>
              <a:gd name="T15" fmla="*/ 776 h 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21" h="776">
                <a:moveTo>
                  <a:pt x="0" y="36"/>
                </a:moveTo>
                <a:cubicBezTo>
                  <a:pt x="144" y="266"/>
                  <a:pt x="288" y="496"/>
                  <a:pt x="576" y="603"/>
                </a:cubicBezTo>
                <a:cubicBezTo>
                  <a:pt x="864" y="710"/>
                  <a:pt x="1471" y="776"/>
                  <a:pt x="1728" y="676"/>
                </a:cubicBezTo>
                <a:cubicBezTo>
                  <a:pt x="1985" y="576"/>
                  <a:pt x="2053" y="288"/>
                  <a:pt x="2121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1155" name="Line 58"/>
          <p:cNvSpPr>
            <a:spLocks noChangeShapeType="1"/>
          </p:cNvSpPr>
          <p:nvPr/>
        </p:nvSpPr>
        <p:spPr bwMode="auto">
          <a:xfrm>
            <a:off x="4806950" y="2371730"/>
            <a:ext cx="506413" cy="2492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57" name="Text Box 36"/>
          <p:cNvSpPr txBox="1">
            <a:spLocks noChangeArrowheads="1"/>
          </p:cNvSpPr>
          <p:nvPr/>
        </p:nvSpPr>
        <p:spPr bwMode="auto">
          <a:xfrm>
            <a:off x="5246688" y="3278193"/>
            <a:ext cx="1098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latin typeface="+mn-lt"/>
              </a:rPr>
              <a:t>Pittsburgh</a:t>
            </a:r>
          </a:p>
        </p:txBody>
      </p:sp>
      <p:sp>
        <p:nvSpPr>
          <p:cNvPr id="91158" name="Line 27"/>
          <p:cNvSpPr>
            <a:spLocks noChangeShapeType="1"/>
          </p:cNvSpPr>
          <p:nvPr/>
        </p:nvSpPr>
        <p:spPr bwMode="auto">
          <a:xfrm>
            <a:off x="3208338" y="2724155"/>
            <a:ext cx="216217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1159" name="Rectangle 29"/>
          <p:cNvSpPr>
            <a:spLocks noChangeArrowheads="1"/>
          </p:cNvSpPr>
          <p:nvPr/>
        </p:nvSpPr>
        <p:spPr bwMode="auto">
          <a:xfrm>
            <a:off x="772320" y="2129392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0" name="Rectangle 30"/>
          <p:cNvSpPr>
            <a:spLocks noChangeArrowheads="1"/>
          </p:cNvSpPr>
          <p:nvPr/>
        </p:nvSpPr>
        <p:spPr bwMode="auto">
          <a:xfrm>
            <a:off x="708820" y="2175429"/>
            <a:ext cx="1328737" cy="15668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1" name="Rectangle 31"/>
          <p:cNvSpPr>
            <a:spLocks noChangeArrowheads="1"/>
          </p:cNvSpPr>
          <p:nvPr/>
        </p:nvSpPr>
        <p:spPr bwMode="auto">
          <a:xfrm>
            <a:off x="718345" y="2515154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2" name="Text Box 32"/>
          <p:cNvSpPr txBox="1">
            <a:spLocks noChangeArrowheads="1"/>
          </p:cNvSpPr>
          <p:nvPr/>
        </p:nvSpPr>
        <p:spPr bwMode="auto">
          <a:xfrm>
            <a:off x="654845" y="2129392"/>
            <a:ext cx="1566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latin typeface="+mn-lt"/>
              </a:rPr>
              <a:t>application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transport</a:t>
            </a:r>
          </a:p>
          <a:p>
            <a:pPr algn="ctr"/>
            <a:r>
              <a:rPr lang="en-US" sz="2000">
                <a:latin typeface="+mn-lt"/>
              </a:rPr>
              <a:t>network</a:t>
            </a:r>
          </a:p>
        </p:txBody>
      </p:sp>
      <p:sp>
        <p:nvSpPr>
          <p:cNvPr id="91163" name="Line 33"/>
          <p:cNvSpPr>
            <a:spLocks noChangeShapeType="1"/>
          </p:cNvSpPr>
          <p:nvPr/>
        </p:nvSpPr>
        <p:spPr bwMode="auto">
          <a:xfrm>
            <a:off x="708820" y="2829479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4" name="Line 34"/>
          <p:cNvSpPr>
            <a:spLocks noChangeShapeType="1"/>
          </p:cNvSpPr>
          <p:nvPr/>
        </p:nvSpPr>
        <p:spPr bwMode="auto">
          <a:xfrm>
            <a:off x="726282" y="3127929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5" name="Line 35"/>
          <p:cNvSpPr>
            <a:spLocks noChangeShapeType="1"/>
          </p:cNvSpPr>
          <p:nvPr/>
        </p:nvSpPr>
        <p:spPr bwMode="auto">
          <a:xfrm>
            <a:off x="726282" y="3388279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6" name="Line 36"/>
          <p:cNvSpPr>
            <a:spLocks noChangeShapeType="1"/>
          </p:cNvSpPr>
          <p:nvPr/>
        </p:nvSpPr>
        <p:spPr bwMode="auto">
          <a:xfrm>
            <a:off x="726282" y="2511979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7" name="Rectangle 37"/>
          <p:cNvSpPr>
            <a:spLocks noChangeArrowheads="1"/>
          </p:cNvSpPr>
          <p:nvPr/>
        </p:nvSpPr>
        <p:spPr bwMode="auto">
          <a:xfrm>
            <a:off x="6573838" y="2130430"/>
            <a:ext cx="1301750" cy="15208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8" name="Rectangle 38"/>
          <p:cNvSpPr>
            <a:spLocks noChangeArrowheads="1"/>
          </p:cNvSpPr>
          <p:nvPr/>
        </p:nvSpPr>
        <p:spPr bwMode="auto">
          <a:xfrm>
            <a:off x="6510338" y="2176468"/>
            <a:ext cx="1328737" cy="15668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69" name="Rectangle 39"/>
          <p:cNvSpPr>
            <a:spLocks noChangeArrowheads="1"/>
          </p:cNvSpPr>
          <p:nvPr/>
        </p:nvSpPr>
        <p:spPr bwMode="auto">
          <a:xfrm>
            <a:off x="6519863" y="2516193"/>
            <a:ext cx="1319212" cy="3365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70" name="Text Box 40"/>
          <p:cNvSpPr txBox="1">
            <a:spLocks noChangeArrowheads="1"/>
          </p:cNvSpPr>
          <p:nvPr/>
        </p:nvSpPr>
        <p:spPr bwMode="auto">
          <a:xfrm>
            <a:off x="6456363" y="2130430"/>
            <a:ext cx="1566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>
                <a:latin typeface="+mn-lt"/>
              </a:rPr>
              <a:t>application</a:t>
            </a:r>
          </a:p>
          <a:p>
            <a:pPr algn="ctr"/>
            <a:r>
              <a:rPr lang="en-US" sz="2000">
                <a:solidFill>
                  <a:schemeClr val="bg1"/>
                </a:solidFill>
                <a:latin typeface="+mn-lt"/>
              </a:rPr>
              <a:t>transport</a:t>
            </a:r>
          </a:p>
          <a:p>
            <a:pPr algn="ctr"/>
            <a:r>
              <a:rPr lang="en-US" sz="2000">
                <a:latin typeface="+mn-lt"/>
              </a:rPr>
              <a:t>network</a:t>
            </a:r>
          </a:p>
        </p:txBody>
      </p:sp>
      <p:sp>
        <p:nvSpPr>
          <p:cNvPr id="91171" name="Line 41"/>
          <p:cNvSpPr>
            <a:spLocks noChangeShapeType="1"/>
          </p:cNvSpPr>
          <p:nvPr/>
        </p:nvSpPr>
        <p:spPr bwMode="auto">
          <a:xfrm>
            <a:off x="6510338" y="2830518"/>
            <a:ext cx="1328737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72" name="Line 42"/>
          <p:cNvSpPr>
            <a:spLocks noChangeShapeType="1"/>
          </p:cNvSpPr>
          <p:nvPr/>
        </p:nvSpPr>
        <p:spPr bwMode="auto">
          <a:xfrm>
            <a:off x="6527800" y="312896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73" name="Line 43"/>
          <p:cNvSpPr>
            <a:spLocks noChangeShapeType="1"/>
          </p:cNvSpPr>
          <p:nvPr/>
        </p:nvSpPr>
        <p:spPr bwMode="auto">
          <a:xfrm>
            <a:off x="6527800" y="338931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1174" name="Line 44"/>
          <p:cNvSpPr>
            <a:spLocks noChangeShapeType="1"/>
          </p:cNvSpPr>
          <p:nvPr/>
        </p:nvSpPr>
        <p:spPr bwMode="auto">
          <a:xfrm>
            <a:off x="6527800" y="2513018"/>
            <a:ext cx="1328738" cy="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43" name="Text Box 36"/>
          <p:cNvSpPr txBox="1">
            <a:spLocks noChangeArrowheads="1"/>
          </p:cNvSpPr>
          <p:nvPr/>
        </p:nvSpPr>
        <p:spPr bwMode="auto">
          <a:xfrm>
            <a:off x="2301315" y="1272620"/>
            <a:ext cx="806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host or</a:t>
            </a:r>
          </a:p>
          <a:p>
            <a:r>
              <a:rPr lang="en-US" sz="1600" dirty="0">
                <a:latin typeface="+mn-lt"/>
              </a:rPr>
              <a:t>server</a:t>
            </a:r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05996"/>
              </p:ext>
            </p:extLst>
          </p:nvPr>
        </p:nvGraphicFramePr>
        <p:xfrm>
          <a:off x="2349500" y="1870075"/>
          <a:ext cx="6429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84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1870075"/>
                        <a:ext cx="64293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050D172-4014-4EC6-B16E-28413DFAE1D3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216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216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EC88DC-A682-4A55-8E55-BFC17120EEE4}" type="slidenum">
              <a:rPr lang="en-US" smtClean="0">
                <a:latin typeface="Verdana" pitchFamily="34" charset="0"/>
              </a:rPr>
              <a:pPr/>
              <a:t>77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Network Layer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Provides the service of sending the segment from sending to receiving host </a:t>
            </a:r>
          </a:p>
          <a:p>
            <a:pPr eaLnBrk="1" hangingPunct="1"/>
            <a:r>
              <a:rPr lang="en-US" sz="2400" dirty="0" smtClean="0"/>
              <a:t>Network layer protocols in </a:t>
            </a:r>
            <a:r>
              <a:rPr lang="en-US" sz="2400" i="1" dirty="0" smtClean="0"/>
              <a:t>every</a:t>
            </a:r>
            <a:r>
              <a:rPr lang="en-US" sz="2400" dirty="0" smtClean="0"/>
              <a:t> host, router</a:t>
            </a:r>
          </a:p>
          <a:p>
            <a:pPr eaLnBrk="1" hangingPunct="1"/>
            <a:r>
              <a:rPr lang="en-US" sz="2400" dirty="0" smtClean="0"/>
              <a:t>Router examines header fields in all packets passing through it</a:t>
            </a:r>
          </a:p>
        </p:txBody>
      </p:sp>
      <p:sp>
        <p:nvSpPr>
          <p:cNvPr id="92167" name="Freeform 4"/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68" name="Freeform 5"/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69" name="Freeform 6"/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2170" name="Group 7"/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92577" name="Object 8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67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578" name="Object 9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68"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79" name="Line 10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171" name="Group 11"/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92574" name="Object 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69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575" name="Object 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0"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76" name="Line 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172" name="Group 15"/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92571" name="Oval 16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72" name="Oval 17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73" name="Oval 18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173" name="Group 19"/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92563" name="AutoShape 2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4" name="Rectangle 2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5" name="Rectangle 2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6" name="AutoShape 2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7" name="Line 2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8" name="Line 2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9" name="Rectangle 2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70" name="Rectangle 2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174" name="Group 28"/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92560" name="Oval 2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1" name="Oval 3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62" name="Oval 3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2175" name="Line 32"/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76" name="Line 33"/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77" name="Line 34"/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78" name="Line 35"/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79" name="Line 36"/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80" name="Line 37"/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2181" name="Group 38"/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92552" name="AutoShape 3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3" name="Rectangle 4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4" name="Rectangle 4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5" name="AutoShape 4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6" name="Line 4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7" name="Line 4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8" name="Rectangle 4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59" name="Rectangle 4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182" name="Group 47"/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92543" name="Object 48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1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44" name="Line 49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aphicFrame>
          <p:nvGraphicFramePr>
            <p:cNvPr id="92545" name="Object 50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2"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46" name="Line 51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547" name="Group 52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92549" name="Oval 53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50" name="Oval 54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51" name="Oval 55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2548" name="Line 56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aphicFrame>
        <p:nvGraphicFramePr>
          <p:cNvPr id="92183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105189"/>
              </p:ext>
            </p:extLst>
          </p:nvPr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3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4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172928"/>
              </p:ext>
            </p:extLst>
          </p:nvPr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4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85" name="Oval 59"/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86" name="Oval 60"/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87" name="Oval 61"/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88" name="Line 62"/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89" name="Line 63"/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90" name="Line 64"/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91" name="Line 65"/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92" name="Line 66"/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193" name="Line 67"/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aphicFrame>
        <p:nvGraphicFramePr>
          <p:cNvPr id="92194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52070"/>
              </p:ext>
            </p:extLst>
          </p:nvPr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5"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5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328119"/>
              </p:ext>
            </p:extLst>
          </p:nvPr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376"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196" name="Group 70"/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92541" name="Object 7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7"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542" name="Object 7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8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197" name="Group 73"/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92539" name="Object 74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79"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540" name="Object 75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80"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198" name="Group 76"/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92537" name="Object 77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81"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538" name="Rectangle 78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2199" name="Line 79"/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2200" name="Group 80"/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92529" name="AutoShape 8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0" name="Rectangle 8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1" name="Rectangle 8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2" name="AutoShape 8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3" name="Line 8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4" name="Line 8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5" name="Rectangle 8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36" name="Rectangle 8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2201" name="Group 89"/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92521" name="AutoShape 9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2" name="Rectangle 9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3" name="Rectangle 9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4" name="AutoShape 9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5" name="Line 9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6" name="Line 9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7" name="Rectangle 9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28" name="Rectangle 9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2202" name="Line 98"/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3" name="Line 99"/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4" name="Line 100"/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5" name="Line 101"/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6" name="Line 102"/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7" name="Line 103"/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8" name="Line 104"/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09" name="Line 105"/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10" name="Line 106"/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11" name="Line 107"/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12" name="Line 108"/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13" name="Line 109"/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2214" name="Group 110"/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92508" name="Oval 1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09" name="Line 1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10" name="Line 1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511" name="Rectangle 1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512" name="Oval 1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513" name="Group 1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518" name="Line 1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19" name="Line 1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20" name="Line 1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514" name="Group 1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515" name="Line 1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16" name="Line 1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17" name="Line 1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15" name="Group 124"/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92495" name="Oval 1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96" name="Line 1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97" name="Line 1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98" name="Rectangle 1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99" name="Oval 1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500" name="Group 1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505" name="Line 1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06" name="Line 1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07" name="Line 1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501" name="Group 1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502" name="Line 1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03" name="Line 1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504" name="Line 1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16" name="Group 138"/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92482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83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84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85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86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87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92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93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94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88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89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90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91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17" name="Group 152"/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92469" name="Oval 15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70" name="Line 15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71" name="Line 15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72" name="Rectangle 15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73" name="Oval 15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74" name="Group 15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79" name="Line 1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80" name="Line 1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81" name="Line 1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75" name="Group 16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76" name="Line 1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77" name="Line 1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78" name="Line 1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18" name="Group 166"/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92456" name="Oval 16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57" name="Line 16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58" name="Line 16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59" name="Rectangle 17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60" name="Oval 17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61" name="Group 17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66" name="Line 1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67" name="Line 1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68" name="Line 1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62" name="Group 17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63" name="Line 1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64" name="Line 1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65" name="Line 1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19" name="Group 180"/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92443" name="Oval 18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44" name="Line 18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45" name="Line 18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46" name="Rectangle 18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47" name="Oval 18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48" name="Group 18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53" name="Line 18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54" name="Line 18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55" name="Line 18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49" name="Group 19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50" name="Line 19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51" name="Line 19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52" name="Line 19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20" name="Group 194"/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92430" name="Oval 19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31" name="Line 19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32" name="Line 19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33" name="Rectangle 19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34" name="Oval 19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35" name="Group 20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40" name="Line 20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41" name="Line 20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42" name="Line 20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36" name="Group 20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37" name="Line 2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38" name="Line 2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39" name="Line 2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2221" name="Group 208"/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92417" name="Oval 2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18" name="Line 2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19" name="Line 2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420" name="Rectangle 2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2421" name="Oval 2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2422" name="Group 2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2427" name="Line 2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28" name="Line 2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29" name="Line 2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2423" name="Group 2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2424" name="Line 2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25" name="Line 2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26" name="Line 2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92222" name="Line 222"/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2" name="Group 223"/>
          <p:cNvGrpSpPr>
            <a:grpSpLocks/>
          </p:cNvGrpSpPr>
          <p:nvPr/>
        </p:nvGrpSpPr>
        <p:grpSpPr bwMode="auto">
          <a:xfrm>
            <a:off x="5807075" y="1909763"/>
            <a:ext cx="2809875" cy="2973387"/>
            <a:chOff x="3658" y="1203"/>
            <a:chExt cx="1770" cy="1873"/>
          </a:xfrm>
        </p:grpSpPr>
        <p:grpSp>
          <p:nvGrpSpPr>
            <p:cNvPr id="92241" name="Group 224"/>
            <p:cNvGrpSpPr>
              <a:grpSpLocks/>
            </p:cNvGrpSpPr>
            <p:nvPr/>
          </p:nvGrpSpPr>
          <p:grpSpPr bwMode="auto">
            <a:xfrm>
              <a:off x="3712" y="2313"/>
              <a:ext cx="513" cy="432"/>
              <a:chOff x="3937" y="633"/>
              <a:chExt cx="513" cy="432"/>
            </a:xfrm>
          </p:grpSpPr>
          <p:sp>
            <p:nvSpPr>
              <p:cNvPr id="92396" name="Line 225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97" name="Line 226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98" name="Oval 227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99" name="Line 228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0" name="Line 229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1" name="Rectangle 230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402" name="Oval 231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403" name="Group 232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414" name="Line 2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415" name="Line 2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416" name="Line 2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404" name="Group 236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411" name="Line 2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412" name="Line 2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413" name="Line 2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405" name="Rectangle 240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6" name="Rectangle 241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7" name="Line 242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8" name="Line 243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09" name="Rectangle 244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410" name="Text Box 245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</p:txBody>
          </p:sp>
        </p:grpSp>
        <p:grpSp>
          <p:nvGrpSpPr>
            <p:cNvPr id="92242" name="Group 246"/>
            <p:cNvGrpSpPr>
              <a:grpSpLocks/>
            </p:cNvGrpSpPr>
            <p:nvPr/>
          </p:nvGrpSpPr>
          <p:grpSpPr bwMode="auto">
            <a:xfrm>
              <a:off x="4261" y="1671"/>
              <a:ext cx="513" cy="432"/>
              <a:chOff x="3937" y="633"/>
              <a:chExt cx="513" cy="432"/>
            </a:xfrm>
          </p:grpSpPr>
          <p:sp>
            <p:nvSpPr>
              <p:cNvPr id="92375" name="Line 247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76" name="Line 248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77" name="Oval 249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78" name="Line 250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79" name="Line 251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0" name="Rectangle 252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381" name="Oval 253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382" name="Group 254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393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94" name="Line 2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95" name="Line 2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383" name="Group 258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390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91" name="Line 2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92" name="Line 26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384" name="Rectangle 262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5" name="Rectangle 263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6" name="Line 264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7" name="Line 265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8" name="Rectangle 266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89" name="Text Box 267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</p:txBody>
          </p:sp>
        </p:grpSp>
        <p:grpSp>
          <p:nvGrpSpPr>
            <p:cNvPr id="92243" name="Group 268"/>
            <p:cNvGrpSpPr>
              <a:grpSpLocks/>
            </p:cNvGrpSpPr>
            <p:nvPr/>
          </p:nvGrpSpPr>
          <p:grpSpPr bwMode="auto">
            <a:xfrm>
              <a:off x="4270" y="1203"/>
              <a:ext cx="513" cy="432"/>
              <a:chOff x="3937" y="633"/>
              <a:chExt cx="513" cy="432"/>
            </a:xfrm>
          </p:grpSpPr>
          <p:sp>
            <p:nvSpPr>
              <p:cNvPr id="92354" name="Line 26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55" name="Line 27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56" name="Oval 27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57" name="Line 27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58" name="Line 27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59" name="Rectangle 27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360" name="Oval 27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361" name="Group 27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372" name="Line 27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73" name="Line 27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74" name="Line 27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362" name="Group 28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369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70" name="Line 28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71" name="Line 28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363" name="Rectangle 28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64" name="Rectangle 28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65" name="Line 28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66" name="Line 28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67" name="Rectangle 28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68" name="Text Box 28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1000">
                  <a:latin typeface="+mn-lt"/>
                </a:endParaRPr>
              </a:p>
            </p:txBody>
          </p:sp>
        </p:grpSp>
        <p:grpSp>
          <p:nvGrpSpPr>
            <p:cNvPr id="92244" name="Group 290"/>
            <p:cNvGrpSpPr>
              <a:grpSpLocks/>
            </p:cNvGrpSpPr>
            <p:nvPr/>
          </p:nvGrpSpPr>
          <p:grpSpPr bwMode="auto">
            <a:xfrm>
              <a:off x="4477" y="2241"/>
              <a:ext cx="513" cy="576"/>
              <a:chOff x="3937" y="633"/>
              <a:chExt cx="513" cy="576"/>
            </a:xfrm>
          </p:grpSpPr>
          <p:sp>
            <p:nvSpPr>
              <p:cNvPr id="92333" name="Line 291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34" name="Line 292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35" name="Oval 293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36" name="Line 294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37" name="Line 295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38" name="Rectangle 296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339" name="Oval 297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340" name="Group 298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351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52" name="Line 3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53" name="Line 3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341" name="Group 302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348" name="Line 3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49" name="Line 3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50" name="Line 3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342" name="Rectangle 306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43" name="Rectangle 307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44" name="Line 308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45" name="Line 309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46" name="Rectangle 310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47" name="Text Box 311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2245" name="Group 312"/>
            <p:cNvGrpSpPr>
              <a:grpSpLocks/>
            </p:cNvGrpSpPr>
            <p:nvPr/>
          </p:nvGrpSpPr>
          <p:grpSpPr bwMode="auto">
            <a:xfrm>
              <a:off x="4786" y="1860"/>
              <a:ext cx="513" cy="576"/>
              <a:chOff x="3937" y="633"/>
              <a:chExt cx="513" cy="576"/>
            </a:xfrm>
          </p:grpSpPr>
          <p:sp>
            <p:nvSpPr>
              <p:cNvPr id="92312" name="Line 313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13" name="Line 314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14" name="Oval 315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15" name="Line 316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16" name="Line 317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17" name="Rectangle 318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318" name="Oval 319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319" name="Group 320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330" name="Line 32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31" name="Line 32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32" name="Line 32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320" name="Group 324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327" name="Line 3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28" name="Line 3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29" name="Line 3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321" name="Rectangle 328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22" name="Rectangle 329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23" name="Line 330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24" name="Line 331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25" name="Rectangle 332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26" name="Text Box 333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2246" name="Group 334"/>
            <p:cNvGrpSpPr>
              <a:grpSpLocks/>
            </p:cNvGrpSpPr>
            <p:nvPr/>
          </p:nvGrpSpPr>
          <p:grpSpPr bwMode="auto">
            <a:xfrm>
              <a:off x="4915" y="1323"/>
              <a:ext cx="513" cy="432"/>
              <a:chOff x="3937" y="633"/>
              <a:chExt cx="513" cy="432"/>
            </a:xfrm>
          </p:grpSpPr>
          <p:sp>
            <p:nvSpPr>
              <p:cNvPr id="92291" name="Line 335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92" name="Line 336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93" name="Oval 337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94" name="Line 338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95" name="Line 339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96" name="Rectangle 340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297" name="Oval 341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298" name="Group 342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309" name="Line 3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10" name="Line 34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11" name="Line 3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299" name="Group 346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306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07" name="Line 3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308" name="Line 3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300" name="Rectangle 350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01" name="Rectangle 351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02" name="Line 352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03" name="Line 353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04" name="Rectangle 354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305" name="Text Box 355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1000">
                  <a:latin typeface="+mn-lt"/>
                </a:endParaRPr>
              </a:p>
            </p:txBody>
          </p:sp>
        </p:grpSp>
        <p:grpSp>
          <p:nvGrpSpPr>
            <p:cNvPr id="92247" name="Group 356"/>
            <p:cNvGrpSpPr>
              <a:grpSpLocks/>
            </p:cNvGrpSpPr>
            <p:nvPr/>
          </p:nvGrpSpPr>
          <p:grpSpPr bwMode="auto">
            <a:xfrm>
              <a:off x="4189" y="2634"/>
              <a:ext cx="513" cy="442"/>
              <a:chOff x="3937" y="633"/>
              <a:chExt cx="513" cy="442"/>
            </a:xfrm>
          </p:grpSpPr>
          <p:sp>
            <p:nvSpPr>
              <p:cNvPr id="92270" name="Line 357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71" name="Line 358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72" name="Oval 359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73" name="Line 360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74" name="Line 361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75" name="Rectangle 362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276" name="Oval 363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277" name="Group 364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288" name="Line 36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89" name="Line 3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90" name="Line 3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278" name="Group 368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285" name="Line 3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86" name="Line 3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87" name="Line 3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279" name="Rectangle 372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80" name="Rectangle 373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81" name="Line 374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82" name="Line 375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83" name="Rectangle 376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84" name="Text Box 377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latin typeface="+mn-lt"/>
                  </a:rPr>
                  <a:t>l</a:t>
                </a:r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2248" name="Group 378"/>
            <p:cNvGrpSpPr>
              <a:grpSpLocks/>
            </p:cNvGrpSpPr>
            <p:nvPr/>
          </p:nvGrpSpPr>
          <p:grpSpPr bwMode="auto">
            <a:xfrm>
              <a:off x="3658" y="1308"/>
              <a:ext cx="513" cy="480"/>
              <a:chOff x="3937" y="633"/>
              <a:chExt cx="513" cy="480"/>
            </a:xfrm>
          </p:grpSpPr>
          <p:sp>
            <p:nvSpPr>
              <p:cNvPr id="92249" name="Line 37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0" name="Line 38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1" name="Oval 38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2" name="Line 38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3" name="Line 38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4" name="Rectangle 38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2255" name="Oval 38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2256" name="Group 38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2267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68" name="Line 38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69" name="Line 38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2257" name="Group 39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2264" name="Line 3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65" name="Line 3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2266" name="Line 3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2258" name="Rectangle 39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59" name="Rectangle 39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60" name="Line 39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61" name="Line 39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62" name="Rectangle 39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2263" name="Text Box 39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endParaRPr lang="en-US" sz="2400">
                  <a:latin typeface="+mn-lt"/>
                </a:endParaRPr>
              </a:p>
            </p:txBody>
          </p:sp>
        </p:grpSp>
      </p:grpSp>
      <p:grpSp>
        <p:nvGrpSpPr>
          <p:cNvPr id="92224" name="Group 401"/>
          <p:cNvGrpSpPr>
            <a:grpSpLocks/>
          </p:cNvGrpSpPr>
          <p:nvPr/>
        </p:nvGrpSpPr>
        <p:grpSpPr bwMode="auto">
          <a:xfrm>
            <a:off x="4692650" y="1538288"/>
            <a:ext cx="814388" cy="928687"/>
            <a:chOff x="2956" y="969"/>
            <a:chExt cx="513" cy="585"/>
          </a:xfrm>
        </p:grpSpPr>
        <p:sp>
          <p:nvSpPr>
            <p:cNvPr id="92233" name="Rectangle 402"/>
            <p:cNvSpPr>
              <a:spLocks noChangeArrowheads="1"/>
            </p:cNvSpPr>
            <p:nvPr/>
          </p:nvSpPr>
          <p:spPr bwMode="auto">
            <a:xfrm>
              <a:off x="3018" y="969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34" name="Rectangle 403"/>
            <p:cNvSpPr>
              <a:spLocks noChangeArrowheads="1"/>
            </p:cNvSpPr>
            <p:nvPr/>
          </p:nvSpPr>
          <p:spPr bwMode="auto">
            <a:xfrm>
              <a:off x="2997" y="984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35" name="Rectangle 404"/>
            <p:cNvSpPr>
              <a:spLocks noChangeArrowheads="1"/>
            </p:cNvSpPr>
            <p:nvPr/>
          </p:nvSpPr>
          <p:spPr bwMode="auto">
            <a:xfrm>
              <a:off x="3000" y="1185"/>
              <a:ext cx="432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36" name="Text Box 405"/>
            <p:cNvSpPr txBox="1">
              <a:spLocks noChangeArrowheads="1"/>
            </p:cNvSpPr>
            <p:nvPr/>
          </p:nvSpPr>
          <p:spPr bwMode="auto">
            <a:xfrm>
              <a:off x="2956" y="978"/>
              <a:ext cx="51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000">
                  <a:latin typeface="+mn-lt"/>
                </a:rPr>
                <a:t>application</a:t>
              </a:r>
            </a:p>
            <a:p>
              <a:pPr algn="ctr"/>
              <a:r>
                <a:rPr lang="en-US" sz="1000">
                  <a:latin typeface="+mn-lt"/>
                </a:rPr>
                <a:t>transport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sz="1000">
                <a:latin typeface="+mn-lt"/>
              </a:endParaRPr>
            </a:p>
            <a:p>
              <a:pPr algn="ctr"/>
              <a:endParaRPr lang="en-US" sz="2400">
                <a:latin typeface="+mn-lt"/>
              </a:endParaRPr>
            </a:p>
          </p:txBody>
        </p:sp>
        <p:sp>
          <p:nvSpPr>
            <p:cNvPr id="92237" name="Line 406"/>
            <p:cNvSpPr>
              <a:spLocks noChangeShapeType="1"/>
            </p:cNvSpPr>
            <p:nvPr/>
          </p:nvSpPr>
          <p:spPr bwMode="auto">
            <a:xfrm>
              <a:off x="2997" y="119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38" name="Line 407"/>
            <p:cNvSpPr>
              <a:spLocks noChangeShapeType="1"/>
            </p:cNvSpPr>
            <p:nvPr/>
          </p:nvSpPr>
          <p:spPr bwMode="auto">
            <a:xfrm>
              <a:off x="3003" y="1290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39" name="Line 408"/>
            <p:cNvSpPr>
              <a:spLocks noChangeShapeType="1"/>
            </p:cNvSpPr>
            <p:nvPr/>
          </p:nvSpPr>
          <p:spPr bwMode="auto">
            <a:xfrm>
              <a:off x="3003" y="1374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2240" name="Line 409"/>
            <p:cNvSpPr>
              <a:spLocks noChangeShapeType="1"/>
            </p:cNvSpPr>
            <p:nvPr/>
          </p:nvSpPr>
          <p:spPr bwMode="auto">
            <a:xfrm>
              <a:off x="3003" y="109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2225" name="Rectangle 411"/>
          <p:cNvSpPr>
            <a:spLocks noChangeArrowheads="1"/>
          </p:cNvSpPr>
          <p:nvPr/>
        </p:nvSpPr>
        <p:spPr bwMode="auto">
          <a:xfrm>
            <a:off x="7743825" y="4452938"/>
            <a:ext cx="676275" cy="7762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26" name="Rectangle 412"/>
          <p:cNvSpPr>
            <a:spLocks noChangeArrowheads="1"/>
          </p:cNvSpPr>
          <p:nvPr/>
        </p:nvSpPr>
        <p:spPr bwMode="auto">
          <a:xfrm>
            <a:off x="7710488" y="4476750"/>
            <a:ext cx="690562" cy="80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27" name="Rectangle 413"/>
          <p:cNvSpPr>
            <a:spLocks noChangeArrowheads="1"/>
          </p:cNvSpPr>
          <p:nvPr/>
        </p:nvSpPr>
        <p:spPr bwMode="auto">
          <a:xfrm>
            <a:off x="7715250" y="4795838"/>
            <a:ext cx="685800" cy="1714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28" name="Text Box 414"/>
          <p:cNvSpPr txBox="1">
            <a:spLocks noChangeArrowheads="1"/>
          </p:cNvSpPr>
          <p:nvPr/>
        </p:nvSpPr>
        <p:spPr bwMode="auto">
          <a:xfrm>
            <a:off x="7645400" y="4467225"/>
            <a:ext cx="8143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000">
                <a:latin typeface="+mn-lt"/>
              </a:rPr>
              <a:t>application</a:t>
            </a:r>
          </a:p>
          <a:p>
            <a:pPr algn="ctr"/>
            <a:r>
              <a:rPr lang="en-US" sz="1000">
                <a:latin typeface="+mn-lt"/>
              </a:rPr>
              <a:t>transport</a:t>
            </a:r>
          </a:p>
          <a:p>
            <a:pPr algn="ctr"/>
            <a:r>
              <a:rPr lang="en-US" sz="1000">
                <a:solidFill>
                  <a:schemeClr val="bg1"/>
                </a:solidFill>
                <a:latin typeface="+mn-lt"/>
              </a:rPr>
              <a:t>network</a:t>
            </a:r>
            <a:endParaRPr lang="en-US" sz="1000">
              <a:latin typeface="+mn-lt"/>
            </a:endParaRPr>
          </a:p>
        </p:txBody>
      </p:sp>
      <p:sp>
        <p:nvSpPr>
          <p:cNvPr id="92229" name="Line 415"/>
          <p:cNvSpPr>
            <a:spLocks noChangeShapeType="1"/>
          </p:cNvSpPr>
          <p:nvPr/>
        </p:nvSpPr>
        <p:spPr bwMode="auto">
          <a:xfrm>
            <a:off x="7710488" y="4810125"/>
            <a:ext cx="6905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30" name="Line 416"/>
          <p:cNvSpPr>
            <a:spLocks noChangeShapeType="1"/>
          </p:cNvSpPr>
          <p:nvPr/>
        </p:nvSpPr>
        <p:spPr bwMode="auto">
          <a:xfrm>
            <a:off x="7720013" y="4962525"/>
            <a:ext cx="6905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31" name="Line 417"/>
          <p:cNvSpPr>
            <a:spLocks noChangeShapeType="1"/>
          </p:cNvSpPr>
          <p:nvPr/>
        </p:nvSpPr>
        <p:spPr bwMode="auto">
          <a:xfrm>
            <a:off x="7720013" y="5095875"/>
            <a:ext cx="6905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2232" name="Line 418"/>
          <p:cNvSpPr>
            <a:spLocks noChangeShapeType="1"/>
          </p:cNvSpPr>
          <p:nvPr/>
        </p:nvSpPr>
        <p:spPr bwMode="auto">
          <a:xfrm>
            <a:off x="7720013" y="4648200"/>
            <a:ext cx="690562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C183F68-C5DB-492E-A1B8-5C77C48D1A2A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421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421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0F22C56-2BC6-43D5-B369-6FFC22A56354}" type="slidenum">
              <a:rPr lang="en-US" smtClean="0">
                <a:latin typeface="Verdana" pitchFamily="34" charset="0"/>
              </a:rPr>
              <a:pPr/>
              <a:t>78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42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Network Layer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Network Layer needs:</a:t>
            </a:r>
          </a:p>
          <a:p>
            <a:pPr lvl="1" eaLnBrk="1" hangingPunct="1"/>
            <a:r>
              <a:rPr lang="en-US" smtClean="0"/>
              <a:t>To send the packet reliably from one node to other node </a:t>
            </a:r>
          </a:p>
          <a:p>
            <a:pPr lvl="1" eaLnBrk="1" hangingPunct="1"/>
            <a:r>
              <a:rPr lang="en-US" smtClean="0"/>
              <a:t>Such that it gets to the destination node</a:t>
            </a:r>
          </a:p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Solution:</a:t>
            </a:r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Network Layer uses the services of the Data Link Layer</a:t>
            </a:r>
          </a:p>
        </p:txBody>
      </p:sp>
      <p:sp>
        <p:nvSpPr>
          <p:cNvPr id="94215" name="Freeform 418"/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16" name="Freeform 419"/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17" name="Freeform 420"/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4218" name="Group 421"/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94627" name="Object 42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1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4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628" name="Object 42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2"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Object 4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629" name="Line 42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19" name="Group 425"/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94624" name="Object 426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3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4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625" name="Object 427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4"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4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626" name="Line 42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20" name="Group 429"/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94621" name="Oval 43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22" name="Oval 43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23" name="Oval 43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21" name="Group 433"/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94613" name="AutoShape 43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4" name="Rectangle 43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5" name="Rectangle 43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6" name="AutoShape 43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7" name="Line 43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8" name="Line 43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9" name="Rectangle 44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20" name="Rectangle 44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22" name="Group 442"/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94610" name="Oval 44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1" name="Oval 44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12" name="Oval 44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4223" name="Line 446"/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24" name="Line 447"/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25" name="Line 448"/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26" name="Line 449"/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27" name="Line 450"/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28" name="Line 451"/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4229" name="Group 452"/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94602" name="AutoShape 45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3" name="Rectangle 45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4" name="Rectangle 45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5" name="AutoShape 45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6" name="Line 45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7" name="Line 45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8" name="Rectangle 45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609" name="Rectangle 46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30" name="Group 461"/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94593" name="Object 462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5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4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594" name="Line 46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aphicFrame>
          <p:nvGraphicFramePr>
            <p:cNvPr id="94595" name="Object 464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26"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4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596" name="Line 46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97" name="Group 46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94599" name="Oval 46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600" name="Oval 46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601" name="Oval 46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4598" name="Line 47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aphicFrame>
        <p:nvGraphicFramePr>
          <p:cNvPr id="94231" name="Object 4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375822"/>
              </p:ext>
            </p:extLst>
          </p:nvPr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27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2" name="Object 4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98051"/>
              </p:ext>
            </p:extLst>
          </p:nvPr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28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33" name="Oval 473"/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4" name="Oval 474"/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5" name="Oval 475"/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6" name="Line 476"/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7" name="Line 477"/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8" name="Line 478"/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39" name="Line 479"/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40" name="Line 480"/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41" name="Line 481"/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aphicFrame>
        <p:nvGraphicFramePr>
          <p:cNvPr id="94242" name="Object 4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153916"/>
              </p:ext>
            </p:extLst>
          </p:nvPr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29"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4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43" name="Object 4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594491"/>
              </p:ext>
            </p:extLst>
          </p:nvPr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30"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4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44" name="Group 484"/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94591" name="Object 485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31"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4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592" name="Object 486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32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4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245" name="Group 487"/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94589" name="Object 488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33"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4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590" name="Object 489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34"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4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246" name="Group 490"/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94587" name="Object 491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35"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4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588" name="Rectangle 492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4247" name="Line 493"/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4248" name="Group 494"/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94579" name="AutoShape 4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0" name="Rectangle 4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1" name="Rectangle 4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2" name="AutoShape 4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3" name="Line 4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4" name="Line 5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5" name="Rectangle 5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86" name="Rectangle 5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4249" name="Group 503"/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94571" name="AutoShape 50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2" name="Rectangle 50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3" name="Rectangle 50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4" name="AutoShape 50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5" name="Line 50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6" name="Line 50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7" name="Rectangle 51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78" name="Rectangle 51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4250" name="Line 512"/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1" name="Line 513"/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2" name="Line 514"/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3" name="Line 515"/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4" name="Line 516"/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5" name="Line 517"/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6" name="Line 518"/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7" name="Line 519"/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8" name="Line 520"/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59" name="Line 521"/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60" name="Line 522"/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4261" name="Line 523"/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4262" name="Group 524"/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94558" name="Oval 5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59" name="Line 5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60" name="Line 5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61" name="Rectangle 5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562" name="Oval 5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63" name="Group 5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68" name="Line 5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69" name="Line 5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70" name="Line 5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564" name="Group 5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65" name="Line 5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66" name="Line 5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67" name="Line 5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3" name="Group 538"/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94545" name="Oval 5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46" name="Line 5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47" name="Line 5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48" name="Rectangle 5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549" name="Oval 5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50" name="Group 5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55" name="Line 5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56" name="Line 5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57" name="Line 5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551" name="Group 5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52" name="Line 5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53" name="Line 5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54" name="Line 5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4" name="Group 552"/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94532" name="Oval 55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33" name="Line 55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34" name="Line 55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35" name="Rectangle 55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536" name="Oval 55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37" name="Group 55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42" name="Line 5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43" name="Line 5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44" name="Line 5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538" name="Group 56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39" name="Line 5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40" name="Line 5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41" name="Line 5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5" name="Group 566"/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94519" name="Oval 56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20" name="Line 56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21" name="Line 56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22" name="Rectangle 57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523" name="Oval 57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24" name="Group 57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29" name="Line 5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30" name="Line 5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31" name="Line 5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525" name="Group 57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26" name="Line 5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27" name="Line 5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28" name="Line 5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6" name="Group 580"/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94506" name="Oval 58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07" name="Line 58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08" name="Line 58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509" name="Rectangle 58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510" name="Oval 58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511" name="Group 58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16" name="Line 58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17" name="Line 58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18" name="Line 58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512" name="Group 59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13" name="Line 59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14" name="Line 59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15" name="Line 59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7" name="Group 594"/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94493" name="Oval 59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94" name="Line 59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95" name="Line 59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96" name="Rectangle 59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497" name="Oval 59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498" name="Group 60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503" name="Line 60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04" name="Line 60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05" name="Line 60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499" name="Group 60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500" name="Line 6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01" name="Line 6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502" name="Line 6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8" name="Group 608"/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94480" name="Oval 6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81" name="Line 6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82" name="Line 6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83" name="Rectangle 6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484" name="Oval 6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485" name="Group 6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490" name="Line 6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91" name="Line 6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92" name="Line 6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486" name="Group 6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487" name="Line 6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88" name="Line 6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89" name="Line 6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4269" name="Group 622"/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94467" name="Oval 62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68" name="Line 62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69" name="Line 62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4470" name="Rectangle 62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4471" name="Oval 62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4472" name="Group 62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4477" name="Line 6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78" name="Line 6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79" name="Line 6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473" name="Group 63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4474" name="Line 63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75" name="Line 63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76" name="Line 63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94270" name="Line 636"/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36129" name="Group 637"/>
          <p:cNvGrpSpPr>
            <a:grpSpLocks/>
          </p:cNvGrpSpPr>
          <p:nvPr/>
        </p:nvGrpSpPr>
        <p:grpSpPr bwMode="auto">
          <a:xfrm>
            <a:off x="5807075" y="1909763"/>
            <a:ext cx="2809875" cy="3186112"/>
            <a:chOff x="3658" y="1203"/>
            <a:chExt cx="1770" cy="2007"/>
          </a:xfrm>
        </p:grpSpPr>
        <p:grpSp>
          <p:nvGrpSpPr>
            <p:cNvPr id="94291" name="Group 638"/>
            <p:cNvGrpSpPr>
              <a:grpSpLocks/>
            </p:cNvGrpSpPr>
            <p:nvPr/>
          </p:nvGrpSpPr>
          <p:grpSpPr bwMode="auto">
            <a:xfrm>
              <a:off x="3712" y="2313"/>
              <a:ext cx="513" cy="432"/>
              <a:chOff x="3937" y="633"/>
              <a:chExt cx="513" cy="432"/>
            </a:xfrm>
          </p:grpSpPr>
          <p:sp>
            <p:nvSpPr>
              <p:cNvPr id="94446" name="Line 63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47" name="Line 64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48" name="Oval 64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49" name="Line 64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0" name="Line 64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1" name="Rectangle 64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452" name="Oval 64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453" name="Group 64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464" name="Line 64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65" name="Line 64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66" name="Line 64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454" name="Group 65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461" name="Line 65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62" name="Line 65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63" name="Line 65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455" name="Rectangle 65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6" name="Rectangle 65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7" name="Line 65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8" name="Line 65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59" name="Rectangle 65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60" name="Text Box 65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</p:grpSp>
        <p:grpSp>
          <p:nvGrpSpPr>
            <p:cNvPr id="94292" name="Group 660"/>
            <p:cNvGrpSpPr>
              <a:grpSpLocks/>
            </p:cNvGrpSpPr>
            <p:nvPr/>
          </p:nvGrpSpPr>
          <p:grpSpPr bwMode="auto">
            <a:xfrm>
              <a:off x="4261" y="1671"/>
              <a:ext cx="513" cy="576"/>
              <a:chOff x="3937" y="633"/>
              <a:chExt cx="513" cy="576"/>
            </a:xfrm>
          </p:grpSpPr>
          <p:sp>
            <p:nvSpPr>
              <p:cNvPr id="94425" name="Line 661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26" name="Line 662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27" name="Oval 663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28" name="Line 664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29" name="Line 665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0" name="Rectangle 666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431" name="Oval 667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432" name="Group 668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443" name="Line 6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44" name="Line 6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45" name="Line 6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433" name="Group 672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440" name="Line 6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41" name="Line 6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42" name="Line 6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434" name="Rectangle 676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5" name="Rectangle 677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6" name="Line 678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7" name="Line 679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8" name="Rectangle 680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39" name="Text Box 681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  <a:p>
                <a:pPr algn="ctr"/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4293" name="Group 682"/>
            <p:cNvGrpSpPr>
              <a:grpSpLocks/>
            </p:cNvGrpSpPr>
            <p:nvPr/>
          </p:nvGrpSpPr>
          <p:grpSpPr bwMode="auto">
            <a:xfrm>
              <a:off x="4270" y="1203"/>
              <a:ext cx="513" cy="432"/>
              <a:chOff x="3937" y="633"/>
              <a:chExt cx="513" cy="432"/>
            </a:xfrm>
          </p:grpSpPr>
          <p:sp>
            <p:nvSpPr>
              <p:cNvPr id="94404" name="Line 683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05" name="Line 684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06" name="Oval 685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07" name="Line 686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08" name="Line 687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09" name="Rectangle 688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410" name="Oval 689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411" name="Group 690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422" name="Line 69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23" name="Line 69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24" name="Line 69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412" name="Group 694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419" name="Line 69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20" name="Line 69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21" name="Line 69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413" name="Rectangle 698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14" name="Rectangle 699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15" name="Line 700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16" name="Line 701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17" name="Rectangle 702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418" name="Text Box 703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</p:grpSp>
        <p:grpSp>
          <p:nvGrpSpPr>
            <p:cNvPr id="94294" name="Group 704"/>
            <p:cNvGrpSpPr>
              <a:grpSpLocks/>
            </p:cNvGrpSpPr>
            <p:nvPr/>
          </p:nvGrpSpPr>
          <p:grpSpPr bwMode="auto">
            <a:xfrm>
              <a:off x="4477" y="2241"/>
              <a:ext cx="513" cy="442"/>
              <a:chOff x="3937" y="633"/>
              <a:chExt cx="513" cy="442"/>
            </a:xfrm>
          </p:grpSpPr>
          <p:sp>
            <p:nvSpPr>
              <p:cNvPr id="94383" name="Line 705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84" name="Line 706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85" name="Oval 707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86" name="Line 708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87" name="Line 709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88" name="Rectangle 710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389" name="Oval 711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390" name="Group 712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401" name="Line 7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02" name="Line 7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03" name="Line 7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391" name="Group 716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398" name="Line 7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99" name="Line 7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400" name="Line 7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392" name="Rectangle 720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93" name="Rectangle 721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94" name="Line 722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95" name="Line 723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96" name="Rectangle 724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97" name="Text Box 725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  <a:p>
                <a:pPr algn="ctr"/>
                <a:r>
                  <a:rPr lang="en-US" sz="1000">
                    <a:latin typeface="+mn-lt"/>
                  </a:rPr>
                  <a:t>l</a:t>
                </a:r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4295" name="Group 726"/>
            <p:cNvGrpSpPr>
              <a:grpSpLocks/>
            </p:cNvGrpSpPr>
            <p:nvPr/>
          </p:nvGrpSpPr>
          <p:grpSpPr bwMode="auto">
            <a:xfrm>
              <a:off x="4786" y="1860"/>
              <a:ext cx="513" cy="432"/>
              <a:chOff x="3937" y="633"/>
              <a:chExt cx="513" cy="432"/>
            </a:xfrm>
          </p:grpSpPr>
          <p:sp>
            <p:nvSpPr>
              <p:cNvPr id="94362" name="Line 727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63" name="Line 728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64" name="Oval 729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65" name="Line 730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66" name="Line 731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67" name="Rectangle 732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368" name="Oval 733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369" name="Group 734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380" name="Line 73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81" name="Line 73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82" name="Line 73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370" name="Group 738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377" name="Line 73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78" name="Line 7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79" name="Line 74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371" name="Rectangle 742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72" name="Rectangle 743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73" name="Line 744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74" name="Line 745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75" name="Rectangle 746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76" name="Text Box 747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</p:grpSp>
        <p:grpSp>
          <p:nvGrpSpPr>
            <p:cNvPr id="94296" name="Group 748"/>
            <p:cNvGrpSpPr>
              <a:grpSpLocks/>
            </p:cNvGrpSpPr>
            <p:nvPr/>
          </p:nvGrpSpPr>
          <p:grpSpPr bwMode="auto">
            <a:xfrm>
              <a:off x="4915" y="1323"/>
              <a:ext cx="513" cy="432"/>
              <a:chOff x="3937" y="633"/>
              <a:chExt cx="513" cy="432"/>
            </a:xfrm>
          </p:grpSpPr>
          <p:sp>
            <p:nvSpPr>
              <p:cNvPr id="94341" name="Line 749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42" name="Line 750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43" name="Oval 751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44" name="Line 752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45" name="Line 753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46" name="Rectangle 754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347" name="Oval 755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348" name="Group 756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359" name="Line 7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60" name="Line 7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61" name="Line 7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349" name="Group 760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356" name="Line 7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57" name="Line 7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58" name="Line 7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350" name="Rectangle 764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51" name="Rectangle 765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52" name="Line 766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53" name="Line 767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54" name="Rectangle 768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55" name="Text Box 769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</p:grpSp>
        <p:grpSp>
          <p:nvGrpSpPr>
            <p:cNvPr id="94297" name="Group 770"/>
            <p:cNvGrpSpPr>
              <a:grpSpLocks/>
            </p:cNvGrpSpPr>
            <p:nvPr/>
          </p:nvGrpSpPr>
          <p:grpSpPr bwMode="auto">
            <a:xfrm>
              <a:off x="4189" y="2634"/>
              <a:ext cx="513" cy="576"/>
              <a:chOff x="3937" y="633"/>
              <a:chExt cx="513" cy="576"/>
            </a:xfrm>
          </p:grpSpPr>
          <p:sp>
            <p:nvSpPr>
              <p:cNvPr id="94320" name="Line 771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21" name="Line 772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22" name="Oval 773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23" name="Line 774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24" name="Line 775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25" name="Rectangle 776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326" name="Oval 777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327" name="Group 778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338" name="Line 77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39" name="Line 78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40" name="Line 78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328" name="Group 782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335" name="Line 78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36" name="Line 78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37" name="Line 78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329" name="Rectangle 786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30" name="Rectangle 787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31" name="Line 788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32" name="Line 789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33" name="Rectangle 790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34" name="Text Box 791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  <a:p>
                <a:pPr algn="ctr"/>
                <a:endParaRPr lang="en-US" sz="2400">
                  <a:latin typeface="+mn-lt"/>
                </a:endParaRPr>
              </a:p>
            </p:txBody>
          </p:sp>
        </p:grpSp>
        <p:grpSp>
          <p:nvGrpSpPr>
            <p:cNvPr id="94298" name="Group 792"/>
            <p:cNvGrpSpPr>
              <a:grpSpLocks/>
            </p:cNvGrpSpPr>
            <p:nvPr/>
          </p:nvGrpSpPr>
          <p:grpSpPr bwMode="auto">
            <a:xfrm>
              <a:off x="3658" y="1308"/>
              <a:ext cx="513" cy="432"/>
              <a:chOff x="3937" y="633"/>
              <a:chExt cx="513" cy="432"/>
            </a:xfrm>
          </p:grpSpPr>
          <p:sp>
            <p:nvSpPr>
              <p:cNvPr id="94299" name="Line 793"/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0" name="Line 794"/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1" name="Oval 795"/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2" name="Line 796"/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3" name="Line 797"/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4" name="Rectangle 798"/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tr-TR" sz="2400">
                  <a:latin typeface="+mn-lt"/>
                </a:endParaRPr>
              </a:p>
            </p:txBody>
          </p:sp>
          <p:sp>
            <p:nvSpPr>
              <p:cNvPr id="94305" name="Oval 799"/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grpSp>
            <p:nvGrpSpPr>
              <p:cNvPr id="94306" name="Group 800"/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94317" name="Line 80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18" name="Line 80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19" name="Line 80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grpSp>
            <p:nvGrpSpPr>
              <p:cNvPr id="94307" name="Group 804"/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94314" name="Line 80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15" name="Line 80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  <p:sp>
              <p:nvSpPr>
                <p:cNvPr id="94316" name="Line 80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tr-TR">
                    <a:latin typeface="+mn-lt"/>
                  </a:endParaRPr>
                </a:p>
              </p:txBody>
            </p:sp>
          </p:grpSp>
          <p:sp>
            <p:nvSpPr>
              <p:cNvPr id="94308" name="Rectangle 808"/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09" name="Rectangle 809"/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10" name="Line 810"/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11" name="Line 811"/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12" name="Rectangle 812"/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313" name="Text Box 813"/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</p:grpSp>
      </p:grpSp>
      <p:grpSp>
        <p:nvGrpSpPr>
          <p:cNvPr id="243733" name="Group 814"/>
          <p:cNvGrpSpPr>
            <a:grpSpLocks/>
          </p:cNvGrpSpPr>
          <p:nvPr/>
        </p:nvGrpSpPr>
        <p:grpSpPr bwMode="auto">
          <a:xfrm>
            <a:off x="4692650" y="1538288"/>
            <a:ext cx="3767138" cy="3738562"/>
            <a:chOff x="2956" y="969"/>
            <a:chExt cx="2373" cy="2355"/>
          </a:xfrm>
        </p:grpSpPr>
        <p:grpSp>
          <p:nvGrpSpPr>
            <p:cNvPr id="94273" name="Group 815"/>
            <p:cNvGrpSpPr>
              <a:grpSpLocks/>
            </p:cNvGrpSpPr>
            <p:nvPr/>
          </p:nvGrpSpPr>
          <p:grpSpPr bwMode="auto">
            <a:xfrm>
              <a:off x="2956" y="969"/>
              <a:ext cx="513" cy="519"/>
              <a:chOff x="2956" y="969"/>
              <a:chExt cx="513" cy="519"/>
            </a:xfrm>
          </p:grpSpPr>
          <p:sp>
            <p:nvSpPr>
              <p:cNvPr id="94283" name="Rectangle 816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4" name="Rectangle 817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5" name="Rectangle 818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6" name="Text Box 819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000">
                    <a:latin typeface="+mn-lt"/>
                  </a:rPr>
                  <a:t>application</a:t>
                </a:r>
              </a:p>
              <a:p>
                <a:pPr algn="ctr"/>
                <a:r>
                  <a:rPr lang="en-US" sz="1000">
                    <a:latin typeface="+mn-lt"/>
                  </a:rPr>
                  <a:t>transport</a:t>
                </a: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  <p:sp>
            <p:nvSpPr>
              <p:cNvPr id="94287" name="Line 820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8" name="Line 821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9" name="Line 822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90" name="Line 823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4274" name="Group 824"/>
            <p:cNvGrpSpPr>
              <a:grpSpLocks/>
            </p:cNvGrpSpPr>
            <p:nvPr/>
          </p:nvGrpSpPr>
          <p:grpSpPr bwMode="auto">
            <a:xfrm>
              <a:off x="4816" y="2805"/>
              <a:ext cx="513" cy="519"/>
              <a:chOff x="2956" y="969"/>
              <a:chExt cx="513" cy="519"/>
            </a:xfrm>
          </p:grpSpPr>
          <p:sp>
            <p:nvSpPr>
              <p:cNvPr id="94275" name="Rectangle 825"/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76" name="Rectangle 826"/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77" name="Rectangle 827"/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78" name="Text Box 828"/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1000">
                    <a:latin typeface="+mn-lt"/>
                  </a:rPr>
                  <a:t>application</a:t>
                </a:r>
              </a:p>
              <a:p>
                <a:pPr algn="ctr"/>
                <a:r>
                  <a:rPr lang="en-US" sz="1000">
                    <a:latin typeface="+mn-lt"/>
                  </a:rPr>
                  <a:t>transport</a:t>
                </a:r>
              </a:p>
              <a:p>
                <a:pPr algn="ctr"/>
                <a:r>
                  <a:rPr lang="en-US" sz="1000">
                    <a:solidFill>
                      <a:schemeClr val="bg1"/>
                    </a:solidFill>
                    <a:latin typeface="+mn-lt"/>
                  </a:rPr>
                  <a:t>network</a:t>
                </a:r>
                <a:endParaRPr lang="en-US" sz="1000">
                  <a:latin typeface="+mn-lt"/>
                </a:endParaRPr>
              </a:p>
              <a:p>
                <a:pPr algn="ctr"/>
                <a:r>
                  <a:rPr lang="en-US" sz="1000">
                    <a:latin typeface="+mn-lt"/>
                  </a:rPr>
                  <a:t>data link</a:t>
                </a:r>
              </a:p>
            </p:txBody>
          </p:sp>
          <p:sp>
            <p:nvSpPr>
              <p:cNvPr id="94279" name="Line 829"/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0" name="Line 830"/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1" name="Line 831"/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4282" name="Line 832"/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5FC059-CB50-450D-9339-4438BBB4E48D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523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523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CAE0B61-A872-49CD-B9B7-29080E75919B}" type="slidenum">
              <a:rPr lang="en-US" smtClean="0">
                <a:latin typeface="Verdana" pitchFamily="34" charset="0"/>
              </a:rPr>
              <a:pPr/>
              <a:t>79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01963"/>
            <a:ext cx="83820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Layered Architecture:</a:t>
            </a:r>
            <a:r>
              <a:rPr lang="en-US" sz="3600" dirty="0"/>
              <a:t> </a:t>
            </a:r>
            <a:r>
              <a:rPr lang="en-US" sz="3600" dirty="0" smtClean="0"/>
              <a:t>Data Link Layer</a:t>
            </a:r>
          </a:p>
        </p:txBody>
      </p:sp>
      <p:sp>
        <p:nvSpPr>
          <p:cNvPr id="9523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2263" y="1611313"/>
            <a:ext cx="4267200" cy="2511425"/>
          </a:xfrm>
        </p:spPr>
        <p:txBody>
          <a:bodyPr/>
          <a:lstStyle/>
          <a:p>
            <a:pPr eaLnBrk="1" hangingPunct="1"/>
            <a:r>
              <a:rPr lang="en-US" sz="2000" dirty="0" smtClean="0"/>
              <a:t>hosts and routers are </a:t>
            </a:r>
            <a:r>
              <a:rPr lang="en-US" sz="2000" b="1" dirty="0" smtClean="0">
                <a:solidFill>
                  <a:srgbClr val="FF0000"/>
                </a:solidFill>
              </a:rPr>
              <a:t>nodes</a:t>
            </a:r>
          </a:p>
          <a:p>
            <a:pPr eaLnBrk="1" hangingPunct="1"/>
            <a:r>
              <a:rPr lang="en-US" sz="2000" dirty="0" smtClean="0"/>
              <a:t>communication channels that connect adjacent nodes along communication path are </a:t>
            </a:r>
            <a:r>
              <a:rPr lang="en-US" sz="2000" b="1" dirty="0" smtClean="0">
                <a:solidFill>
                  <a:srgbClr val="FF0000"/>
                </a:solidFill>
              </a:rPr>
              <a:t>links</a:t>
            </a:r>
          </a:p>
          <a:p>
            <a:pPr lvl="1" eaLnBrk="1" hangingPunct="1"/>
            <a:r>
              <a:rPr lang="en-US" sz="1800" dirty="0" smtClean="0"/>
              <a:t>wired links</a:t>
            </a:r>
          </a:p>
          <a:p>
            <a:pPr lvl="1" eaLnBrk="1" hangingPunct="1"/>
            <a:r>
              <a:rPr lang="en-US" sz="1800" dirty="0" smtClean="0"/>
              <a:t>wireless links</a:t>
            </a:r>
          </a:p>
          <a:p>
            <a:pPr lvl="1" eaLnBrk="1" hangingPunct="1"/>
            <a:r>
              <a:rPr lang="en-US" sz="1800" dirty="0" smtClean="0"/>
              <a:t>LANs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  <p:sp>
        <p:nvSpPr>
          <p:cNvPr id="95239" name="Freeform 5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240" name="Freeform 6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241" name="Freeform 7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95242" name="Group 8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95894" name="Rectangle 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95" name="AutoShape 1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solidFill>
                  <a:srgbClr val="00CCFF"/>
                </a:solidFill>
                <a:latin typeface="Times New Roman" pitchFamily="18" charset="0"/>
              </a:endParaRPr>
            </a:p>
          </p:txBody>
        </p:sp>
      </p:grpSp>
      <p:sp>
        <p:nvSpPr>
          <p:cNvPr id="95243" name="Line 11"/>
          <p:cNvSpPr>
            <a:spLocks noChangeShapeType="1"/>
          </p:cNvSpPr>
          <p:nvPr/>
        </p:nvSpPr>
        <p:spPr bwMode="auto">
          <a:xfrm flipH="1">
            <a:off x="5854700" y="2020888"/>
            <a:ext cx="92075" cy="3111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4" name="Line 12"/>
          <p:cNvSpPr>
            <a:spLocks noChangeShapeType="1"/>
          </p:cNvSpPr>
          <p:nvPr/>
        </p:nvSpPr>
        <p:spPr bwMode="auto">
          <a:xfrm>
            <a:off x="5946775" y="2020888"/>
            <a:ext cx="90488" cy="3095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5" name="Line 13"/>
          <p:cNvSpPr>
            <a:spLocks noChangeShapeType="1"/>
          </p:cNvSpPr>
          <p:nvPr/>
        </p:nvSpPr>
        <p:spPr bwMode="auto">
          <a:xfrm>
            <a:off x="5854700" y="233045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6" name="Line 14"/>
          <p:cNvSpPr>
            <a:spLocks noChangeShapeType="1"/>
          </p:cNvSpPr>
          <p:nvPr/>
        </p:nvSpPr>
        <p:spPr bwMode="auto">
          <a:xfrm flipH="1">
            <a:off x="5946775" y="2330450"/>
            <a:ext cx="90488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7" name="Line 15"/>
          <p:cNvSpPr>
            <a:spLocks noChangeShapeType="1"/>
          </p:cNvSpPr>
          <p:nvPr/>
        </p:nvSpPr>
        <p:spPr bwMode="auto">
          <a:xfrm>
            <a:off x="5946775" y="2027238"/>
            <a:ext cx="0" cy="3365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 flipV="1">
            <a:off x="5854700" y="2298700"/>
            <a:ext cx="92075" cy="333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 flipH="1" flipV="1">
            <a:off x="5946775" y="2298700"/>
            <a:ext cx="90488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0" name="Line 18"/>
          <p:cNvSpPr>
            <a:spLocks noChangeShapeType="1"/>
          </p:cNvSpPr>
          <p:nvPr/>
        </p:nvSpPr>
        <p:spPr bwMode="auto">
          <a:xfrm>
            <a:off x="5894388" y="2195513"/>
            <a:ext cx="52387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 flipV="1">
            <a:off x="5946775" y="2195513"/>
            <a:ext cx="55563" cy="26987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2" name="Line 20"/>
          <p:cNvSpPr>
            <a:spLocks noChangeShapeType="1"/>
          </p:cNvSpPr>
          <p:nvPr/>
        </p:nvSpPr>
        <p:spPr bwMode="auto">
          <a:xfrm>
            <a:off x="5876925" y="2241550"/>
            <a:ext cx="66675" cy="3492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3" name="Line 21"/>
          <p:cNvSpPr>
            <a:spLocks noChangeShapeType="1"/>
          </p:cNvSpPr>
          <p:nvPr/>
        </p:nvSpPr>
        <p:spPr bwMode="auto">
          <a:xfrm flipV="1">
            <a:off x="5946775" y="2247900"/>
            <a:ext cx="68263" cy="3175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4" name="Line 22"/>
          <p:cNvSpPr>
            <a:spLocks noChangeShapeType="1"/>
          </p:cNvSpPr>
          <p:nvPr/>
        </p:nvSpPr>
        <p:spPr bwMode="auto">
          <a:xfrm flipV="1">
            <a:off x="5946775" y="2149475"/>
            <a:ext cx="34925" cy="127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 flipV="1">
            <a:off x="5946775" y="2085975"/>
            <a:ext cx="22225" cy="793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6" name="Line 24"/>
          <p:cNvSpPr>
            <a:spLocks noChangeShapeType="1"/>
          </p:cNvSpPr>
          <p:nvPr/>
        </p:nvSpPr>
        <p:spPr bwMode="auto">
          <a:xfrm>
            <a:off x="5907088" y="2144713"/>
            <a:ext cx="42862" cy="174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95257" name="Line 25"/>
          <p:cNvSpPr>
            <a:spLocks noChangeShapeType="1"/>
          </p:cNvSpPr>
          <p:nvPr/>
        </p:nvSpPr>
        <p:spPr bwMode="auto">
          <a:xfrm>
            <a:off x="5926138" y="2082800"/>
            <a:ext cx="23812" cy="158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grpSp>
        <p:nvGrpSpPr>
          <p:cNvPr id="95258" name="Group 26"/>
          <p:cNvGrpSpPr>
            <a:grpSpLocks/>
          </p:cNvGrpSpPr>
          <p:nvPr/>
        </p:nvGrpSpPr>
        <p:grpSpPr bwMode="auto">
          <a:xfrm>
            <a:off x="5962650" y="1992313"/>
            <a:ext cx="152400" cy="58737"/>
            <a:chOff x="4227" y="1360"/>
            <a:chExt cx="863" cy="270"/>
          </a:xfrm>
        </p:grpSpPr>
        <p:sp>
          <p:nvSpPr>
            <p:cNvPr id="95890" name="Line 27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91" name="Line 28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92" name="Line 29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93" name="Line 30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</p:grpSp>
      <p:grpSp>
        <p:nvGrpSpPr>
          <p:cNvPr id="95259" name="Group 31"/>
          <p:cNvGrpSpPr>
            <a:grpSpLocks/>
          </p:cNvGrpSpPr>
          <p:nvPr/>
        </p:nvGrpSpPr>
        <p:grpSpPr bwMode="auto">
          <a:xfrm rot="5700496">
            <a:off x="5870575" y="1889125"/>
            <a:ext cx="168275" cy="53975"/>
            <a:chOff x="4227" y="1360"/>
            <a:chExt cx="863" cy="270"/>
          </a:xfrm>
        </p:grpSpPr>
        <p:sp>
          <p:nvSpPr>
            <p:cNvPr id="95886" name="Line 32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7" name="Line 33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8" name="Line 34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9" name="Line 35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</p:grpSp>
      <p:grpSp>
        <p:nvGrpSpPr>
          <p:cNvPr id="95260" name="Group 36"/>
          <p:cNvGrpSpPr>
            <a:grpSpLocks/>
          </p:cNvGrpSpPr>
          <p:nvPr/>
        </p:nvGrpSpPr>
        <p:grpSpPr bwMode="auto">
          <a:xfrm rot="10800000">
            <a:off x="5778500" y="1985963"/>
            <a:ext cx="152400" cy="58737"/>
            <a:chOff x="4227" y="1360"/>
            <a:chExt cx="863" cy="270"/>
          </a:xfrm>
        </p:grpSpPr>
        <p:sp>
          <p:nvSpPr>
            <p:cNvPr id="95882" name="Line 37"/>
            <p:cNvSpPr>
              <a:spLocks noChangeShapeType="1"/>
            </p:cNvSpPr>
            <p:nvPr/>
          </p:nvSpPr>
          <p:spPr bwMode="auto">
            <a:xfrm>
              <a:off x="4227" y="1604"/>
              <a:ext cx="0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3" name="Line 38"/>
            <p:cNvSpPr>
              <a:spLocks noChangeShapeType="1"/>
            </p:cNvSpPr>
            <p:nvPr/>
          </p:nvSpPr>
          <p:spPr bwMode="auto">
            <a:xfrm rot="6361956" flipH="1" flipV="1">
              <a:off x="4464" y="1205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4" name="Line 39"/>
            <p:cNvSpPr>
              <a:spLocks noChangeShapeType="1"/>
            </p:cNvSpPr>
            <p:nvPr/>
          </p:nvSpPr>
          <p:spPr bwMode="auto">
            <a:xfrm rot="6361956">
              <a:off x="4602" y="1393"/>
              <a:ext cx="189" cy="20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885" name="Line 40"/>
            <p:cNvSpPr>
              <a:spLocks noChangeShapeType="1"/>
            </p:cNvSpPr>
            <p:nvPr/>
          </p:nvSpPr>
          <p:spPr bwMode="auto">
            <a:xfrm rot="6361956" flipH="1" flipV="1">
              <a:off x="4745" y="1286"/>
              <a:ext cx="189" cy="50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tr-TR"/>
            </a:p>
          </p:txBody>
        </p:sp>
      </p:grpSp>
      <p:sp>
        <p:nvSpPr>
          <p:cNvPr id="95261" name="Oval 41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62" name="Line 42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63" name="Line 43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64" name="Rectangle 44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265" name="Oval 45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266" name="Group 46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95879" name="Line 4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80" name="Line 4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81" name="Line 4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267" name="Group 50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95876" name="Line 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7" name="Line 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8" name="Line 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268" name="Oval 54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69" name="Line 55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70" name="Line 56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71" name="Rectangle 57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272" name="Oval 58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273" name="Group 59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95873" name="Line 6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4" name="Line 6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5" name="Line 6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274" name="Group 63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95870" name="Line 6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1" name="Line 6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72" name="Line 6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275" name="Oval 67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76" name="Line 68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77" name="Line 69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78" name="Rectangle 70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279" name="Oval 71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280" name="Group 72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95867" name="Line 7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8" name="Line 7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9" name="Line 7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281" name="Group 76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95864" name="Line 7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5" name="Line 7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6" name="Line 7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282" name="Oval 80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83" name="Line 81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84" name="Line 82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85" name="Rectangle 83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286" name="Oval 84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287" name="Group 85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95861" name="Line 8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2" name="Line 8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3" name="Line 8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288" name="Group 89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95858" name="Line 9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9" name="Line 9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60" name="Line 9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289" name="Oval 93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90" name="Line 94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91" name="Line 95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92" name="Rectangle 96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293" name="Oval 97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294" name="Group 98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95855" name="Line 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6" name="Line 1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7" name="Line 1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295" name="Group 102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95852" name="Line 10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3" name="Line 10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4" name="Line 10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296" name="Oval 106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297" name="Line 107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98" name="Line 108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299" name="Rectangle 109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95300" name="Oval 110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301" name="Group 111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95849" name="Line 11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0" name="Line 11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51" name="Line 11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302" name="Group 115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95846" name="Line 1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7" name="Line 1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8" name="Line 1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303" name="Oval 119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304" name="Line 120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05" name="Line 121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06" name="Rectangle 122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307" name="Oval 123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308" name="Group 124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95843" name="Line 1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4" name="Line 1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5" name="Line 1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309" name="Group 128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95840" name="Line 1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1" name="Line 1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42" name="Line 1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310" name="Oval 132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311" name="Line 133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12" name="Line 134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13" name="Rectangle 135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314" name="Oval 136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315" name="Group 137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95837" name="Line 13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8" name="Line 13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9" name="Line 14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316" name="Group 141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95834" name="Line 14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5" name="Line 14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6" name="Line 14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317" name="Oval 145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95318" name="Line 146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19" name="Line 147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20" name="Rectangle 148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tr-TR" sz="2400">
              <a:latin typeface="Times New Roman" pitchFamily="18" charset="0"/>
            </a:endParaRPr>
          </a:p>
        </p:txBody>
      </p:sp>
      <p:sp>
        <p:nvSpPr>
          <p:cNvPr id="95321" name="Oval 149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322" name="Group 150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95831" name="Line 1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2" name="Line 1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3" name="Line 1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323" name="Group 154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95828" name="Line 1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29" name="Line 1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30" name="Line 1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324" name="Line 158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25" name="Line 159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26" name="Line 160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27" name="Line 161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28" name="Line 162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29" name="Line 163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30" name="Freeform 164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31" name="Line 165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32" name="Line 166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95333" name="Line 167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grpSp>
        <p:nvGrpSpPr>
          <p:cNvPr id="95334" name="Group 168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95815" name="Oval 169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16" name="Line 170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17" name="Line 171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18" name="Rectangle 172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95819" name="Oval 173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95820" name="Group 174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95825" name="Line 1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26" name="Line 1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27" name="Line 1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95821" name="Group 178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95822" name="Line 1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23" name="Line 1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24" name="Line 1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grpSp>
        <p:nvGrpSpPr>
          <p:cNvPr id="95335" name="Group 182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95802" name="Oval 18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03" name="Line 18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04" name="Line 18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805" name="Rectangle 18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95806" name="Oval 18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95807" name="Group 18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5812" name="Line 18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13" name="Line 19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14" name="Line 19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95808" name="Group 19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5809" name="Line 19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10" name="Line 19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11" name="Line 19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grpSp>
        <p:nvGrpSpPr>
          <p:cNvPr id="95336" name="Group 196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95789" name="Oval 19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90" name="Line 19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91" name="Line 19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92" name="Rectangle 20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95793" name="Oval 20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95794" name="Group 20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5799" name="Line 20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00" name="Line 20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801" name="Line 20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95795" name="Group 20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5796" name="Line 2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97" name="Line 2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98" name="Line 2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sp>
        <p:nvSpPr>
          <p:cNvPr id="95337" name="Line 210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38" name="Line 211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39" name="Line 212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0" name="Line 213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1" name="Line 214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2" name="Line 215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3" name="Line 216"/>
          <p:cNvSpPr>
            <a:spLocks noChangeShapeType="1"/>
          </p:cNvSpPr>
          <p:nvPr/>
        </p:nvSpPr>
        <p:spPr bwMode="auto">
          <a:xfrm>
            <a:off x="5918200" y="5119688"/>
            <a:ext cx="4921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4" name="Line 217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5" name="Line 218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6" name="Line 219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7" name="Line 220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8" name="Line 221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49" name="Line 222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0" name="Line 223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1" name="Line 224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2" name="Line 225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3" name="Line 226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4" name="Line 227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5" name="Line 228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6" name="Line 229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7" name="Line 230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58" name="Line 231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95359" name="Group 232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95776" name="Oval 233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77" name="Line 234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78" name="Line 235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79" name="Rectangle 236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95780" name="Oval 237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95781" name="Group 238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95786" name="Line 23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87" name="Line 24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88" name="Line 24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95782" name="Group 242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95783" name="Line 24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84" name="Line 24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85" name="Line 24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grpSp>
        <p:nvGrpSpPr>
          <p:cNvPr id="95360" name="Group 246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95763" name="Oval 247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4" name="Line 248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5" name="Line 249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6" name="Rectangle 250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Times New Roman" pitchFamily="18" charset="0"/>
              </a:endParaRPr>
            </a:p>
          </p:txBody>
        </p:sp>
        <p:sp>
          <p:nvSpPr>
            <p:cNvPr id="95767" name="Oval 251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grpSp>
          <p:nvGrpSpPr>
            <p:cNvPr id="95768" name="Group 252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95773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74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75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  <p:grpSp>
          <p:nvGrpSpPr>
            <p:cNvPr id="95769" name="Group 256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95770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71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772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pic>
        <p:nvPicPr>
          <p:cNvPr id="95361" name="Picture 260" descr="imgyjavg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362" name="Group 261"/>
          <p:cNvGrpSpPr>
            <a:grpSpLocks/>
          </p:cNvGrpSpPr>
          <p:nvPr/>
        </p:nvGrpSpPr>
        <p:grpSpPr bwMode="auto">
          <a:xfrm>
            <a:off x="7464425" y="5226050"/>
            <a:ext cx="198438" cy="365125"/>
            <a:chOff x="4702" y="3292"/>
            <a:chExt cx="125" cy="230"/>
          </a:xfrm>
        </p:grpSpPr>
        <p:sp>
          <p:nvSpPr>
            <p:cNvPr id="95755" name="AutoShape 26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6" name="Rectangle 26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7" name="Rectangle 26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8" name="AutoShape 26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9" name="Line 26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0" name="Line 26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1" name="Rectangle 26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62" name="Rectangle 26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grpSp>
        <p:nvGrpSpPr>
          <p:cNvPr id="95363" name="Group 270"/>
          <p:cNvGrpSpPr>
            <a:grpSpLocks/>
          </p:cNvGrpSpPr>
          <p:nvPr/>
        </p:nvGrpSpPr>
        <p:grpSpPr bwMode="auto">
          <a:xfrm>
            <a:off x="7926388" y="4949825"/>
            <a:ext cx="198437" cy="365125"/>
            <a:chOff x="4702" y="3292"/>
            <a:chExt cx="125" cy="230"/>
          </a:xfrm>
        </p:grpSpPr>
        <p:sp>
          <p:nvSpPr>
            <p:cNvPr id="95747" name="AutoShape 271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48" name="Rectangle 272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49" name="Rectangle 273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0" name="AutoShape 274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1" name="Line 275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2" name="Line 276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3" name="Rectangle 277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95754" name="Rectangle 278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95364" name="AutoShape 279"/>
          <p:cNvSpPr>
            <a:spLocks noChangeAspect="1" noChangeArrowheads="1" noTextEdit="1"/>
          </p:cNvSpPr>
          <p:nvPr/>
        </p:nvSpPr>
        <p:spPr bwMode="auto">
          <a:xfrm>
            <a:off x="7143750" y="5394325"/>
            <a:ext cx="23336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65" name="Freeform 280"/>
          <p:cNvSpPr>
            <a:spLocks/>
          </p:cNvSpPr>
          <p:nvPr/>
        </p:nvSpPr>
        <p:spPr bwMode="auto">
          <a:xfrm>
            <a:off x="7145338" y="5394325"/>
            <a:ext cx="231775" cy="252413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66" name="Freeform 281"/>
          <p:cNvSpPr>
            <a:spLocks/>
          </p:cNvSpPr>
          <p:nvPr/>
        </p:nvSpPr>
        <p:spPr bwMode="auto">
          <a:xfrm>
            <a:off x="7173913" y="5554663"/>
            <a:ext cx="134937" cy="42862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67" name="Freeform 282"/>
          <p:cNvSpPr>
            <a:spLocks/>
          </p:cNvSpPr>
          <p:nvPr/>
        </p:nvSpPr>
        <p:spPr bwMode="auto">
          <a:xfrm>
            <a:off x="7151688" y="5573713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68" name="AutoShape 283"/>
          <p:cNvSpPr>
            <a:spLocks noChangeAspect="1" noChangeArrowheads="1" noTextEdit="1"/>
          </p:cNvSpPr>
          <p:nvPr/>
        </p:nvSpPr>
        <p:spPr bwMode="auto">
          <a:xfrm>
            <a:off x="7104063" y="5305425"/>
            <a:ext cx="254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69" name="Freeform 284"/>
          <p:cNvSpPr>
            <a:spLocks/>
          </p:cNvSpPr>
          <p:nvPr/>
        </p:nvSpPr>
        <p:spPr bwMode="auto">
          <a:xfrm>
            <a:off x="7156450" y="5324475"/>
            <a:ext cx="36513" cy="49213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70" name="Freeform 285"/>
          <p:cNvSpPr>
            <a:spLocks/>
          </p:cNvSpPr>
          <p:nvPr/>
        </p:nvSpPr>
        <p:spPr bwMode="auto">
          <a:xfrm>
            <a:off x="7218363" y="5322888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1" name="Freeform 286"/>
          <p:cNvSpPr>
            <a:spLocks/>
          </p:cNvSpPr>
          <p:nvPr/>
        </p:nvSpPr>
        <p:spPr bwMode="auto">
          <a:xfrm>
            <a:off x="7134225" y="5314950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2" name="Freeform 287"/>
          <p:cNvSpPr>
            <a:spLocks/>
          </p:cNvSpPr>
          <p:nvPr/>
        </p:nvSpPr>
        <p:spPr bwMode="auto">
          <a:xfrm>
            <a:off x="7215188" y="5311775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3" name="Freeform 288"/>
          <p:cNvSpPr>
            <a:spLocks/>
          </p:cNvSpPr>
          <p:nvPr/>
        </p:nvSpPr>
        <p:spPr bwMode="auto">
          <a:xfrm>
            <a:off x="7113588" y="5337175"/>
            <a:ext cx="20637" cy="49213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4" name="Freeform 289"/>
          <p:cNvSpPr>
            <a:spLocks/>
          </p:cNvSpPr>
          <p:nvPr/>
        </p:nvSpPr>
        <p:spPr bwMode="auto">
          <a:xfrm>
            <a:off x="7256463" y="5308600"/>
            <a:ext cx="44450" cy="65088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5" name="Freeform 290"/>
          <p:cNvSpPr>
            <a:spLocks/>
          </p:cNvSpPr>
          <p:nvPr/>
        </p:nvSpPr>
        <p:spPr bwMode="auto">
          <a:xfrm>
            <a:off x="7208838" y="5384800"/>
            <a:ext cx="14287" cy="39688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6" name="Freeform 291"/>
          <p:cNvSpPr>
            <a:spLocks/>
          </p:cNvSpPr>
          <p:nvPr/>
        </p:nvSpPr>
        <p:spPr bwMode="auto">
          <a:xfrm>
            <a:off x="7202488" y="5364163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7" name="Freeform 292"/>
          <p:cNvSpPr>
            <a:spLocks/>
          </p:cNvSpPr>
          <p:nvPr/>
        </p:nvSpPr>
        <p:spPr bwMode="auto">
          <a:xfrm>
            <a:off x="7196138" y="5349875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8" name="Freeform 293"/>
          <p:cNvSpPr>
            <a:spLocks/>
          </p:cNvSpPr>
          <p:nvPr/>
        </p:nvSpPr>
        <p:spPr bwMode="auto">
          <a:xfrm>
            <a:off x="7189788" y="5340350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79" name="Freeform 294"/>
          <p:cNvSpPr>
            <a:spLocks/>
          </p:cNvSpPr>
          <p:nvPr/>
        </p:nvSpPr>
        <p:spPr bwMode="auto">
          <a:xfrm>
            <a:off x="7146925" y="5327650"/>
            <a:ext cx="36513" cy="49213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80" name="Freeform 295"/>
          <p:cNvSpPr>
            <a:spLocks/>
          </p:cNvSpPr>
          <p:nvPr/>
        </p:nvSpPr>
        <p:spPr bwMode="auto">
          <a:xfrm>
            <a:off x="7207250" y="5326063"/>
            <a:ext cx="23813" cy="3968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81" name="Freeform 296"/>
          <p:cNvSpPr>
            <a:spLocks/>
          </p:cNvSpPr>
          <p:nvPr/>
        </p:nvSpPr>
        <p:spPr bwMode="auto">
          <a:xfrm>
            <a:off x="7124700" y="5318125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82" name="Freeform 297"/>
          <p:cNvSpPr>
            <a:spLocks/>
          </p:cNvSpPr>
          <p:nvPr/>
        </p:nvSpPr>
        <p:spPr bwMode="auto">
          <a:xfrm>
            <a:off x="7205663" y="5314950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83" name="Freeform 298"/>
          <p:cNvSpPr>
            <a:spLocks/>
          </p:cNvSpPr>
          <p:nvPr/>
        </p:nvSpPr>
        <p:spPr bwMode="auto">
          <a:xfrm>
            <a:off x="7105650" y="5343525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84" name="Freeform 299"/>
          <p:cNvSpPr>
            <a:spLocks/>
          </p:cNvSpPr>
          <p:nvPr/>
        </p:nvSpPr>
        <p:spPr bwMode="auto">
          <a:xfrm>
            <a:off x="7246938" y="5311775"/>
            <a:ext cx="44450" cy="65088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85" name="Freeform 300"/>
          <p:cNvSpPr>
            <a:spLocks/>
          </p:cNvSpPr>
          <p:nvPr/>
        </p:nvSpPr>
        <p:spPr bwMode="auto">
          <a:xfrm>
            <a:off x="7204075" y="5411788"/>
            <a:ext cx="169863" cy="112712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86" name="Freeform 301"/>
          <p:cNvSpPr>
            <a:spLocks/>
          </p:cNvSpPr>
          <p:nvPr/>
        </p:nvSpPr>
        <p:spPr bwMode="auto">
          <a:xfrm>
            <a:off x="7218363" y="5414963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87" name="Freeform 302"/>
          <p:cNvSpPr>
            <a:spLocks/>
          </p:cNvSpPr>
          <p:nvPr/>
        </p:nvSpPr>
        <p:spPr bwMode="auto">
          <a:xfrm>
            <a:off x="7186613" y="5546725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88" name="Freeform 303"/>
          <p:cNvSpPr>
            <a:spLocks/>
          </p:cNvSpPr>
          <p:nvPr/>
        </p:nvSpPr>
        <p:spPr bwMode="auto">
          <a:xfrm>
            <a:off x="7170738" y="5559425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89" name="Freeform 304"/>
          <p:cNvSpPr>
            <a:spLocks/>
          </p:cNvSpPr>
          <p:nvPr/>
        </p:nvSpPr>
        <p:spPr bwMode="auto">
          <a:xfrm>
            <a:off x="7197725" y="5597525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0" name="Freeform 305"/>
          <p:cNvSpPr>
            <a:spLocks/>
          </p:cNvSpPr>
          <p:nvPr/>
        </p:nvSpPr>
        <p:spPr bwMode="auto">
          <a:xfrm>
            <a:off x="7202488" y="5529263"/>
            <a:ext cx="23812" cy="14287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1" name="Freeform 306"/>
          <p:cNvSpPr>
            <a:spLocks/>
          </p:cNvSpPr>
          <p:nvPr/>
        </p:nvSpPr>
        <p:spPr bwMode="auto">
          <a:xfrm>
            <a:off x="7334250" y="5554663"/>
            <a:ext cx="23813" cy="14287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2" name="Freeform 307"/>
          <p:cNvSpPr>
            <a:spLocks/>
          </p:cNvSpPr>
          <p:nvPr/>
        </p:nvSpPr>
        <p:spPr bwMode="auto">
          <a:xfrm>
            <a:off x="7227888" y="5532438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3" name="Freeform 308"/>
          <p:cNvSpPr>
            <a:spLocks/>
          </p:cNvSpPr>
          <p:nvPr/>
        </p:nvSpPr>
        <p:spPr bwMode="auto">
          <a:xfrm>
            <a:off x="7227888" y="5543550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4" name="Freeform 309"/>
          <p:cNvSpPr>
            <a:spLocks/>
          </p:cNvSpPr>
          <p:nvPr/>
        </p:nvSpPr>
        <p:spPr bwMode="auto">
          <a:xfrm>
            <a:off x="7227888" y="5527675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5" name="AutoShape 310"/>
          <p:cNvSpPr>
            <a:spLocks noChangeAspect="1" noChangeArrowheads="1" noTextEdit="1"/>
          </p:cNvSpPr>
          <p:nvPr/>
        </p:nvSpPr>
        <p:spPr bwMode="auto">
          <a:xfrm>
            <a:off x="6686550" y="5411788"/>
            <a:ext cx="2333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6" name="Freeform 311"/>
          <p:cNvSpPr>
            <a:spLocks/>
          </p:cNvSpPr>
          <p:nvPr/>
        </p:nvSpPr>
        <p:spPr bwMode="auto">
          <a:xfrm>
            <a:off x="6688138" y="5411788"/>
            <a:ext cx="231775" cy="252412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397" name="Freeform 312"/>
          <p:cNvSpPr>
            <a:spLocks/>
          </p:cNvSpPr>
          <p:nvPr/>
        </p:nvSpPr>
        <p:spPr bwMode="auto">
          <a:xfrm>
            <a:off x="6716713" y="5572125"/>
            <a:ext cx="134937" cy="4286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8" name="Freeform 313"/>
          <p:cNvSpPr>
            <a:spLocks/>
          </p:cNvSpPr>
          <p:nvPr/>
        </p:nvSpPr>
        <p:spPr bwMode="auto">
          <a:xfrm>
            <a:off x="6694488" y="5591175"/>
            <a:ext cx="157162" cy="66675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399" name="AutoShape 314"/>
          <p:cNvSpPr>
            <a:spLocks noChangeAspect="1" noChangeArrowheads="1" noTextEdit="1"/>
          </p:cNvSpPr>
          <p:nvPr/>
        </p:nvSpPr>
        <p:spPr bwMode="auto">
          <a:xfrm>
            <a:off x="6646863" y="5322888"/>
            <a:ext cx="254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0" name="Freeform 315"/>
          <p:cNvSpPr>
            <a:spLocks/>
          </p:cNvSpPr>
          <p:nvPr/>
        </p:nvSpPr>
        <p:spPr bwMode="auto">
          <a:xfrm>
            <a:off x="6699250" y="5341938"/>
            <a:ext cx="36513" cy="49212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01" name="Freeform 316"/>
          <p:cNvSpPr>
            <a:spLocks/>
          </p:cNvSpPr>
          <p:nvPr/>
        </p:nvSpPr>
        <p:spPr bwMode="auto">
          <a:xfrm>
            <a:off x="6761163" y="5340350"/>
            <a:ext cx="22225" cy="3810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2" name="Freeform 317"/>
          <p:cNvSpPr>
            <a:spLocks/>
          </p:cNvSpPr>
          <p:nvPr/>
        </p:nvSpPr>
        <p:spPr bwMode="auto">
          <a:xfrm>
            <a:off x="6677025" y="5332413"/>
            <a:ext cx="58738" cy="793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3" name="Freeform 318"/>
          <p:cNvSpPr>
            <a:spLocks/>
          </p:cNvSpPr>
          <p:nvPr/>
        </p:nvSpPr>
        <p:spPr bwMode="auto">
          <a:xfrm>
            <a:off x="6757988" y="5329238"/>
            <a:ext cx="50800" cy="53975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4" name="Freeform 319"/>
          <p:cNvSpPr>
            <a:spLocks/>
          </p:cNvSpPr>
          <p:nvPr/>
        </p:nvSpPr>
        <p:spPr bwMode="auto">
          <a:xfrm>
            <a:off x="6656388" y="5354638"/>
            <a:ext cx="20637" cy="49212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5" name="Freeform 320"/>
          <p:cNvSpPr>
            <a:spLocks/>
          </p:cNvSpPr>
          <p:nvPr/>
        </p:nvSpPr>
        <p:spPr bwMode="auto">
          <a:xfrm>
            <a:off x="6799263" y="5326063"/>
            <a:ext cx="44450" cy="65087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6" name="Freeform 321"/>
          <p:cNvSpPr>
            <a:spLocks/>
          </p:cNvSpPr>
          <p:nvPr/>
        </p:nvSpPr>
        <p:spPr bwMode="auto">
          <a:xfrm>
            <a:off x="6751638" y="5402263"/>
            <a:ext cx="14287" cy="3968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7" name="Freeform 322"/>
          <p:cNvSpPr>
            <a:spLocks/>
          </p:cNvSpPr>
          <p:nvPr/>
        </p:nvSpPr>
        <p:spPr bwMode="auto">
          <a:xfrm>
            <a:off x="6745288" y="5381625"/>
            <a:ext cx="7937" cy="19050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8" name="Freeform 323"/>
          <p:cNvSpPr>
            <a:spLocks/>
          </p:cNvSpPr>
          <p:nvPr/>
        </p:nvSpPr>
        <p:spPr bwMode="auto">
          <a:xfrm>
            <a:off x="6738938" y="5367338"/>
            <a:ext cx="6350" cy="11112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09" name="Freeform 324"/>
          <p:cNvSpPr>
            <a:spLocks/>
          </p:cNvSpPr>
          <p:nvPr/>
        </p:nvSpPr>
        <p:spPr bwMode="auto">
          <a:xfrm>
            <a:off x="6732588" y="5357813"/>
            <a:ext cx="9525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10" name="Freeform 325"/>
          <p:cNvSpPr>
            <a:spLocks/>
          </p:cNvSpPr>
          <p:nvPr/>
        </p:nvSpPr>
        <p:spPr bwMode="auto">
          <a:xfrm>
            <a:off x="6689725" y="5345113"/>
            <a:ext cx="36513" cy="49212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11" name="Freeform 326"/>
          <p:cNvSpPr>
            <a:spLocks/>
          </p:cNvSpPr>
          <p:nvPr/>
        </p:nvSpPr>
        <p:spPr bwMode="auto">
          <a:xfrm>
            <a:off x="6750050" y="5343525"/>
            <a:ext cx="23813" cy="3968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12" name="Freeform 327"/>
          <p:cNvSpPr>
            <a:spLocks/>
          </p:cNvSpPr>
          <p:nvPr/>
        </p:nvSpPr>
        <p:spPr bwMode="auto">
          <a:xfrm>
            <a:off x="6667500" y="5335588"/>
            <a:ext cx="57150" cy="793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13" name="Freeform 328"/>
          <p:cNvSpPr>
            <a:spLocks/>
          </p:cNvSpPr>
          <p:nvPr/>
        </p:nvSpPr>
        <p:spPr bwMode="auto">
          <a:xfrm>
            <a:off x="6748463" y="5332413"/>
            <a:ext cx="50800" cy="53975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14" name="Freeform 329"/>
          <p:cNvSpPr>
            <a:spLocks/>
          </p:cNvSpPr>
          <p:nvPr/>
        </p:nvSpPr>
        <p:spPr bwMode="auto">
          <a:xfrm>
            <a:off x="6648450" y="5360988"/>
            <a:ext cx="20638" cy="50800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15" name="Freeform 330"/>
          <p:cNvSpPr>
            <a:spLocks/>
          </p:cNvSpPr>
          <p:nvPr/>
        </p:nvSpPr>
        <p:spPr bwMode="auto">
          <a:xfrm>
            <a:off x="6789738" y="5329238"/>
            <a:ext cx="44450" cy="65087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16" name="Freeform 331"/>
          <p:cNvSpPr>
            <a:spLocks/>
          </p:cNvSpPr>
          <p:nvPr/>
        </p:nvSpPr>
        <p:spPr bwMode="auto">
          <a:xfrm>
            <a:off x="6746875" y="5429250"/>
            <a:ext cx="169863" cy="112713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17" name="Freeform 332"/>
          <p:cNvSpPr>
            <a:spLocks/>
          </p:cNvSpPr>
          <p:nvPr/>
        </p:nvSpPr>
        <p:spPr bwMode="auto">
          <a:xfrm>
            <a:off x="6761163" y="5432425"/>
            <a:ext cx="130175" cy="44450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18" name="Freeform 333"/>
          <p:cNvSpPr>
            <a:spLocks/>
          </p:cNvSpPr>
          <p:nvPr/>
        </p:nvSpPr>
        <p:spPr bwMode="auto">
          <a:xfrm>
            <a:off x="6729413" y="5564188"/>
            <a:ext cx="171450" cy="4127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19" name="Freeform 334"/>
          <p:cNvSpPr>
            <a:spLocks/>
          </p:cNvSpPr>
          <p:nvPr/>
        </p:nvSpPr>
        <p:spPr bwMode="auto">
          <a:xfrm>
            <a:off x="6713538" y="5576888"/>
            <a:ext cx="173037" cy="4127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0" name="Freeform 335"/>
          <p:cNvSpPr>
            <a:spLocks/>
          </p:cNvSpPr>
          <p:nvPr/>
        </p:nvSpPr>
        <p:spPr bwMode="auto">
          <a:xfrm>
            <a:off x="6740525" y="5614988"/>
            <a:ext cx="25400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1" name="Freeform 336"/>
          <p:cNvSpPr>
            <a:spLocks/>
          </p:cNvSpPr>
          <p:nvPr/>
        </p:nvSpPr>
        <p:spPr bwMode="auto">
          <a:xfrm>
            <a:off x="6745288" y="5546725"/>
            <a:ext cx="23812" cy="14288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2" name="Freeform 337"/>
          <p:cNvSpPr>
            <a:spLocks/>
          </p:cNvSpPr>
          <p:nvPr/>
        </p:nvSpPr>
        <p:spPr bwMode="auto">
          <a:xfrm>
            <a:off x="6877050" y="5572125"/>
            <a:ext cx="23813" cy="14288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3" name="Freeform 338"/>
          <p:cNvSpPr>
            <a:spLocks/>
          </p:cNvSpPr>
          <p:nvPr/>
        </p:nvSpPr>
        <p:spPr bwMode="auto">
          <a:xfrm>
            <a:off x="6770688" y="5549900"/>
            <a:ext cx="100012" cy="25400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4" name="Freeform 339"/>
          <p:cNvSpPr>
            <a:spLocks/>
          </p:cNvSpPr>
          <p:nvPr/>
        </p:nvSpPr>
        <p:spPr bwMode="auto">
          <a:xfrm>
            <a:off x="6770688" y="5561013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25" name="Freeform 340"/>
          <p:cNvSpPr>
            <a:spLocks/>
          </p:cNvSpPr>
          <p:nvPr/>
        </p:nvSpPr>
        <p:spPr bwMode="auto">
          <a:xfrm>
            <a:off x="6770688" y="5545138"/>
            <a:ext cx="95250" cy="22225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95426" name="Group 341"/>
          <p:cNvGrpSpPr>
            <a:grpSpLocks/>
          </p:cNvGrpSpPr>
          <p:nvPr/>
        </p:nvGrpSpPr>
        <p:grpSpPr bwMode="auto">
          <a:xfrm>
            <a:off x="6189663" y="5181600"/>
            <a:ext cx="338137" cy="282575"/>
            <a:chOff x="3899" y="3264"/>
            <a:chExt cx="213" cy="178"/>
          </a:xfrm>
        </p:grpSpPr>
        <p:sp>
          <p:nvSpPr>
            <p:cNvPr id="95708" name="Freeform 342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9" name="Freeform 343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0" name="Freeform 344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1" name="Freeform 345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2" name="Freeform 346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3" name="Freeform 347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4" name="Freeform 348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5" name="Freeform 349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6" name="Freeform 350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7" name="Freeform 351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8" name="Freeform 352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19" name="Freeform 353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0" name="Freeform 354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1" name="Freeform 355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2" name="Freeform 356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3" name="Freeform 357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4" name="Freeform 358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5" name="Freeform 359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6" name="Freeform 360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7" name="Freeform 361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8" name="Freeform 362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29" name="Freeform 363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0" name="Freeform 364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1" name="Freeform 365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2" name="Freeform 366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3" name="Freeform 367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4" name="Freeform 368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5" name="Freeform 369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6" name="Freeform 370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7" name="Rectangle 371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8" name="Freeform 372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39" name="Freeform 373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0" name="Freeform 374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1" name="Freeform 375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2" name="Freeform 376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3" name="Freeform 377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4" name="Freeform 378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5" name="Freeform 379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46" name="Freeform 380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5427" name="Group 381"/>
          <p:cNvGrpSpPr>
            <a:grpSpLocks/>
          </p:cNvGrpSpPr>
          <p:nvPr/>
        </p:nvGrpSpPr>
        <p:grpSpPr bwMode="auto">
          <a:xfrm>
            <a:off x="5843588" y="5184775"/>
            <a:ext cx="338137" cy="282575"/>
            <a:chOff x="3899" y="3264"/>
            <a:chExt cx="213" cy="178"/>
          </a:xfrm>
        </p:grpSpPr>
        <p:sp>
          <p:nvSpPr>
            <p:cNvPr id="95669" name="Freeform 382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0" name="Freeform 383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1" name="Freeform 384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2" name="Freeform 385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3" name="Freeform 386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4" name="Freeform 387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5" name="Freeform 388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6" name="Freeform 389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7" name="Freeform 390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8" name="Freeform 391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79" name="Freeform 392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0" name="Freeform 393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1" name="Freeform 394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2" name="Freeform 395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3" name="Freeform 396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4" name="Freeform 397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5" name="Freeform 398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6" name="Freeform 399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7" name="Freeform 400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8" name="Freeform 401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89" name="Freeform 402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0" name="Freeform 403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1" name="Freeform 404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2" name="Freeform 405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3" name="Freeform 406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4" name="Freeform 407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5" name="Freeform 408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6" name="Freeform 409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7" name="Freeform 410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8" name="Rectangle 411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99" name="Freeform 412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0" name="Freeform 413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1" name="Freeform 414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2" name="Freeform 415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3" name="Freeform 416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4" name="Freeform 417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5" name="Freeform 418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6" name="Freeform 419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707" name="Freeform 420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5428" name="Group 421"/>
          <p:cNvGrpSpPr>
            <a:grpSpLocks/>
          </p:cNvGrpSpPr>
          <p:nvPr/>
        </p:nvGrpSpPr>
        <p:grpSpPr bwMode="auto">
          <a:xfrm>
            <a:off x="5424488" y="4926013"/>
            <a:ext cx="338137" cy="282575"/>
            <a:chOff x="3899" y="3264"/>
            <a:chExt cx="213" cy="178"/>
          </a:xfrm>
        </p:grpSpPr>
        <p:sp>
          <p:nvSpPr>
            <p:cNvPr id="95630" name="Freeform 422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1" name="Freeform 423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2" name="Freeform 424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3" name="Freeform 425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4" name="Freeform 426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5" name="Freeform 427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6" name="Freeform 428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7" name="Freeform 429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8" name="Freeform 430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39" name="Freeform 431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0" name="Freeform 432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1" name="Freeform 433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2" name="Freeform 434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3" name="Freeform 435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4" name="Freeform 436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5" name="Freeform 437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6" name="Freeform 438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7" name="Freeform 439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8" name="Freeform 440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49" name="Freeform 441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0" name="Freeform 442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1" name="Freeform 443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2" name="Freeform 444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3" name="Freeform 445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4" name="Freeform 446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5" name="Freeform 447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6" name="Freeform 448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7" name="Freeform 449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8" name="Freeform 450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59" name="Rectangle 451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0" name="Freeform 452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1" name="Freeform 453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2" name="Freeform 454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3" name="Freeform 455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4" name="Freeform 456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5" name="Freeform 457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6" name="Freeform 458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7" name="Freeform 459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68" name="Freeform 460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5429" name="Group 461"/>
          <p:cNvGrpSpPr>
            <a:grpSpLocks/>
          </p:cNvGrpSpPr>
          <p:nvPr/>
        </p:nvGrpSpPr>
        <p:grpSpPr bwMode="auto">
          <a:xfrm>
            <a:off x="5588000" y="4610100"/>
            <a:ext cx="338138" cy="282575"/>
            <a:chOff x="3899" y="3264"/>
            <a:chExt cx="213" cy="178"/>
          </a:xfrm>
        </p:grpSpPr>
        <p:sp>
          <p:nvSpPr>
            <p:cNvPr id="95591" name="Freeform 462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2" name="Freeform 463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3" name="Freeform 464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4" name="Freeform 465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5" name="Freeform 466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6" name="Freeform 467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7" name="Freeform 468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8" name="Freeform 469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9" name="Freeform 470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0" name="Freeform 471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1" name="Freeform 472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2" name="Freeform 473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3" name="Freeform 474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4" name="Freeform 475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5" name="Freeform 476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6" name="Freeform 477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7" name="Freeform 478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8" name="Freeform 479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09" name="Freeform 480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0" name="Freeform 481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1" name="Freeform 482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2" name="Freeform 483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3" name="Freeform 484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4" name="Freeform 485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5" name="Freeform 486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6" name="Freeform 487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7" name="Freeform 488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8" name="Freeform 489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19" name="Freeform 490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0" name="Rectangle 491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1" name="Freeform 492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2" name="Freeform 493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3" name="Freeform 494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4" name="Freeform 495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5" name="Freeform 496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6" name="Freeform 497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7" name="Freeform 498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8" name="Freeform 499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629" name="Freeform 500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95430" name="Group 501"/>
          <p:cNvGrpSpPr>
            <a:grpSpLocks/>
          </p:cNvGrpSpPr>
          <p:nvPr/>
        </p:nvGrpSpPr>
        <p:grpSpPr bwMode="auto">
          <a:xfrm>
            <a:off x="5792788" y="3178175"/>
            <a:ext cx="338137" cy="282575"/>
            <a:chOff x="3899" y="3264"/>
            <a:chExt cx="213" cy="178"/>
          </a:xfrm>
        </p:grpSpPr>
        <p:sp>
          <p:nvSpPr>
            <p:cNvPr id="95552" name="Freeform 502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3" name="Freeform 503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4" name="Freeform 504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5" name="Freeform 505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6" name="Freeform 506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7" name="Freeform 507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8" name="Freeform 508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59" name="Freeform 509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0" name="Freeform 510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1" name="Freeform 511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2" name="Freeform 512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3" name="Freeform 513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4" name="Freeform 514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5" name="Freeform 515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6" name="Freeform 516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7" name="Freeform 517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8" name="Freeform 518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69" name="Freeform 519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0" name="Freeform 520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1" name="Freeform 521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2" name="Freeform 522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3" name="Freeform 523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4" name="Freeform 524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5" name="Freeform 525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6" name="Freeform 526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7" name="Freeform 527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8" name="Freeform 528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79" name="Freeform 529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0" name="Freeform 530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1" name="Rectangle 531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2" name="Freeform 532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3" name="Freeform 533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4" name="Freeform 534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5" name="Freeform 535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6" name="Freeform 536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7" name="Freeform 537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8" name="Freeform 538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89" name="Freeform 539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90" name="Freeform 540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95431" name="AutoShape 541"/>
          <p:cNvSpPr>
            <a:spLocks noChangeAspect="1" noChangeArrowheads="1" noTextEdit="1"/>
          </p:cNvSpPr>
          <p:nvPr/>
        </p:nvSpPr>
        <p:spPr bwMode="auto">
          <a:xfrm>
            <a:off x="5494338" y="3140075"/>
            <a:ext cx="2603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2" name="Freeform 542"/>
          <p:cNvSpPr>
            <a:spLocks/>
          </p:cNvSpPr>
          <p:nvPr/>
        </p:nvSpPr>
        <p:spPr bwMode="auto">
          <a:xfrm>
            <a:off x="5495925" y="3140075"/>
            <a:ext cx="258763" cy="2682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33" name="Freeform 543"/>
          <p:cNvSpPr>
            <a:spLocks/>
          </p:cNvSpPr>
          <p:nvPr/>
        </p:nvSpPr>
        <p:spPr bwMode="auto">
          <a:xfrm>
            <a:off x="5527675" y="3309938"/>
            <a:ext cx="150813" cy="46037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4" name="Freeform 544"/>
          <p:cNvSpPr>
            <a:spLocks/>
          </p:cNvSpPr>
          <p:nvPr/>
        </p:nvSpPr>
        <p:spPr bwMode="auto">
          <a:xfrm>
            <a:off x="5502275" y="3330575"/>
            <a:ext cx="176213" cy="71438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5" name="AutoShape 545"/>
          <p:cNvSpPr>
            <a:spLocks noChangeAspect="1" noChangeArrowheads="1" noTextEdit="1"/>
          </p:cNvSpPr>
          <p:nvPr/>
        </p:nvSpPr>
        <p:spPr bwMode="auto">
          <a:xfrm>
            <a:off x="5449888" y="3044825"/>
            <a:ext cx="28416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6" name="Freeform 546"/>
          <p:cNvSpPr>
            <a:spLocks/>
          </p:cNvSpPr>
          <p:nvPr/>
        </p:nvSpPr>
        <p:spPr bwMode="auto">
          <a:xfrm>
            <a:off x="5508625" y="3065463"/>
            <a:ext cx="41275" cy="52387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37" name="Freeform 547"/>
          <p:cNvSpPr>
            <a:spLocks/>
          </p:cNvSpPr>
          <p:nvPr/>
        </p:nvSpPr>
        <p:spPr bwMode="auto">
          <a:xfrm>
            <a:off x="5576888" y="3063875"/>
            <a:ext cx="25400" cy="39688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8" name="Freeform 548"/>
          <p:cNvSpPr>
            <a:spLocks/>
          </p:cNvSpPr>
          <p:nvPr/>
        </p:nvSpPr>
        <p:spPr bwMode="auto">
          <a:xfrm>
            <a:off x="5483225" y="3054350"/>
            <a:ext cx="66675" cy="8572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39" name="Freeform 549"/>
          <p:cNvSpPr>
            <a:spLocks/>
          </p:cNvSpPr>
          <p:nvPr/>
        </p:nvSpPr>
        <p:spPr bwMode="auto">
          <a:xfrm>
            <a:off x="5573713" y="3051175"/>
            <a:ext cx="57150" cy="57150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0" name="Freeform 550"/>
          <p:cNvSpPr>
            <a:spLocks/>
          </p:cNvSpPr>
          <p:nvPr/>
        </p:nvSpPr>
        <p:spPr bwMode="auto">
          <a:xfrm>
            <a:off x="5461000" y="3078163"/>
            <a:ext cx="22225" cy="52387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1" name="Freeform 551"/>
          <p:cNvSpPr>
            <a:spLocks/>
          </p:cNvSpPr>
          <p:nvPr/>
        </p:nvSpPr>
        <p:spPr bwMode="auto">
          <a:xfrm>
            <a:off x="5619750" y="3048000"/>
            <a:ext cx="49213" cy="6985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2" name="Freeform 552"/>
          <p:cNvSpPr>
            <a:spLocks/>
          </p:cNvSpPr>
          <p:nvPr/>
        </p:nvSpPr>
        <p:spPr bwMode="auto">
          <a:xfrm>
            <a:off x="5567363" y="3128963"/>
            <a:ext cx="15875" cy="42862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3" name="Freeform 553"/>
          <p:cNvSpPr>
            <a:spLocks/>
          </p:cNvSpPr>
          <p:nvPr/>
        </p:nvSpPr>
        <p:spPr bwMode="auto">
          <a:xfrm>
            <a:off x="5559425" y="3106738"/>
            <a:ext cx="9525" cy="20637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4" name="Freeform 554"/>
          <p:cNvSpPr>
            <a:spLocks/>
          </p:cNvSpPr>
          <p:nvPr/>
        </p:nvSpPr>
        <p:spPr bwMode="auto">
          <a:xfrm>
            <a:off x="5553075" y="3092450"/>
            <a:ext cx="6350" cy="11113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5" name="Freeform 555"/>
          <p:cNvSpPr>
            <a:spLocks/>
          </p:cNvSpPr>
          <p:nvPr/>
        </p:nvSpPr>
        <p:spPr bwMode="auto">
          <a:xfrm>
            <a:off x="5545138" y="3081338"/>
            <a:ext cx="11112" cy="7937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6" name="Freeform 556"/>
          <p:cNvSpPr>
            <a:spLocks/>
          </p:cNvSpPr>
          <p:nvPr/>
        </p:nvSpPr>
        <p:spPr bwMode="auto">
          <a:xfrm>
            <a:off x="5497513" y="3068638"/>
            <a:ext cx="41275" cy="52387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47" name="Freeform 557"/>
          <p:cNvSpPr>
            <a:spLocks/>
          </p:cNvSpPr>
          <p:nvPr/>
        </p:nvSpPr>
        <p:spPr bwMode="auto">
          <a:xfrm>
            <a:off x="5565775" y="3067050"/>
            <a:ext cx="25400" cy="41275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48" name="Freeform 558"/>
          <p:cNvSpPr>
            <a:spLocks/>
          </p:cNvSpPr>
          <p:nvPr/>
        </p:nvSpPr>
        <p:spPr bwMode="auto">
          <a:xfrm>
            <a:off x="5473700" y="3059113"/>
            <a:ext cx="63500" cy="84137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49" name="Freeform 559"/>
          <p:cNvSpPr>
            <a:spLocks/>
          </p:cNvSpPr>
          <p:nvPr/>
        </p:nvSpPr>
        <p:spPr bwMode="auto">
          <a:xfrm>
            <a:off x="5562600" y="3054350"/>
            <a:ext cx="57150" cy="58738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50" name="Freeform 560"/>
          <p:cNvSpPr>
            <a:spLocks/>
          </p:cNvSpPr>
          <p:nvPr/>
        </p:nvSpPr>
        <p:spPr bwMode="auto">
          <a:xfrm>
            <a:off x="5451475" y="3086100"/>
            <a:ext cx="23813" cy="53975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51" name="Freeform 561"/>
          <p:cNvSpPr>
            <a:spLocks/>
          </p:cNvSpPr>
          <p:nvPr/>
        </p:nvSpPr>
        <p:spPr bwMode="auto">
          <a:xfrm>
            <a:off x="5608638" y="3051175"/>
            <a:ext cx="50800" cy="69850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52" name="Freeform 562"/>
          <p:cNvSpPr>
            <a:spLocks/>
          </p:cNvSpPr>
          <p:nvPr/>
        </p:nvSpPr>
        <p:spPr bwMode="auto">
          <a:xfrm>
            <a:off x="5561013" y="3157538"/>
            <a:ext cx="190500" cy="120650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3" name="Freeform 563"/>
          <p:cNvSpPr>
            <a:spLocks/>
          </p:cNvSpPr>
          <p:nvPr/>
        </p:nvSpPr>
        <p:spPr bwMode="auto">
          <a:xfrm>
            <a:off x="5576888" y="3160713"/>
            <a:ext cx="146050" cy="47625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4" name="Freeform 564"/>
          <p:cNvSpPr>
            <a:spLocks/>
          </p:cNvSpPr>
          <p:nvPr/>
        </p:nvSpPr>
        <p:spPr bwMode="auto">
          <a:xfrm>
            <a:off x="5541963" y="3302000"/>
            <a:ext cx="192087" cy="44450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5" name="Freeform 565"/>
          <p:cNvSpPr>
            <a:spLocks/>
          </p:cNvSpPr>
          <p:nvPr/>
        </p:nvSpPr>
        <p:spPr bwMode="auto">
          <a:xfrm>
            <a:off x="5524500" y="3314700"/>
            <a:ext cx="193675" cy="44450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6" name="Freeform 566"/>
          <p:cNvSpPr>
            <a:spLocks/>
          </p:cNvSpPr>
          <p:nvPr/>
        </p:nvSpPr>
        <p:spPr bwMode="auto">
          <a:xfrm>
            <a:off x="5554663" y="3355975"/>
            <a:ext cx="28575" cy="9525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7" name="Freeform 567"/>
          <p:cNvSpPr>
            <a:spLocks/>
          </p:cNvSpPr>
          <p:nvPr/>
        </p:nvSpPr>
        <p:spPr bwMode="auto">
          <a:xfrm>
            <a:off x="5559425" y="3282950"/>
            <a:ext cx="26988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8" name="Freeform 568"/>
          <p:cNvSpPr>
            <a:spLocks/>
          </p:cNvSpPr>
          <p:nvPr/>
        </p:nvSpPr>
        <p:spPr bwMode="auto">
          <a:xfrm>
            <a:off x="5707063" y="3309938"/>
            <a:ext cx="26987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59" name="Freeform 569"/>
          <p:cNvSpPr>
            <a:spLocks/>
          </p:cNvSpPr>
          <p:nvPr/>
        </p:nvSpPr>
        <p:spPr bwMode="auto">
          <a:xfrm>
            <a:off x="5588000" y="3286125"/>
            <a:ext cx="111125" cy="26988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0" name="Freeform 570"/>
          <p:cNvSpPr>
            <a:spLocks/>
          </p:cNvSpPr>
          <p:nvPr/>
        </p:nvSpPr>
        <p:spPr bwMode="auto">
          <a:xfrm>
            <a:off x="5588000" y="3298825"/>
            <a:ext cx="106363" cy="23813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1" name="Freeform 571"/>
          <p:cNvSpPr>
            <a:spLocks/>
          </p:cNvSpPr>
          <p:nvPr/>
        </p:nvSpPr>
        <p:spPr bwMode="auto">
          <a:xfrm>
            <a:off x="5588000" y="3281363"/>
            <a:ext cx="106363" cy="23812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2" name="AutoShape 572"/>
          <p:cNvSpPr>
            <a:spLocks noChangeAspect="1" noChangeArrowheads="1" noTextEdit="1"/>
          </p:cNvSpPr>
          <p:nvPr/>
        </p:nvSpPr>
        <p:spPr bwMode="auto">
          <a:xfrm>
            <a:off x="6194425" y="1831975"/>
            <a:ext cx="295275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3" name="Freeform 573"/>
          <p:cNvSpPr>
            <a:spLocks/>
          </p:cNvSpPr>
          <p:nvPr/>
        </p:nvSpPr>
        <p:spPr bwMode="auto">
          <a:xfrm>
            <a:off x="6196013" y="1831975"/>
            <a:ext cx="293687" cy="293688"/>
          </a:xfrm>
          <a:custGeom>
            <a:avLst/>
            <a:gdLst>
              <a:gd name="T0" fmla="*/ 2147483647 w 1894"/>
              <a:gd name="T1" fmla="*/ 0 h 1904"/>
              <a:gd name="T2" fmla="*/ 2147483647 w 1894"/>
              <a:gd name="T3" fmla="*/ 0 h 1904"/>
              <a:gd name="T4" fmla="*/ 2147483647 w 1894"/>
              <a:gd name="T5" fmla="*/ 2147483647 h 1904"/>
              <a:gd name="T6" fmla="*/ 2147483647 w 1894"/>
              <a:gd name="T7" fmla="*/ 2147483647 h 1904"/>
              <a:gd name="T8" fmla="*/ 2147483647 w 1894"/>
              <a:gd name="T9" fmla="*/ 2147483647 h 1904"/>
              <a:gd name="T10" fmla="*/ 2147483647 w 1894"/>
              <a:gd name="T11" fmla="*/ 2147483647 h 1904"/>
              <a:gd name="T12" fmla="*/ 2147483647 w 1894"/>
              <a:gd name="T13" fmla="*/ 2147483647 h 1904"/>
              <a:gd name="T14" fmla="*/ 2147483647 w 1894"/>
              <a:gd name="T15" fmla="*/ 2147483647 h 1904"/>
              <a:gd name="T16" fmla="*/ 2147483647 w 1894"/>
              <a:gd name="T17" fmla="*/ 2147483647 h 1904"/>
              <a:gd name="T18" fmla="*/ 2147483647 w 1894"/>
              <a:gd name="T19" fmla="*/ 2147483647 h 1904"/>
              <a:gd name="T20" fmla="*/ 2147483647 w 1894"/>
              <a:gd name="T21" fmla="*/ 2147483647 h 1904"/>
              <a:gd name="T22" fmla="*/ 2147483647 w 1894"/>
              <a:gd name="T23" fmla="*/ 2147483647 h 1904"/>
              <a:gd name="T24" fmla="*/ 2147483647 w 1894"/>
              <a:gd name="T25" fmla="*/ 2147483647 h 1904"/>
              <a:gd name="T26" fmla="*/ 2147483647 w 1894"/>
              <a:gd name="T27" fmla="*/ 2147483647 h 1904"/>
              <a:gd name="T28" fmla="*/ 2147483647 w 1894"/>
              <a:gd name="T29" fmla="*/ 2147483647 h 1904"/>
              <a:gd name="T30" fmla="*/ 2147483647 w 1894"/>
              <a:gd name="T31" fmla="*/ 2147483647 h 1904"/>
              <a:gd name="T32" fmla="*/ 2147483647 w 1894"/>
              <a:gd name="T33" fmla="*/ 2147483647 h 1904"/>
              <a:gd name="T34" fmla="*/ 2147483647 w 1894"/>
              <a:gd name="T35" fmla="*/ 2147483647 h 1904"/>
              <a:gd name="T36" fmla="*/ 2147483647 w 1894"/>
              <a:gd name="T37" fmla="*/ 2147483647 h 1904"/>
              <a:gd name="T38" fmla="*/ 2147483647 w 1894"/>
              <a:gd name="T39" fmla="*/ 2147483647 h 1904"/>
              <a:gd name="T40" fmla="*/ 2147483647 w 1894"/>
              <a:gd name="T41" fmla="*/ 2147483647 h 1904"/>
              <a:gd name="T42" fmla="*/ 2147483647 w 1894"/>
              <a:gd name="T43" fmla="*/ 2147483647 h 1904"/>
              <a:gd name="T44" fmla="*/ 2147483647 w 1894"/>
              <a:gd name="T45" fmla="*/ 2147483647 h 1904"/>
              <a:gd name="T46" fmla="*/ 2147483647 w 1894"/>
              <a:gd name="T47" fmla="*/ 2147483647 h 1904"/>
              <a:gd name="T48" fmla="*/ 2147483647 w 1894"/>
              <a:gd name="T49" fmla="*/ 2147483647 h 1904"/>
              <a:gd name="T50" fmla="*/ 2147483647 w 1894"/>
              <a:gd name="T51" fmla="*/ 2147483647 h 1904"/>
              <a:gd name="T52" fmla="*/ 2147483647 w 1894"/>
              <a:gd name="T53" fmla="*/ 2147483647 h 1904"/>
              <a:gd name="T54" fmla="*/ 2147483647 w 1894"/>
              <a:gd name="T55" fmla="*/ 2147483647 h 1904"/>
              <a:gd name="T56" fmla="*/ 2147483647 w 1894"/>
              <a:gd name="T57" fmla="*/ 2147483647 h 1904"/>
              <a:gd name="T58" fmla="*/ 2147483647 w 1894"/>
              <a:gd name="T59" fmla="*/ 2147483647 h 1904"/>
              <a:gd name="T60" fmla="*/ 2147483647 w 1894"/>
              <a:gd name="T61" fmla="*/ 2147483647 h 1904"/>
              <a:gd name="T62" fmla="*/ 2147483647 w 1894"/>
              <a:gd name="T63" fmla="*/ 2147483647 h 1904"/>
              <a:gd name="T64" fmla="*/ 2147483647 w 1894"/>
              <a:gd name="T65" fmla="*/ 2147483647 h 1904"/>
              <a:gd name="T66" fmla="*/ 2147483647 w 1894"/>
              <a:gd name="T67" fmla="*/ 2147483647 h 1904"/>
              <a:gd name="T68" fmla="*/ 2147483647 w 1894"/>
              <a:gd name="T69" fmla="*/ 2147483647 h 1904"/>
              <a:gd name="T70" fmla="*/ 2147483647 w 1894"/>
              <a:gd name="T71" fmla="*/ 2147483647 h 1904"/>
              <a:gd name="T72" fmla="*/ 2147483647 w 1894"/>
              <a:gd name="T73" fmla="*/ 2147483647 h 1904"/>
              <a:gd name="T74" fmla="*/ 2147483647 w 1894"/>
              <a:gd name="T75" fmla="*/ 2147483647 h 1904"/>
              <a:gd name="T76" fmla="*/ 2147483647 w 1894"/>
              <a:gd name="T77" fmla="*/ 2147483647 h 1904"/>
              <a:gd name="T78" fmla="*/ 2147483647 w 1894"/>
              <a:gd name="T79" fmla="*/ 2147483647 h 1904"/>
              <a:gd name="T80" fmla="*/ 0 w 1894"/>
              <a:gd name="T81" fmla="*/ 2147483647 h 1904"/>
              <a:gd name="T82" fmla="*/ 2147483647 w 1894"/>
              <a:gd name="T83" fmla="*/ 2147483647 h 1904"/>
              <a:gd name="T84" fmla="*/ 2147483647 w 1894"/>
              <a:gd name="T85" fmla="*/ 2147483647 h 1904"/>
              <a:gd name="T86" fmla="*/ 2147483647 w 1894"/>
              <a:gd name="T87" fmla="*/ 2147483647 h 1904"/>
              <a:gd name="T88" fmla="*/ 2147483647 w 1894"/>
              <a:gd name="T89" fmla="*/ 2147483647 h 1904"/>
              <a:gd name="T90" fmla="*/ 2147483647 w 1894"/>
              <a:gd name="T91" fmla="*/ 2147483647 h 1904"/>
              <a:gd name="T92" fmla="*/ 2147483647 w 1894"/>
              <a:gd name="T93" fmla="*/ 2147483647 h 190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894"/>
              <a:gd name="T142" fmla="*/ 0 h 1904"/>
              <a:gd name="T143" fmla="*/ 1894 w 1894"/>
              <a:gd name="T144" fmla="*/ 1904 h 1904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894" h="1904">
                <a:moveTo>
                  <a:pt x="651" y="0"/>
                </a:moveTo>
                <a:lnTo>
                  <a:pt x="653" y="0"/>
                </a:lnTo>
                <a:lnTo>
                  <a:pt x="659" y="0"/>
                </a:lnTo>
                <a:lnTo>
                  <a:pt x="668" y="0"/>
                </a:lnTo>
                <a:lnTo>
                  <a:pt x="682" y="0"/>
                </a:lnTo>
                <a:lnTo>
                  <a:pt x="699" y="1"/>
                </a:lnTo>
                <a:lnTo>
                  <a:pt x="720" y="1"/>
                </a:lnTo>
                <a:lnTo>
                  <a:pt x="742" y="3"/>
                </a:lnTo>
                <a:lnTo>
                  <a:pt x="769" y="4"/>
                </a:lnTo>
                <a:lnTo>
                  <a:pt x="799" y="6"/>
                </a:lnTo>
                <a:lnTo>
                  <a:pt x="831" y="8"/>
                </a:lnTo>
                <a:lnTo>
                  <a:pt x="865" y="10"/>
                </a:lnTo>
                <a:lnTo>
                  <a:pt x="902" y="13"/>
                </a:lnTo>
                <a:lnTo>
                  <a:pt x="941" y="17"/>
                </a:lnTo>
                <a:lnTo>
                  <a:pt x="982" y="21"/>
                </a:lnTo>
                <a:lnTo>
                  <a:pt x="1025" y="26"/>
                </a:lnTo>
                <a:lnTo>
                  <a:pt x="1070" y="32"/>
                </a:lnTo>
                <a:lnTo>
                  <a:pt x="1116" y="38"/>
                </a:lnTo>
                <a:lnTo>
                  <a:pt x="1164" y="46"/>
                </a:lnTo>
                <a:lnTo>
                  <a:pt x="1213" y="55"/>
                </a:lnTo>
                <a:lnTo>
                  <a:pt x="1263" y="63"/>
                </a:lnTo>
                <a:lnTo>
                  <a:pt x="1315" y="73"/>
                </a:lnTo>
                <a:lnTo>
                  <a:pt x="1366" y="85"/>
                </a:lnTo>
                <a:lnTo>
                  <a:pt x="1418" y="97"/>
                </a:lnTo>
                <a:lnTo>
                  <a:pt x="1472" y="111"/>
                </a:lnTo>
                <a:lnTo>
                  <a:pt x="1525" y="125"/>
                </a:lnTo>
                <a:lnTo>
                  <a:pt x="1579" y="141"/>
                </a:lnTo>
                <a:lnTo>
                  <a:pt x="1632" y="159"/>
                </a:lnTo>
                <a:lnTo>
                  <a:pt x="1685" y="177"/>
                </a:lnTo>
                <a:lnTo>
                  <a:pt x="1739" y="197"/>
                </a:lnTo>
                <a:lnTo>
                  <a:pt x="1791" y="218"/>
                </a:lnTo>
                <a:lnTo>
                  <a:pt x="1843" y="241"/>
                </a:lnTo>
                <a:lnTo>
                  <a:pt x="1894" y="266"/>
                </a:lnTo>
                <a:lnTo>
                  <a:pt x="1729" y="1139"/>
                </a:lnTo>
                <a:lnTo>
                  <a:pt x="1733" y="1140"/>
                </a:lnTo>
                <a:lnTo>
                  <a:pt x="1742" y="1146"/>
                </a:lnTo>
                <a:lnTo>
                  <a:pt x="1755" y="1156"/>
                </a:lnTo>
                <a:lnTo>
                  <a:pt x="1768" y="1173"/>
                </a:lnTo>
                <a:lnTo>
                  <a:pt x="1778" y="1199"/>
                </a:lnTo>
                <a:lnTo>
                  <a:pt x="1781" y="1234"/>
                </a:lnTo>
                <a:lnTo>
                  <a:pt x="1777" y="1281"/>
                </a:lnTo>
                <a:lnTo>
                  <a:pt x="1760" y="1341"/>
                </a:lnTo>
                <a:lnTo>
                  <a:pt x="1472" y="1765"/>
                </a:lnTo>
                <a:lnTo>
                  <a:pt x="1432" y="1765"/>
                </a:lnTo>
                <a:lnTo>
                  <a:pt x="1324" y="1904"/>
                </a:lnTo>
                <a:lnTo>
                  <a:pt x="1322" y="1904"/>
                </a:lnTo>
                <a:lnTo>
                  <a:pt x="1315" y="1903"/>
                </a:lnTo>
                <a:lnTo>
                  <a:pt x="1304" y="1902"/>
                </a:lnTo>
                <a:lnTo>
                  <a:pt x="1290" y="1900"/>
                </a:lnTo>
                <a:lnTo>
                  <a:pt x="1270" y="1897"/>
                </a:lnTo>
                <a:lnTo>
                  <a:pt x="1249" y="1894"/>
                </a:lnTo>
                <a:lnTo>
                  <a:pt x="1223" y="1891"/>
                </a:lnTo>
                <a:lnTo>
                  <a:pt x="1194" y="1887"/>
                </a:lnTo>
                <a:lnTo>
                  <a:pt x="1162" y="1881"/>
                </a:lnTo>
                <a:lnTo>
                  <a:pt x="1128" y="1876"/>
                </a:lnTo>
                <a:lnTo>
                  <a:pt x="1091" y="1869"/>
                </a:lnTo>
                <a:lnTo>
                  <a:pt x="1050" y="1862"/>
                </a:lnTo>
                <a:lnTo>
                  <a:pt x="1008" y="1854"/>
                </a:lnTo>
                <a:lnTo>
                  <a:pt x="964" y="1845"/>
                </a:lnTo>
                <a:lnTo>
                  <a:pt x="918" y="1835"/>
                </a:lnTo>
                <a:lnTo>
                  <a:pt x="870" y="1824"/>
                </a:lnTo>
                <a:lnTo>
                  <a:pt x="820" y="1813"/>
                </a:lnTo>
                <a:lnTo>
                  <a:pt x="769" y="1800"/>
                </a:lnTo>
                <a:lnTo>
                  <a:pt x="717" y="1786"/>
                </a:lnTo>
                <a:lnTo>
                  <a:pt x="664" y="1772"/>
                </a:lnTo>
                <a:lnTo>
                  <a:pt x="610" y="1755"/>
                </a:lnTo>
                <a:lnTo>
                  <a:pt x="555" y="1738"/>
                </a:lnTo>
                <a:lnTo>
                  <a:pt x="501" y="1720"/>
                </a:lnTo>
                <a:lnTo>
                  <a:pt x="445" y="1701"/>
                </a:lnTo>
                <a:lnTo>
                  <a:pt x="390" y="1681"/>
                </a:lnTo>
                <a:lnTo>
                  <a:pt x="334" y="1659"/>
                </a:lnTo>
                <a:lnTo>
                  <a:pt x="280" y="1636"/>
                </a:lnTo>
                <a:lnTo>
                  <a:pt x="225" y="1611"/>
                </a:lnTo>
                <a:lnTo>
                  <a:pt x="172" y="1585"/>
                </a:lnTo>
                <a:lnTo>
                  <a:pt x="119" y="1559"/>
                </a:lnTo>
                <a:lnTo>
                  <a:pt x="67" y="1530"/>
                </a:lnTo>
                <a:lnTo>
                  <a:pt x="17" y="1500"/>
                </a:lnTo>
                <a:lnTo>
                  <a:pt x="16" y="1495"/>
                </a:lnTo>
                <a:lnTo>
                  <a:pt x="12" y="1480"/>
                </a:lnTo>
                <a:lnTo>
                  <a:pt x="8" y="1457"/>
                </a:lnTo>
                <a:lnTo>
                  <a:pt x="4" y="1430"/>
                </a:lnTo>
                <a:lnTo>
                  <a:pt x="0" y="1401"/>
                </a:lnTo>
                <a:lnTo>
                  <a:pt x="0" y="1370"/>
                </a:lnTo>
                <a:lnTo>
                  <a:pt x="4" y="1343"/>
                </a:lnTo>
                <a:lnTo>
                  <a:pt x="12" y="1319"/>
                </a:lnTo>
                <a:lnTo>
                  <a:pt x="388" y="965"/>
                </a:lnTo>
                <a:lnTo>
                  <a:pt x="387" y="961"/>
                </a:lnTo>
                <a:lnTo>
                  <a:pt x="386" y="952"/>
                </a:lnTo>
                <a:lnTo>
                  <a:pt x="386" y="936"/>
                </a:lnTo>
                <a:lnTo>
                  <a:pt x="390" y="917"/>
                </a:lnTo>
                <a:lnTo>
                  <a:pt x="397" y="893"/>
                </a:lnTo>
                <a:lnTo>
                  <a:pt x="412" y="868"/>
                </a:lnTo>
                <a:lnTo>
                  <a:pt x="435" y="841"/>
                </a:lnTo>
                <a:lnTo>
                  <a:pt x="468" y="814"/>
                </a:lnTo>
                <a:lnTo>
                  <a:pt x="65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64" name="Freeform 574"/>
          <p:cNvSpPr>
            <a:spLocks/>
          </p:cNvSpPr>
          <p:nvPr/>
        </p:nvSpPr>
        <p:spPr bwMode="auto">
          <a:xfrm>
            <a:off x="6232525" y="2019300"/>
            <a:ext cx="171450" cy="49213"/>
          </a:xfrm>
          <a:custGeom>
            <a:avLst/>
            <a:gdLst>
              <a:gd name="T0" fmla="*/ 2147483647 w 1106"/>
              <a:gd name="T1" fmla="*/ 0 h 331"/>
              <a:gd name="T2" fmla="*/ 2147483647 w 1106"/>
              <a:gd name="T3" fmla="*/ 2147483647 h 331"/>
              <a:gd name="T4" fmla="*/ 2147483647 w 1106"/>
              <a:gd name="T5" fmla="*/ 2147483647 h 331"/>
              <a:gd name="T6" fmla="*/ 0 w 1106"/>
              <a:gd name="T7" fmla="*/ 2147483647 h 331"/>
              <a:gd name="T8" fmla="*/ 2147483647 w 1106"/>
              <a:gd name="T9" fmla="*/ 0 h 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6"/>
              <a:gd name="T16" fmla="*/ 0 h 331"/>
              <a:gd name="T17" fmla="*/ 1106 w 1106"/>
              <a:gd name="T18" fmla="*/ 331 h 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6" h="331">
                <a:moveTo>
                  <a:pt x="40" y="0"/>
                </a:moveTo>
                <a:lnTo>
                  <a:pt x="1106" y="277"/>
                </a:lnTo>
                <a:lnTo>
                  <a:pt x="1071" y="331"/>
                </a:lnTo>
                <a:lnTo>
                  <a:pt x="0" y="36"/>
                </a:lnTo>
                <a:lnTo>
                  <a:pt x="4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5" name="Freeform 575"/>
          <p:cNvSpPr>
            <a:spLocks/>
          </p:cNvSpPr>
          <p:nvPr/>
        </p:nvSpPr>
        <p:spPr bwMode="auto">
          <a:xfrm>
            <a:off x="6203950" y="2041525"/>
            <a:ext cx="200025" cy="76200"/>
          </a:xfrm>
          <a:custGeom>
            <a:avLst/>
            <a:gdLst>
              <a:gd name="T0" fmla="*/ 2147483647 w 1285"/>
              <a:gd name="T1" fmla="*/ 2147483647 h 505"/>
              <a:gd name="T2" fmla="*/ 2147483647 w 1285"/>
              <a:gd name="T3" fmla="*/ 2147483647 h 505"/>
              <a:gd name="T4" fmla="*/ 2147483647 w 1285"/>
              <a:gd name="T5" fmla="*/ 2147483647 h 505"/>
              <a:gd name="T6" fmla="*/ 2147483647 w 1285"/>
              <a:gd name="T7" fmla="*/ 2147483647 h 505"/>
              <a:gd name="T8" fmla="*/ 2147483647 w 1285"/>
              <a:gd name="T9" fmla="*/ 2147483647 h 505"/>
              <a:gd name="T10" fmla="*/ 2147483647 w 1285"/>
              <a:gd name="T11" fmla="*/ 2147483647 h 505"/>
              <a:gd name="T12" fmla="*/ 2147483647 w 1285"/>
              <a:gd name="T13" fmla="*/ 2147483647 h 505"/>
              <a:gd name="T14" fmla="*/ 2147483647 w 1285"/>
              <a:gd name="T15" fmla="*/ 2147483647 h 505"/>
              <a:gd name="T16" fmla="*/ 2147483647 w 1285"/>
              <a:gd name="T17" fmla="*/ 2147483647 h 505"/>
              <a:gd name="T18" fmla="*/ 2147483647 w 1285"/>
              <a:gd name="T19" fmla="*/ 2147483647 h 505"/>
              <a:gd name="T20" fmla="*/ 2147483647 w 1285"/>
              <a:gd name="T21" fmla="*/ 2147483647 h 505"/>
              <a:gd name="T22" fmla="*/ 2147483647 w 1285"/>
              <a:gd name="T23" fmla="*/ 2147483647 h 505"/>
              <a:gd name="T24" fmla="*/ 2147483647 w 1285"/>
              <a:gd name="T25" fmla="*/ 2147483647 h 505"/>
              <a:gd name="T26" fmla="*/ 2147483647 w 1285"/>
              <a:gd name="T27" fmla="*/ 2147483647 h 505"/>
              <a:gd name="T28" fmla="*/ 2147483647 w 1285"/>
              <a:gd name="T29" fmla="*/ 2147483647 h 505"/>
              <a:gd name="T30" fmla="*/ 2147483647 w 1285"/>
              <a:gd name="T31" fmla="*/ 2147483647 h 505"/>
              <a:gd name="T32" fmla="*/ 2147483647 w 1285"/>
              <a:gd name="T33" fmla="*/ 2147483647 h 505"/>
              <a:gd name="T34" fmla="*/ 2147483647 w 1285"/>
              <a:gd name="T35" fmla="*/ 2147483647 h 505"/>
              <a:gd name="T36" fmla="*/ 0 w 1285"/>
              <a:gd name="T37" fmla="*/ 2147483647 h 505"/>
              <a:gd name="T38" fmla="*/ 2147483647 w 1285"/>
              <a:gd name="T39" fmla="*/ 2147483647 h 505"/>
              <a:gd name="T40" fmla="*/ 2147483647 w 1285"/>
              <a:gd name="T41" fmla="*/ 2147483647 h 505"/>
              <a:gd name="T42" fmla="*/ 2147483647 w 1285"/>
              <a:gd name="T43" fmla="*/ 2147483647 h 505"/>
              <a:gd name="T44" fmla="*/ 2147483647 w 1285"/>
              <a:gd name="T45" fmla="*/ 2147483647 h 505"/>
              <a:gd name="T46" fmla="*/ 2147483647 w 1285"/>
              <a:gd name="T47" fmla="*/ 2147483647 h 505"/>
              <a:gd name="T48" fmla="*/ 2147483647 w 1285"/>
              <a:gd name="T49" fmla="*/ 2147483647 h 505"/>
              <a:gd name="T50" fmla="*/ 2147483647 w 1285"/>
              <a:gd name="T51" fmla="*/ 2147483647 h 505"/>
              <a:gd name="T52" fmla="*/ 2147483647 w 1285"/>
              <a:gd name="T53" fmla="*/ 2147483647 h 505"/>
              <a:gd name="T54" fmla="*/ 2147483647 w 1285"/>
              <a:gd name="T55" fmla="*/ 2147483647 h 505"/>
              <a:gd name="T56" fmla="*/ 2147483647 w 1285"/>
              <a:gd name="T57" fmla="*/ 2147483647 h 505"/>
              <a:gd name="T58" fmla="*/ 2147483647 w 1285"/>
              <a:gd name="T59" fmla="*/ 2147483647 h 505"/>
              <a:gd name="T60" fmla="*/ 2147483647 w 1285"/>
              <a:gd name="T61" fmla="*/ 2147483647 h 505"/>
              <a:gd name="T62" fmla="*/ 2147483647 w 1285"/>
              <a:gd name="T63" fmla="*/ 2147483647 h 505"/>
              <a:gd name="T64" fmla="*/ 2147483647 w 1285"/>
              <a:gd name="T65" fmla="*/ 2147483647 h 505"/>
              <a:gd name="T66" fmla="*/ 2147483647 w 1285"/>
              <a:gd name="T67" fmla="*/ 2147483647 h 505"/>
              <a:gd name="T68" fmla="*/ 2147483647 w 1285"/>
              <a:gd name="T69" fmla="*/ 2147483647 h 505"/>
              <a:gd name="T70" fmla="*/ 2147483647 w 1285"/>
              <a:gd name="T71" fmla="*/ 2147483647 h 505"/>
              <a:gd name="T72" fmla="*/ 2147483647 w 1285"/>
              <a:gd name="T73" fmla="*/ 2147483647 h 505"/>
              <a:gd name="T74" fmla="*/ 2147483647 w 1285"/>
              <a:gd name="T75" fmla="*/ 2147483647 h 505"/>
              <a:gd name="T76" fmla="*/ 2147483647 w 1285"/>
              <a:gd name="T77" fmla="*/ 2147483647 h 505"/>
              <a:gd name="T78" fmla="*/ 2147483647 w 1285"/>
              <a:gd name="T79" fmla="*/ 2147483647 h 50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285"/>
              <a:gd name="T121" fmla="*/ 0 h 505"/>
              <a:gd name="T122" fmla="*/ 1285 w 1285"/>
              <a:gd name="T123" fmla="*/ 505 h 50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285" h="505">
                <a:moveTo>
                  <a:pt x="1284" y="391"/>
                </a:moveTo>
                <a:lnTo>
                  <a:pt x="1282" y="391"/>
                </a:lnTo>
                <a:lnTo>
                  <a:pt x="1275" y="390"/>
                </a:lnTo>
                <a:lnTo>
                  <a:pt x="1264" y="389"/>
                </a:lnTo>
                <a:lnTo>
                  <a:pt x="1250" y="387"/>
                </a:lnTo>
                <a:lnTo>
                  <a:pt x="1232" y="385"/>
                </a:lnTo>
                <a:lnTo>
                  <a:pt x="1209" y="382"/>
                </a:lnTo>
                <a:lnTo>
                  <a:pt x="1183" y="378"/>
                </a:lnTo>
                <a:lnTo>
                  <a:pt x="1155" y="374"/>
                </a:lnTo>
                <a:lnTo>
                  <a:pt x="1124" y="369"/>
                </a:lnTo>
                <a:lnTo>
                  <a:pt x="1089" y="362"/>
                </a:lnTo>
                <a:lnTo>
                  <a:pt x="1052" y="355"/>
                </a:lnTo>
                <a:lnTo>
                  <a:pt x="1013" y="349"/>
                </a:lnTo>
                <a:lnTo>
                  <a:pt x="971" y="340"/>
                </a:lnTo>
                <a:lnTo>
                  <a:pt x="926" y="332"/>
                </a:lnTo>
                <a:lnTo>
                  <a:pt x="881" y="322"/>
                </a:lnTo>
                <a:lnTo>
                  <a:pt x="834" y="311"/>
                </a:lnTo>
                <a:lnTo>
                  <a:pt x="785" y="299"/>
                </a:lnTo>
                <a:lnTo>
                  <a:pt x="735" y="287"/>
                </a:lnTo>
                <a:lnTo>
                  <a:pt x="684" y="273"/>
                </a:lnTo>
                <a:lnTo>
                  <a:pt x="632" y="259"/>
                </a:lnTo>
                <a:lnTo>
                  <a:pt x="579" y="244"/>
                </a:lnTo>
                <a:lnTo>
                  <a:pt x="526" y="228"/>
                </a:lnTo>
                <a:lnTo>
                  <a:pt x="472" y="209"/>
                </a:lnTo>
                <a:lnTo>
                  <a:pt x="419" y="191"/>
                </a:lnTo>
                <a:lnTo>
                  <a:pt x="364" y="171"/>
                </a:lnTo>
                <a:lnTo>
                  <a:pt x="311" y="150"/>
                </a:lnTo>
                <a:lnTo>
                  <a:pt x="259" y="128"/>
                </a:lnTo>
                <a:lnTo>
                  <a:pt x="206" y="105"/>
                </a:lnTo>
                <a:lnTo>
                  <a:pt x="155" y="81"/>
                </a:lnTo>
                <a:lnTo>
                  <a:pt x="104" y="55"/>
                </a:lnTo>
                <a:lnTo>
                  <a:pt x="55" y="28"/>
                </a:lnTo>
                <a:lnTo>
                  <a:pt x="7" y="0"/>
                </a:lnTo>
                <a:lnTo>
                  <a:pt x="6" y="4"/>
                </a:lnTo>
                <a:lnTo>
                  <a:pt x="4" y="15"/>
                </a:lnTo>
                <a:lnTo>
                  <a:pt x="2" y="32"/>
                </a:lnTo>
                <a:lnTo>
                  <a:pt x="0" y="53"/>
                </a:lnTo>
                <a:lnTo>
                  <a:pt x="0" y="76"/>
                </a:lnTo>
                <a:lnTo>
                  <a:pt x="2" y="98"/>
                </a:lnTo>
                <a:lnTo>
                  <a:pt x="8" y="120"/>
                </a:lnTo>
                <a:lnTo>
                  <a:pt x="18" y="137"/>
                </a:lnTo>
                <a:lnTo>
                  <a:pt x="19" y="139"/>
                </a:lnTo>
                <a:lnTo>
                  <a:pt x="22" y="141"/>
                </a:lnTo>
                <a:lnTo>
                  <a:pt x="28" y="144"/>
                </a:lnTo>
                <a:lnTo>
                  <a:pt x="37" y="148"/>
                </a:lnTo>
                <a:lnTo>
                  <a:pt x="47" y="155"/>
                </a:lnTo>
                <a:lnTo>
                  <a:pt x="59" y="162"/>
                </a:lnTo>
                <a:lnTo>
                  <a:pt x="75" y="170"/>
                </a:lnTo>
                <a:lnTo>
                  <a:pt x="92" y="180"/>
                </a:lnTo>
                <a:lnTo>
                  <a:pt x="112" y="190"/>
                </a:lnTo>
                <a:lnTo>
                  <a:pt x="134" y="200"/>
                </a:lnTo>
                <a:lnTo>
                  <a:pt x="159" y="212"/>
                </a:lnTo>
                <a:lnTo>
                  <a:pt x="186" y="225"/>
                </a:lnTo>
                <a:lnTo>
                  <a:pt x="215" y="238"/>
                </a:lnTo>
                <a:lnTo>
                  <a:pt x="247" y="252"/>
                </a:lnTo>
                <a:lnTo>
                  <a:pt x="281" y="267"/>
                </a:lnTo>
                <a:lnTo>
                  <a:pt x="318" y="281"/>
                </a:lnTo>
                <a:lnTo>
                  <a:pt x="358" y="296"/>
                </a:lnTo>
                <a:lnTo>
                  <a:pt x="399" y="311"/>
                </a:lnTo>
                <a:lnTo>
                  <a:pt x="443" y="326"/>
                </a:lnTo>
                <a:lnTo>
                  <a:pt x="491" y="341"/>
                </a:lnTo>
                <a:lnTo>
                  <a:pt x="540" y="357"/>
                </a:lnTo>
                <a:lnTo>
                  <a:pt x="592" y="372"/>
                </a:lnTo>
                <a:lnTo>
                  <a:pt x="647" y="387"/>
                </a:lnTo>
                <a:lnTo>
                  <a:pt x="703" y="402"/>
                </a:lnTo>
                <a:lnTo>
                  <a:pt x="764" y="416"/>
                </a:lnTo>
                <a:lnTo>
                  <a:pt x="826" y="431"/>
                </a:lnTo>
                <a:lnTo>
                  <a:pt x="890" y="444"/>
                </a:lnTo>
                <a:lnTo>
                  <a:pt x="958" y="459"/>
                </a:lnTo>
                <a:lnTo>
                  <a:pt x="1028" y="472"/>
                </a:lnTo>
                <a:lnTo>
                  <a:pt x="1101" y="483"/>
                </a:lnTo>
                <a:lnTo>
                  <a:pt x="1177" y="494"/>
                </a:lnTo>
                <a:lnTo>
                  <a:pt x="1255" y="505"/>
                </a:lnTo>
                <a:lnTo>
                  <a:pt x="1256" y="503"/>
                </a:lnTo>
                <a:lnTo>
                  <a:pt x="1260" y="497"/>
                </a:lnTo>
                <a:lnTo>
                  <a:pt x="1265" y="487"/>
                </a:lnTo>
                <a:lnTo>
                  <a:pt x="1272" y="473"/>
                </a:lnTo>
                <a:lnTo>
                  <a:pt x="1278" y="456"/>
                </a:lnTo>
                <a:lnTo>
                  <a:pt x="1282" y="437"/>
                </a:lnTo>
                <a:lnTo>
                  <a:pt x="1285" y="415"/>
                </a:lnTo>
                <a:lnTo>
                  <a:pt x="1284" y="391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6" name="AutoShape 576"/>
          <p:cNvSpPr>
            <a:spLocks noChangeAspect="1" noChangeArrowheads="1" noTextEdit="1"/>
          </p:cNvSpPr>
          <p:nvPr/>
        </p:nvSpPr>
        <p:spPr bwMode="auto">
          <a:xfrm>
            <a:off x="6143625" y="1728788"/>
            <a:ext cx="322263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7" name="Freeform 577"/>
          <p:cNvSpPr>
            <a:spLocks/>
          </p:cNvSpPr>
          <p:nvPr/>
        </p:nvSpPr>
        <p:spPr bwMode="auto">
          <a:xfrm>
            <a:off x="6210300" y="1751013"/>
            <a:ext cx="46038" cy="57150"/>
          </a:xfrm>
          <a:custGeom>
            <a:avLst/>
            <a:gdLst>
              <a:gd name="T0" fmla="*/ 2147483647 w 179"/>
              <a:gd name="T1" fmla="*/ 2147483647 h 216"/>
              <a:gd name="T2" fmla="*/ 2147483647 w 179"/>
              <a:gd name="T3" fmla="*/ 2147483647 h 216"/>
              <a:gd name="T4" fmla="*/ 2147483647 w 179"/>
              <a:gd name="T5" fmla="*/ 2147483647 h 216"/>
              <a:gd name="T6" fmla="*/ 2147483647 w 179"/>
              <a:gd name="T7" fmla="*/ 2147483647 h 216"/>
              <a:gd name="T8" fmla="*/ 2147483647 w 179"/>
              <a:gd name="T9" fmla="*/ 2147483647 h 216"/>
              <a:gd name="T10" fmla="*/ 2147483647 w 179"/>
              <a:gd name="T11" fmla="*/ 2147483647 h 216"/>
              <a:gd name="T12" fmla="*/ 2147483647 w 179"/>
              <a:gd name="T13" fmla="*/ 2147483647 h 216"/>
              <a:gd name="T14" fmla="*/ 2147483647 w 179"/>
              <a:gd name="T15" fmla="*/ 2147483647 h 216"/>
              <a:gd name="T16" fmla="*/ 0 w 179"/>
              <a:gd name="T17" fmla="*/ 2147483647 h 216"/>
              <a:gd name="T18" fmla="*/ 2147483647 w 179"/>
              <a:gd name="T19" fmla="*/ 2147483647 h 216"/>
              <a:gd name="T20" fmla="*/ 2147483647 w 179"/>
              <a:gd name="T21" fmla="*/ 2147483647 h 216"/>
              <a:gd name="T22" fmla="*/ 2147483647 w 179"/>
              <a:gd name="T23" fmla="*/ 2147483647 h 216"/>
              <a:gd name="T24" fmla="*/ 2147483647 w 179"/>
              <a:gd name="T25" fmla="*/ 2147483647 h 216"/>
              <a:gd name="T26" fmla="*/ 2147483647 w 179"/>
              <a:gd name="T27" fmla="*/ 2147483647 h 216"/>
              <a:gd name="T28" fmla="*/ 2147483647 w 179"/>
              <a:gd name="T29" fmla="*/ 2147483647 h 216"/>
              <a:gd name="T30" fmla="*/ 2147483647 w 179"/>
              <a:gd name="T31" fmla="*/ 2147483647 h 216"/>
              <a:gd name="T32" fmla="*/ 2147483647 w 179"/>
              <a:gd name="T33" fmla="*/ 2147483647 h 216"/>
              <a:gd name="T34" fmla="*/ 2147483647 w 179"/>
              <a:gd name="T35" fmla="*/ 2147483647 h 216"/>
              <a:gd name="T36" fmla="*/ 2147483647 w 179"/>
              <a:gd name="T37" fmla="*/ 2147483647 h 216"/>
              <a:gd name="T38" fmla="*/ 2147483647 w 179"/>
              <a:gd name="T39" fmla="*/ 2147483647 h 216"/>
              <a:gd name="T40" fmla="*/ 2147483647 w 179"/>
              <a:gd name="T41" fmla="*/ 2147483647 h 216"/>
              <a:gd name="T42" fmla="*/ 2147483647 w 179"/>
              <a:gd name="T43" fmla="*/ 2147483647 h 216"/>
              <a:gd name="T44" fmla="*/ 2147483647 w 179"/>
              <a:gd name="T45" fmla="*/ 2147483647 h 216"/>
              <a:gd name="T46" fmla="*/ 2147483647 w 179"/>
              <a:gd name="T47" fmla="*/ 2147483647 h 216"/>
              <a:gd name="T48" fmla="*/ 2147483647 w 179"/>
              <a:gd name="T49" fmla="*/ 2147483647 h 216"/>
              <a:gd name="T50" fmla="*/ 2147483647 w 179"/>
              <a:gd name="T51" fmla="*/ 2147483647 h 216"/>
              <a:gd name="T52" fmla="*/ 2147483647 w 179"/>
              <a:gd name="T53" fmla="*/ 2147483647 h 216"/>
              <a:gd name="T54" fmla="*/ 2147483647 w 179"/>
              <a:gd name="T55" fmla="*/ 2147483647 h 216"/>
              <a:gd name="T56" fmla="*/ 2147483647 w 179"/>
              <a:gd name="T57" fmla="*/ 2147483647 h 216"/>
              <a:gd name="T58" fmla="*/ 2147483647 w 179"/>
              <a:gd name="T59" fmla="*/ 2147483647 h 216"/>
              <a:gd name="T60" fmla="*/ 2147483647 w 179"/>
              <a:gd name="T61" fmla="*/ 2147483647 h 216"/>
              <a:gd name="T62" fmla="*/ 2147483647 w 179"/>
              <a:gd name="T63" fmla="*/ 2147483647 h 216"/>
              <a:gd name="T64" fmla="*/ 2147483647 w 179"/>
              <a:gd name="T65" fmla="*/ 2147483647 h 216"/>
              <a:gd name="T66" fmla="*/ 2147483647 w 179"/>
              <a:gd name="T67" fmla="*/ 2147483647 h 216"/>
              <a:gd name="T68" fmla="*/ 2147483647 w 179"/>
              <a:gd name="T69" fmla="*/ 2147483647 h 216"/>
              <a:gd name="T70" fmla="*/ 2147483647 w 179"/>
              <a:gd name="T71" fmla="*/ 2147483647 h 216"/>
              <a:gd name="T72" fmla="*/ 2147483647 w 179"/>
              <a:gd name="T73" fmla="*/ 2147483647 h 216"/>
              <a:gd name="T74" fmla="*/ 2147483647 w 179"/>
              <a:gd name="T75" fmla="*/ 2147483647 h 216"/>
              <a:gd name="T76" fmla="*/ 2147483647 w 179"/>
              <a:gd name="T77" fmla="*/ 2147483647 h 216"/>
              <a:gd name="T78" fmla="*/ 2147483647 w 179"/>
              <a:gd name="T79" fmla="*/ 2147483647 h 216"/>
              <a:gd name="T80" fmla="*/ 2147483647 w 179"/>
              <a:gd name="T81" fmla="*/ 2147483647 h 216"/>
              <a:gd name="T82" fmla="*/ 2147483647 w 179"/>
              <a:gd name="T83" fmla="*/ 2147483647 h 216"/>
              <a:gd name="T84" fmla="*/ 2147483647 w 179"/>
              <a:gd name="T85" fmla="*/ 0 h 216"/>
              <a:gd name="T86" fmla="*/ 2147483647 w 179"/>
              <a:gd name="T87" fmla="*/ 2147483647 h 216"/>
              <a:gd name="T88" fmla="*/ 2147483647 w 179"/>
              <a:gd name="T89" fmla="*/ 2147483647 h 216"/>
              <a:gd name="T90" fmla="*/ 2147483647 w 179"/>
              <a:gd name="T91" fmla="*/ 2147483647 h 216"/>
              <a:gd name="T92" fmla="*/ 2147483647 w 179"/>
              <a:gd name="T93" fmla="*/ 2147483647 h 216"/>
              <a:gd name="T94" fmla="*/ 2147483647 w 179"/>
              <a:gd name="T95" fmla="*/ 2147483647 h 216"/>
              <a:gd name="T96" fmla="*/ 2147483647 w 179"/>
              <a:gd name="T97" fmla="*/ 2147483647 h 21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79"/>
              <a:gd name="T148" fmla="*/ 0 h 216"/>
              <a:gd name="T149" fmla="*/ 179 w 179"/>
              <a:gd name="T150" fmla="*/ 216 h 21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79" h="216">
                <a:moveTo>
                  <a:pt x="63" y="28"/>
                </a:moveTo>
                <a:lnTo>
                  <a:pt x="49" y="37"/>
                </a:lnTo>
                <a:lnTo>
                  <a:pt x="38" y="47"/>
                </a:lnTo>
                <a:lnTo>
                  <a:pt x="27" y="59"/>
                </a:lnTo>
                <a:lnTo>
                  <a:pt x="18" y="72"/>
                </a:lnTo>
                <a:lnTo>
                  <a:pt x="10" y="86"/>
                </a:lnTo>
                <a:lnTo>
                  <a:pt x="5" y="101"/>
                </a:lnTo>
                <a:lnTo>
                  <a:pt x="2" y="117"/>
                </a:lnTo>
                <a:lnTo>
                  <a:pt x="0" y="133"/>
                </a:lnTo>
                <a:lnTo>
                  <a:pt x="2" y="155"/>
                </a:lnTo>
                <a:lnTo>
                  <a:pt x="10" y="173"/>
                </a:lnTo>
                <a:lnTo>
                  <a:pt x="23" y="190"/>
                </a:lnTo>
                <a:lnTo>
                  <a:pt x="40" y="201"/>
                </a:lnTo>
                <a:lnTo>
                  <a:pt x="59" y="211"/>
                </a:lnTo>
                <a:lnTo>
                  <a:pt x="79" y="215"/>
                </a:lnTo>
                <a:lnTo>
                  <a:pt x="100" y="216"/>
                </a:lnTo>
                <a:lnTo>
                  <a:pt x="120" y="213"/>
                </a:lnTo>
                <a:lnTo>
                  <a:pt x="124" y="213"/>
                </a:lnTo>
                <a:lnTo>
                  <a:pt x="128" y="211"/>
                </a:lnTo>
                <a:lnTo>
                  <a:pt x="131" y="208"/>
                </a:lnTo>
                <a:lnTo>
                  <a:pt x="132" y="203"/>
                </a:lnTo>
                <a:lnTo>
                  <a:pt x="130" y="198"/>
                </a:lnTo>
                <a:lnTo>
                  <a:pt x="126" y="194"/>
                </a:lnTo>
                <a:lnTo>
                  <a:pt x="121" y="190"/>
                </a:lnTo>
                <a:lnTo>
                  <a:pt x="116" y="187"/>
                </a:lnTo>
                <a:lnTo>
                  <a:pt x="105" y="184"/>
                </a:lnTo>
                <a:lnTo>
                  <a:pt x="95" y="182"/>
                </a:lnTo>
                <a:lnTo>
                  <a:pt x="84" y="180"/>
                </a:lnTo>
                <a:lnTo>
                  <a:pt x="75" y="178"/>
                </a:lnTo>
                <a:lnTo>
                  <a:pt x="65" y="175"/>
                </a:lnTo>
                <a:lnTo>
                  <a:pt x="56" y="170"/>
                </a:lnTo>
                <a:lnTo>
                  <a:pt x="47" y="165"/>
                </a:lnTo>
                <a:lnTo>
                  <a:pt x="39" y="156"/>
                </a:lnTo>
                <a:lnTo>
                  <a:pt x="36" y="120"/>
                </a:lnTo>
                <a:lnTo>
                  <a:pt x="44" y="90"/>
                </a:lnTo>
                <a:lnTo>
                  <a:pt x="61" y="67"/>
                </a:lnTo>
                <a:lnTo>
                  <a:pt x="84" y="47"/>
                </a:lnTo>
                <a:lnTo>
                  <a:pt x="109" y="32"/>
                </a:lnTo>
                <a:lnTo>
                  <a:pt x="136" y="21"/>
                </a:lnTo>
                <a:lnTo>
                  <a:pt x="160" y="12"/>
                </a:lnTo>
                <a:lnTo>
                  <a:pt x="179" y="5"/>
                </a:lnTo>
                <a:lnTo>
                  <a:pt x="167" y="1"/>
                </a:lnTo>
                <a:lnTo>
                  <a:pt x="154" y="0"/>
                </a:lnTo>
                <a:lnTo>
                  <a:pt x="140" y="2"/>
                </a:lnTo>
                <a:lnTo>
                  <a:pt x="124" y="5"/>
                </a:lnTo>
                <a:lnTo>
                  <a:pt x="108" y="10"/>
                </a:lnTo>
                <a:lnTo>
                  <a:pt x="92" y="15"/>
                </a:lnTo>
                <a:lnTo>
                  <a:pt x="77" y="22"/>
                </a:lnTo>
                <a:lnTo>
                  <a:pt x="63" y="28"/>
                </a:lnTo>
                <a:close/>
              </a:path>
            </a:pathLst>
          </a:custGeom>
          <a:solidFill>
            <a:srgbClr val="C9E8FF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68" name="Freeform 578"/>
          <p:cNvSpPr>
            <a:spLocks/>
          </p:cNvSpPr>
          <p:nvPr/>
        </p:nvSpPr>
        <p:spPr bwMode="auto">
          <a:xfrm>
            <a:off x="6288088" y="1749425"/>
            <a:ext cx="28575" cy="44450"/>
          </a:xfrm>
          <a:custGeom>
            <a:avLst/>
            <a:gdLst>
              <a:gd name="T0" fmla="*/ 2147483647 w 114"/>
              <a:gd name="T1" fmla="*/ 2147483647 h 168"/>
              <a:gd name="T2" fmla="*/ 2147483647 w 114"/>
              <a:gd name="T3" fmla="*/ 2147483647 h 168"/>
              <a:gd name="T4" fmla="*/ 2147483647 w 114"/>
              <a:gd name="T5" fmla="*/ 2147483647 h 168"/>
              <a:gd name="T6" fmla="*/ 2147483647 w 114"/>
              <a:gd name="T7" fmla="*/ 2147483647 h 168"/>
              <a:gd name="T8" fmla="*/ 2147483647 w 114"/>
              <a:gd name="T9" fmla="*/ 2147483647 h 168"/>
              <a:gd name="T10" fmla="*/ 2147483647 w 114"/>
              <a:gd name="T11" fmla="*/ 2147483647 h 168"/>
              <a:gd name="T12" fmla="*/ 2147483647 w 114"/>
              <a:gd name="T13" fmla="*/ 2147483647 h 168"/>
              <a:gd name="T14" fmla="*/ 2147483647 w 114"/>
              <a:gd name="T15" fmla="*/ 2147483647 h 168"/>
              <a:gd name="T16" fmla="*/ 2147483647 w 114"/>
              <a:gd name="T17" fmla="*/ 2147483647 h 168"/>
              <a:gd name="T18" fmla="*/ 2147483647 w 114"/>
              <a:gd name="T19" fmla="*/ 2147483647 h 168"/>
              <a:gd name="T20" fmla="*/ 2147483647 w 114"/>
              <a:gd name="T21" fmla="*/ 2147483647 h 168"/>
              <a:gd name="T22" fmla="*/ 2147483647 w 114"/>
              <a:gd name="T23" fmla="*/ 2147483647 h 168"/>
              <a:gd name="T24" fmla="*/ 2147483647 w 114"/>
              <a:gd name="T25" fmla="*/ 2147483647 h 168"/>
              <a:gd name="T26" fmla="*/ 2147483647 w 114"/>
              <a:gd name="T27" fmla="*/ 2147483647 h 168"/>
              <a:gd name="T28" fmla="*/ 2147483647 w 114"/>
              <a:gd name="T29" fmla="*/ 2147483647 h 168"/>
              <a:gd name="T30" fmla="*/ 2147483647 w 114"/>
              <a:gd name="T31" fmla="*/ 2147483647 h 168"/>
              <a:gd name="T32" fmla="*/ 2147483647 w 114"/>
              <a:gd name="T33" fmla="*/ 2147483647 h 168"/>
              <a:gd name="T34" fmla="*/ 2147483647 w 114"/>
              <a:gd name="T35" fmla="*/ 2147483647 h 168"/>
              <a:gd name="T36" fmla="*/ 2147483647 w 114"/>
              <a:gd name="T37" fmla="*/ 2147483647 h 168"/>
              <a:gd name="T38" fmla="*/ 2147483647 w 114"/>
              <a:gd name="T39" fmla="*/ 2147483647 h 168"/>
              <a:gd name="T40" fmla="*/ 2147483647 w 114"/>
              <a:gd name="T41" fmla="*/ 2147483647 h 168"/>
              <a:gd name="T42" fmla="*/ 2147483647 w 114"/>
              <a:gd name="T43" fmla="*/ 2147483647 h 168"/>
              <a:gd name="T44" fmla="*/ 2147483647 w 114"/>
              <a:gd name="T45" fmla="*/ 2147483647 h 168"/>
              <a:gd name="T46" fmla="*/ 2147483647 w 114"/>
              <a:gd name="T47" fmla="*/ 2147483647 h 168"/>
              <a:gd name="T48" fmla="*/ 2147483647 w 114"/>
              <a:gd name="T49" fmla="*/ 2147483647 h 168"/>
              <a:gd name="T50" fmla="*/ 2147483647 w 114"/>
              <a:gd name="T51" fmla="*/ 2147483647 h 168"/>
              <a:gd name="T52" fmla="*/ 2147483647 w 114"/>
              <a:gd name="T53" fmla="*/ 2147483647 h 168"/>
              <a:gd name="T54" fmla="*/ 2147483647 w 114"/>
              <a:gd name="T55" fmla="*/ 2147483647 h 168"/>
              <a:gd name="T56" fmla="*/ 2147483647 w 114"/>
              <a:gd name="T57" fmla="*/ 2147483647 h 168"/>
              <a:gd name="T58" fmla="*/ 2147483647 w 114"/>
              <a:gd name="T59" fmla="*/ 2147483647 h 168"/>
              <a:gd name="T60" fmla="*/ 2147483647 w 114"/>
              <a:gd name="T61" fmla="*/ 0 h 168"/>
              <a:gd name="T62" fmla="*/ 2147483647 w 114"/>
              <a:gd name="T63" fmla="*/ 0 h 168"/>
              <a:gd name="T64" fmla="*/ 0 w 114"/>
              <a:gd name="T65" fmla="*/ 2147483647 h 168"/>
              <a:gd name="T66" fmla="*/ 2147483647 w 114"/>
              <a:gd name="T67" fmla="*/ 2147483647 h 168"/>
              <a:gd name="T68" fmla="*/ 2147483647 w 114"/>
              <a:gd name="T69" fmla="*/ 2147483647 h 168"/>
              <a:gd name="T70" fmla="*/ 2147483647 w 114"/>
              <a:gd name="T71" fmla="*/ 2147483647 h 168"/>
              <a:gd name="T72" fmla="*/ 2147483647 w 114"/>
              <a:gd name="T73" fmla="*/ 2147483647 h 168"/>
              <a:gd name="T74" fmla="*/ 2147483647 w 114"/>
              <a:gd name="T75" fmla="*/ 2147483647 h 168"/>
              <a:gd name="T76" fmla="*/ 2147483647 w 114"/>
              <a:gd name="T77" fmla="*/ 2147483647 h 168"/>
              <a:gd name="T78" fmla="*/ 2147483647 w 114"/>
              <a:gd name="T79" fmla="*/ 2147483647 h 168"/>
              <a:gd name="T80" fmla="*/ 2147483647 w 114"/>
              <a:gd name="T81" fmla="*/ 2147483647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4"/>
              <a:gd name="T124" fmla="*/ 0 h 168"/>
              <a:gd name="T125" fmla="*/ 114 w 114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4" h="168">
                <a:moveTo>
                  <a:pt x="96" y="55"/>
                </a:moveTo>
                <a:lnTo>
                  <a:pt x="101" y="72"/>
                </a:lnTo>
                <a:lnTo>
                  <a:pt x="100" y="88"/>
                </a:lnTo>
                <a:lnTo>
                  <a:pt x="92" y="101"/>
                </a:lnTo>
                <a:lnTo>
                  <a:pt x="82" y="112"/>
                </a:lnTo>
                <a:lnTo>
                  <a:pt x="69" y="123"/>
                </a:lnTo>
                <a:lnTo>
                  <a:pt x="54" y="134"/>
                </a:lnTo>
                <a:lnTo>
                  <a:pt x="40" y="143"/>
                </a:lnTo>
                <a:lnTo>
                  <a:pt x="27" y="153"/>
                </a:lnTo>
                <a:lnTo>
                  <a:pt x="25" y="156"/>
                </a:lnTo>
                <a:lnTo>
                  <a:pt x="24" y="158"/>
                </a:lnTo>
                <a:lnTo>
                  <a:pt x="24" y="162"/>
                </a:lnTo>
                <a:lnTo>
                  <a:pt x="25" y="165"/>
                </a:lnTo>
                <a:lnTo>
                  <a:pt x="28" y="167"/>
                </a:lnTo>
                <a:lnTo>
                  <a:pt x="31" y="168"/>
                </a:lnTo>
                <a:lnTo>
                  <a:pt x="33" y="168"/>
                </a:lnTo>
                <a:lnTo>
                  <a:pt x="37" y="167"/>
                </a:lnTo>
                <a:lnTo>
                  <a:pt x="53" y="157"/>
                </a:lnTo>
                <a:lnTo>
                  <a:pt x="69" y="147"/>
                </a:lnTo>
                <a:lnTo>
                  <a:pt x="84" y="135"/>
                </a:lnTo>
                <a:lnTo>
                  <a:pt x="97" y="121"/>
                </a:lnTo>
                <a:lnTo>
                  <a:pt x="107" y="106"/>
                </a:lnTo>
                <a:lnTo>
                  <a:pt x="113" y="89"/>
                </a:lnTo>
                <a:lnTo>
                  <a:pt x="114" y="71"/>
                </a:lnTo>
                <a:lnTo>
                  <a:pt x="110" y="51"/>
                </a:lnTo>
                <a:lnTo>
                  <a:pt x="101" y="36"/>
                </a:lnTo>
                <a:lnTo>
                  <a:pt x="87" y="24"/>
                </a:lnTo>
                <a:lnTo>
                  <a:pt x="70" y="14"/>
                </a:lnTo>
                <a:lnTo>
                  <a:pt x="51" y="7"/>
                </a:lnTo>
                <a:lnTo>
                  <a:pt x="32" y="2"/>
                </a:lnTo>
                <a:lnTo>
                  <a:pt x="17" y="0"/>
                </a:lnTo>
                <a:lnTo>
                  <a:pt x="5" y="0"/>
                </a:lnTo>
                <a:lnTo>
                  <a:pt x="0" y="3"/>
                </a:lnTo>
                <a:lnTo>
                  <a:pt x="12" y="9"/>
                </a:lnTo>
                <a:lnTo>
                  <a:pt x="26" y="13"/>
                </a:lnTo>
                <a:lnTo>
                  <a:pt x="41" y="17"/>
                </a:lnTo>
                <a:lnTo>
                  <a:pt x="54" y="22"/>
                </a:lnTo>
                <a:lnTo>
                  <a:pt x="68" y="27"/>
                </a:lnTo>
                <a:lnTo>
                  <a:pt x="80" y="34"/>
                </a:lnTo>
                <a:lnTo>
                  <a:pt x="89" y="43"/>
                </a:lnTo>
                <a:lnTo>
                  <a:pt x="96" y="55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69" name="Freeform 579"/>
          <p:cNvSpPr>
            <a:spLocks/>
          </p:cNvSpPr>
          <p:nvPr/>
        </p:nvSpPr>
        <p:spPr bwMode="auto">
          <a:xfrm>
            <a:off x="6181725" y="1739900"/>
            <a:ext cx="74613" cy="92075"/>
          </a:xfrm>
          <a:custGeom>
            <a:avLst/>
            <a:gdLst>
              <a:gd name="T0" fmla="*/ 2147483647 w 289"/>
              <a:gd name="T1" fmla="*/ 2147483647 h 351"/>
              <a:gd name="T2" fmla="*/ 2147483647 w 289"/>
              <a:gd name="T3" fmla="*/ 2147483647 h 351"/>
              <a:gd name="T4" fmla="*/ 2147483647 w 289"/>
              <a:gd name="T5" fmla="*/ 2147483647 h 351"/>
              <a:gd name="T6" fmla="*/ 0 w 289"/>
              <a:gd name="T7" fmla="*/ 2147483647 h 351"/>
              <a:gd name="T8" fmla="*/ 2147483647 w 289"/>
              <a:gd name="T9" fmla="*/ 2147483647 h 351"/>
              <a:gd name="T10" fmla="*/ 2147483647 w 289"/>
              <a:gd name="T11" fmla="*/ 2147483647 h 351"/>
              <a:gd name="T12" fmla="*/ 2147483647 w 289"/>
              <a:gd name="T13" fmla="*/ 2147483647 h 351"/>
              <a:gd name="T14" fmla="*/ 2147483647 w 289"/>
              <a:gd name="T15" fmla="*/ 2147483647 h 351"/>
              <a:gd name="T16" fmla="*/ 2147483647 w 289"/>
              <a:gd name="T17" fmla="*/ 2147483647 h 351"/>
              <a:gd name="T18" fmla="*/ 2147483647 w 289"/>
              <a:gd name="T19" fmla="*/ 2147483647 h 351"/>
              <a:gd name="T20" fmla="*/ 2147483647 w 289"/>
              <a:gd name="T21" fmla="*/ 2147483647 h 351"/>
              <a:gd name="T22" fmla="*/ 2147483647 w 289"/>
              <a:gd name="T23" fmla="*/ 2147483647 h 351"/>
              <a:gd name="T24" fmla="*/ 2147483647 w 289"/>
              <a:gd name="T25" fmla="*/ 2147483647 h 351"/>
              <a:gd name="T26" fmla="*/ 2147483647 w 289"/>
              <a:gd name="T27" fmla="*/ 2147483647 h 351"/>
              <a:gd name="T28" fmla="*/ 2147483647 w 289"/>
              <a:gd name="T29" fmla="*/ 2147483647 h 351"/>
              <a:gd name="T30" fmla="*/ 2147483647 w 289"/>
              <a:gd name="T31" fmla="*/ 2147483647 h 351"/>
              <a:gd name="T32" fmla="*/ 2147483647 w 289"/>
              <a:gd name="T33" fmla="*/ 2147483647 h 351"/>
              <a:gd name="T34" fmla="*/ 2147483647 w 289"/>
              <a:gd name="T35" fmla="*/ 2147483647 h 351"/>
              <a:gd name="T36" fmla="*/ 2147483647 w 289"/>
              <a:gd name="T37" fmla="*/ 2147483647 h 351"/>
              <a:gd name="T38" fmla="*/ 2147483647 w 289"/>
              <a:gd name="T39" fmla="*/ 2147483647 h 351"/>
              <a:gd name="T40" fmla="*/ 2147483647 w 289"/>
              <a:gd name="T41" fmla="*/ 2147483647 h 351"/>
              <a:gd name="T42" fmla="*/ 2147483647 w 289"/>
              <a:gd name="T43" fmla="*/ 2147483647 h 351"/>
              <a:gd name="T44" fmla="*/ 2147483647 w 289"/>
              <a:gd name="T45" fmla="*/ 2147483647 h 351"/>
              <a:gd name="T46" fmla="*/ 2147483647 w 289"/>
              <a:gd name="T47" fmla="*/ 2147483647 h 351"/>
              <a:gd name="T48" fmla="*/ 2147483647 w 289"/>
              <a:gd name="T49" fmla="*/ 2147483647 h 351"/>
              <a:gd name="T50" fmla="*/ 2147483647 w 289"/>
              <a:gd name="T51" fmla="*/ 2147483647 h 351"/>
              <a:gd name="T52" fmla="*/ 2147483647 w 289"/>
              <a:gd name="T53" fmla="*/ 2147483647 h 351"/>
              <a:gd name="T54" fmla="*/ 2147483647 w 289"/>
              <a:gd name="T55" fmla="*/ 2147483647 h 351"/>
              <a:gd name="T56" fmla="*/ 2147483647 w 289"/>
              <a:gd name="T57" fmla="*/ 2147483647 h 351"/>
              <a:gd name="T58" fmla="*/ 2147483647 w 289"/>
              <a:gd name="T59" fmla="*/ 2147483647 h 351"/>
              <a:gd name="T60" fmla="*/ 2147483647 w 289"/>
              <a:gd name="T61" fmla="*/ 2147483647 h 351"/>
              <a:gd name="T62" fmla="*/ 2147483647 w 289"/>
              <a:gd name="T63" fmla="*/ 2147483647 h 351"/>
              <a:gd name="T64" fmla="*/ 2147483647 w 289"/>
              <a:gd name="T65" fmla="*/ 2147483647 h 351"/>
              <a:gd name="T66" fmla="*/ 2147483647 w 289"/>
              <a:gd name="T67" fmla="*/ 2147483647 h 351"/>
              <a:gd name="T68" fmla="*/ 2147483647 w 289"/>
              <a:gd name="T69" fmla="*/ 2147483647 h 351"/>
              <a:gd name="T70" fmla="*/ 2147483647 w 289"/>
              <a:gd name="T71" fmla="*/ 2147483647 h 351"/>
              <a:gd name="T72" fmla="*/ 2147483647 w 289"/>
              <a:gd name="T73" fmla="*/ 2147483647 h 351"/>
              <a:gd name="T74" fmla="*/ 2147483647 w 289"/>
              <a:gd name="T75" fmla="*/ 2147483647 h 351"/>
              <a:gd name="T76" fmla="*/ 2147483647 w 289"/>
              <a:gd name="T77" fmla="*/ 2147483647 h 351"/>
              <a:gd name="T78" fmla="*/ 2147483647 w 289"/>
              <a:gd name="T79" fmla="*/ 2147483647 h 351"/>
              <a:gd name="T80" fmla="*/ 2147483647 w 289"/>
              <a:gd name="T81" fmla="*/ 0 h 351"/>
              <a:gd name="T82" fmla="*/ 2147483647 w 289"/>
              <a:gd name="T83" fmla="*/ 2147483647 h 351"/>
              <a:gd name="T84" fmla="*/ 2147483647 w 289"/>
              <a:gd name="T85" fmla="*/ 2147483647 h 351"/>
              <a:gd name="T86" fmla="*/ 2147483647 w 289"/>
              <a:gd name="T87" fmla="*/ 2147483647 h 35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1"/>
              <a:gd name="T134" fmla="*/ 289 w 289"/>
              <a:gd name="T135" fmla="*/ 351 h 351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1">
                <a:moveTo>
                  <a:pt x="112" y="46"/>
                </a:moveTo>
                <a:lnTo>
                  <a:pt x="90" y="65"/>
                </a:lnTo>
                <a:lnTo>
                  <a:pt x="68" y="84"/>
                </a:lnTo>
                <a:lnTo>
                  <a:pt x="48" y="106"/>
                </a:lnTo>
                <a:lnTo>
                  <a:pt x="30" y="130"/>
                </a:lnTo>
                <a:lnTo>
                  <a:pt x="15" y="155"/>
                </a:lnTo>
                <a:lnTo>
                  <a:pt x="5" y="181"/>
                </a:lnTo>
                <a:lnTo>
                  <a:pt x="0" y="210"/>
                </a:lnTo>
                <a:lnTo>
                  <a:pt x="1" y="240"/>
                </a:lnTo>
                <a:lnTo>
                  <a:pt x="3" y="248"/>
                </a:lnTo>
                <a:lnTo>
                  <a:pt x="5" y="256"/>
                </a:lnTo>
                <a:lnTo>
                  <a:pt x="8" y="262"/>
                </a:lnTo>
                <a:lnTo>
                  <a:pt x="12" y="270"/>
                </a:lnTo>
                <a:lnTo>
                  <a:pt x="17" y="276"/>
                </a:lnTo>
                <a:lnTo>
                  <a:pt x="24" y="283"/>
                </a:lnTo>
                <a:lnTo>
                  <a:pt x="29" y="288"/>
                </a:lnTo>
                <a:lnTo>
                  <a:pt x="36" y="292"/>
                </a:lnTo>
                <a:lnTo>
                  <a:pt x="50" y="301"/>
                </a:lnTo>
                <a:lnTo>
                  <a:pt x="64" y="308"/>
                </a:lnTo>
                <a:lnTo>
                  <a:pt x="77" y="315"/>
                </a:lnTo>
                <a:lnTo>
                  <a:pt x="92" y="320"/>
                </a:lnTo>
                <a:lnTo>
                  <a:pt x="107" y="326"/>
                </a:lnTo>
                <a:lnTo>
                  <a:pt x="121" y="330"/>
                </a:lnTo>
                <a:lnTo>
                  <a:pt x="136" y="334"/>
                </a:lnTo>
                <a:lnTo>
                  <a:pt x="151" y="337"/>
                </a:lnTo>
                <a:lnTo>
                  <a:pt x="167" y="341"/>
                </a:lnTo>
                <a:lnTo>
                  <a:pt x="181" y="343"/>
                </a:lnTo>
                <a:lnTo>
                  <a:pt x="197" y="345"/>
                </a:lnTo>
                <a:lnTo>
                  <a:pt x="213" y="347"/>
                </a:lnTo>
                <a:lnTo>
                  <a:pt x="228" y="348"/>
                </a:lnTo>
                <a:lnTo>
                  <a:pt x="243" y="349"/>
                </a:lnTo>
                <a:lnTo>
                  <a:pt x="259" y="350"/>
                </a:lnTo>
                <a:lnTo>
                  <a:pt x="274" y="351"/>
                </a:lnTo>
                <a:lnTo>
                  <a:pt x="279" y="351"/>
                </a:lnTo>
                <a:lnTo>
                  <a:pt x="283" y="349"/>
                </a:lnTo>
                <a:lnTo>
                  <a:pt x="286" y="345"/>
                </a:lnTo>
                <a:lnTo>
                  <a:pt x="289" y="341"/>
                </a:lnTo>
                <a:lnTo>
                  <a:pt x="289" y="335"/>
                </a:lnTo>
                <a:lnTo>
                  <a:pt x="286" y="331"/>
                </a:lnTo>
                <a:lnTo>
                  <a:pt x="282" y="328"/>
                </a:lnTo>
                <a:lnTo>
                  <a:pt x="277" y="326"/>
                </a:lnTo>
                <a:lnTo>
                  <a:pt x="263" y="322"/>
                </a:lnTo>
                <a:lnTo>
                  <a:pt x="250" y="320"/>
                </a:lnTo>
                <a:lnTo>
                  <a:pt x="236" y="317"/>
                </a:lnTo>
                <a:lnTo>
                  <a:pt x="221" y="315"/>
                </a:lnTo>
                <a:lnTo>
                  <a:pt x="208" y="313"/>
                </a:lnTo>
                <a:lnTo>
                  <a:pt x="194" y="311"/>
                </a:lnTo>
                <a:lnTo>
                  <a:pt x="179" y="308"/>
                </a:lnTo>
                <a:lnTo>
                  <a:pt x="166" y="305"/>
                </a:lnTo>
                <a:lnTo>
                  <a:pt x="152" y="303"/>
                </a:lnTo>
                <a:lnTo>
                  <a:pt x="138" y="300"/>
                </a:lnTo>
                <a:lnTo>
                  <a:pt x="125" y="296"/>
                </a:lnTo>
                <a:lnTo>
                  <a:pt x="111" y="292"/>
                </a:lnTo>
                <a:lnTo>
                  <a:pt x="98" y="287"/>
                </a:lnTo>
                <a:lnTo>
                  <a:pt x="85" y="282"/>
                </a:lnTo>
                <a:lnTo>
                  <a:pt x="72" y="276"/>
                </a:lnTo>
                <a:lnTo>
                  <a:pt x="59" y="269"/>
                </a:lnTo>
                <a:lnTo>
                  <a:pt x="49" y="261"/>
                </a:lnTo>
                <a:lnTo>
                  <a:pt x="41" y="252"/>
                </a:lnTo>
                <a:lnTo>
                  <a:pt x="34" y="241"/>
                </a:lnTo>
                <a:lnTo>
                  <a:pt x="31" y="228"/>
                </a:lnTo>
                <a:lnTo>
                  <a:pt x="30" y="215"/>
                </a:lnTo>
                <a:lnTo>
                  <a:pt x="31" y="201"/>
                </a:lnTo>
                <a:lnTo>
                  <a:pt x="34" y="186"/>
                </a:lnTo>
                <a:lnTo>
                  <a:pt x="38" y="174"/>
                </a:lnTo>
                <a:lnTo>
                  <a:pt x="46" y="158"/>
                </a:lnTo>
                <a:lnTo>
                  <a:pt x="54" y="142"/>
                </a:lnTo>
                <a:lnTo>
                  <a:pt x="64" y="128"/>
                </a:lnTo>
                <a:lnTo>
                  <a:pt x="74" y="115"/>
                </a:lnTo>
                <a:lnTo>
                  <a:pt x="85" y="102"/>
                </a:lnTo>
                <a:lnTo>
                  <a:pt x="96" y="89"/>
                </a:lnTo>
                <a:lnTo>
                  <a:pt x="110" y="77"/>
                </a:lnTo>
                <a:lnTo>
                  <a:pt x="124" y="64"/>
                </a:lnTo>
                <a:lnTo>
                  <a:pt x="137" y="53"/>
                </a:lnTo>
                <a:lnTo>
                  <a:pt x="155" y="43"/>
                </a:lnTo>
                <a:lnTo>
                  <a:pt x="175" y="35"/>
                </a:lnTo>
                <a:lnTo>
                  <a:pt x="195" y="26"/>
                </a:lnTo>
                <a:lnTo>
                  <a:pt x="213" y="19"/>
                </a:lnTo>
                <a:lnTo>
                  <a:pt x="228" y="12"/>
                </a:lnTo>
                <a:lnTo>
                  <a:pt x="237" y="6"/>
                </a:lnTo>
                <a:lnTo>
                  <a:pt x="240" y="2"/>
                </a:lnTo>
                <a:lnTo>
                  <a:pt x="230" y="0"/>
                </a:lnTo>
                <a:lnTo>
                  <a:pt x="215" y="1"/>
                </a:lnTo>
                <a:lnTo>
                  <a:pt x="198" y="4"/>
                </a:lnTo>
                <a:lnTo>
                  <a:pt x="180" y="9"/>
                </a:lnTo>
                <a:lnTo>
                  <a:pt x="161" y="17"/>
                </a:lnTo>
                <a:lnTo>
                  <a:pt x="144" y="25"/>
                </a:lnTo>
                <a:lnTo>
                  <a:pt x="127" y="35"/>
                </a:lnTo>
                <a:lnTo>
                  <a:pt x="112" y="46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0" name="Freeform 580"/>
          <p:cNvSpPr>
            <a:spLocks/>
          </p:cNvSpPr>
          <p:nvPr/>
        </p:nvSpPr>
        <p:spPr bwMode="auto">
          <a:xfrm>
            <a:off x="6284913" y="1736725"/>
            <a:ext cx="63500" cy="61913"/>
          </a:xfrm>
          <a:custGeom>
            <a:avLst/>
            <a:gdLst>
              <a:gd name="T0" fmla="*/ 2147483647 w 254"/>
              <a:gd name="T1" fmla="*/ 2147483647 h 234"/>
              <a:gd name="T2" fmla="*/ 2147483647 w 254"/>
              <a:gd name="T3" fmla="*/ 2147483647 h 234"/>
              <a:gd name="T4" fmla="*/ 2147483647 w 254"/>
              <a:gd name="T5" fmla="*/ 2147483647 h 234"/>
              <a:gd name="T6" fmla="*/ 2147483647 w 254"/>
              <a:gd name="T7" fmla="*/ 2147483647 h 234"/>
              <a:gd name="T8" fmla="*/ 2147483647 w 254"/>
              <a:gd name="T9" fmla="*/ 2147483647 h 234"/>
              <a:gd name="T10" fmla="*/ 2147483647 w 254"/>
              <a:gd name="T11" fmla="*/ 2147483647 h 234"/>
              <a:gd name="T12" fmla="*/ 2147483647 w 254"/>
              <a:gd name="T13" fmla="*/ 2147483647 h 234"/>
              <a:gd name="T14" fmla="*/ 2147483647 w 254"/>
              <a:gd name="T15" fmla="*/ 2147483647 h 234"/>
              <a:gd name="T16" fmla="*/ 2147483647 w 254"/>
              <a:gd name="T17" fmla="*/ 2147483647 h 234"/>
              <a:gd name="T18" fmla="*/ 2147483647 w 254"/>
              <a:gd name="T19" fmla="*/ 2147483647 h 234"/>
              <a:gd name="T20" fmla="*/ 2147483647 w 254"/>
              <a:gd name="T21" fmla="*/ 2147483647 h 234"/>
              <a:gd name="T22" fmla="*/ 2147483647 w 254"/>
              <a:gd name="T23" fmla="*/ 2147483647 h 234"/>
              <a:gd name="T24" fmla="*/ 2147483647 w 254"/>
              <a:gd name="T25" fmla="*/ 2147483647 h 234"/>
              <a:gd name="T26" fmla="*/ 2147483647 w 254"/>
              <a:gd name="T27" fmla="*/ 2147483647 h 234"/>
              <a:gd name="T28" fmla="*/ 2147483647 w 254"/>
              <a:gd name="T29" fmla="*/ 2147483647 h 234"/>
              <a:gd name="T30" fmla="*/ 2147483647 w 254"/>
              <a:gd name="T31" fmla="*/ 2147483647 h 234"/>
              <a:gd name="T32" fmla="*/ 2147483647 w 254"/>
              <a:gd name="T33" fmla="*/ 2147483647 h 234"/>
              <a:gd name="T34" fmla="*/ 2147483647 w 254"/>
              <a:gd name="T35" fmla="*/ 2147483647 h 234"/>
              <a:gd name="T36" fmla="*/ 2147483647 w 254"/>
              <a:gd name="T37" fmla="*/ 2147483647 h 234"/>
              <a:gd name="T38" fmla="*/ 2147483647 w 254"/>
              <a:gd name="T39" fmla="*/ 2147483647 h 234"/>
              <a:gd name="T40" fmla="*/ 2147483647 w 254"/>
              <a:gd name="T41" fmla="*/ 2147483647 h 234"/>
              <a:gd name="T42" fmla="*/ 2147483647 w 254"/>
              <a:gd name="T43" fmla="*/ 2147483647 h 234"/>
              <a:gd name="T44" fmla="*/ 2147483647 w 254"/>
              <a:gd name="T45" fmla="*/ 2147483647 h 234"/>
              <a:gd name="T46" fmla="*/ 2147483647 w 254"/>
              <a:gd name="T47" fmla="*/ 2147483647 h 234"/>
              <a:gd name="T48" fmla="*/ 2147483647 w 254"/>
              <a:gd name="T49" fmla="*/ 2147483647 h 234"/>
              <a:gd name="T50" fmla="*/ 2147483647 w 254"/>
              <a:gd name="T51" fmla="*/ 2147483647 h 234"/>
              <a:gd name="T52" fmla="*/ 2147483647 w 254"/>
              <a:gd name="T53" fmla="*/ 2147483647 h 234"/>
              <a:gd name="T54" fmla="*/ 2147483647 w 254"/>
              <a:gd name="T55" fmla="*/ 2147483647 h 234"/>
              <a:gd name="T56" fmla="*/ 2147483647 w 254"/>
              <a:gd name="T57" fmla="*/ 2147483647 h 234"/>
              <a:gd name="T58" fmla="*/ 2147483647 w 254"/>
              <a:gd name="T59" fmla="*/ 2147483647 h 234"/>
              <a:gd name="T60" fmla="*/ 2147483647 w 254"/>
              <a:gd name="T61" fmla="*/ 2147483647 h 234"/>
              <a:gd name="T62" fmla="*/ 2147483647 w 254"/>
              <a:gd name="T63" fmla="*/ 2147483647 h 234"/>
              <a:gd name="T64" fmla="*/ 2147483647 w 254"/>
              <a:gd name="T65" fmla="*/ 2147483647 h 234"/>
              <a:gd name="T66" fmla="*/ 2147483647 w 254"/>
              <a:gd name="T67" fmla="*/ 2147483647 h 234"/>
              <a:gd name="T68" fmla="*/ 2147483647 w 254"/>
              <a:gd name="T69" fmla="*/ 2147483647 h 234"/>
              <a:gd name="T70" fmla="*/ 2147483647 w 254"/>
              <a:gd name="T71" fmla="*/ 2147483647 h 234"/>
              <a:gd name="T72" fmla="*/ 2147483647 w 254"/>
              <a:gd name="T73" fmla="*/ 2147483647 h 234"/>
              <a:gd name="T74" fmla="*/ 2147483647 w 254"/>
              <a:gd name="T75" fmla="*/ 2147483647 h 234"/>
              <a:gd name="T76" fmla="*/ 2147483647 w 254"/>
              <a:gd name="T77" fmla="*/ 2147483647 h 234"/>
              <a:gd name="T78" fmla="*/ 2147483647 w 254"/>
              <a:gd name="T79" fmla="*/ 0 h 234"/>
              <a:gd name="T80" fmla="*/ 2147483647 w 254"/>
              <a:gd name="T81" fmla="*/ 0 h 234"/>
              <a:gd name="T82" fmla="*/ 2147483647 w 254"/>
              <a:gd name="T83" fmla="*/ 0 h 234"/>
              <a:gd name="T84" fmla="*/ 2147483647 w 254"/>
              <a:gd name="T85" fmla="*/ 0 h 234"/>
              <a:gd name="T86" fmla="*/ 2147483647 w 254"/>
              <a:gd name="T87" fmla="*/ 2147483647 h 234"/>
              <a:gd name="T88" fmla="*/ 0 w 254"/>
              <a:gd name="T89" fmla="*/ 2147483647 h 234"/>
              <a:gd name="T90" fmla="*/ 2147483647 w 254"/>
              <a:gd name="T91" fmla="*/ 2147483647 h 234"/>
              <a:gd name="T92" fmla="*/ 2147483647 w 254"/>
              <a:gd name="T93" fmla="*/ 2147483647 h 234"/>
              <a:gd name="T94" fmla="*/ 2147483647 w 254"/>
              <a:gd name="T95" fmla="*/ 2147483647 h 234"/>
              <a:gd name="T96" fmla="*/ 2147483647 w 254"/>
              <a:gd name="T97" fmla="*/ 2147483647 h 234"/>
              <a:gd name="T98" fmla="*/ 2147483647 w 254"/>
              <a:gd name="T99" fmla="*/ 2147483647 h 234"/>
              <a:gd name="T100" fmla="*/ 2147483647 w 254"/>
              <a:gd name="T101" fmla="*/ 2147483647 h 234"/>
              <a:gd name="T102" fmla="*/ 2147483647 w 254"/>
              <a:gd name="T103" fmla="*/ 2147483647 h 234"/>
              <a:gd name="T104" fmla="*/ 2147483647 w 254"/>
              <a:gd name="T105" fmla="*/ 2147483647 h 234"/>
              <a:gd name="T106" fmla="*/ 2147483647 w 254"/>
              <a:gd name="T107" fmla="*/ 2147483647 h 234"/>
              <a:gd name="T108" fmla="*/ 2147483647 w 254"/>
              <a:gd name="T109" fmla="*/ 2147483647 h 234"/>
              <a:gd name="T110" fmla="*/ 2147483647 w 254"/>
              <a:gd name="T111" fmla="*/ 2147483647 h 234"/>
              <a:gd name="T112" fmla="*/ 2147483647 w 254"/>
              <a:gd name="T113" fmla="*/ 2147483647 h 234"/>
              <a:gd name="T114" fmla="*/ 2147483647 w 254"/>
              <a:gd name="T115" fmla="*/ 2147483647 h 234"/>
              <a:gd name="T116" fmla="*/ 2147483647 w 254"/>
              <a:gd name="T117" fmla="*/ 2147483647 h 234"/>
              <a:gd name="T118" fmla="*/ 2147483647 w 254"/>
              <a:gd name="T119" fmla="*/ 2147483647 h 234"/>
              <a:gd name="T120" fmla="*/ 2147483647 w 254"/>
              <a:gd name="T121" fmla="*/ 2147483647 h 23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4"/>
              <a:gd name="T184" fmla="*/ 0 h 234"/>
              <a:gd name="T185" fmla="*/ 254 w 254"/>
              <a:gd name="T186" fmla="*/ 234 h 23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4" h="234">
                <a:moveTo>
                  <a:pt x="210" y="71"/>
                </a:moveTo>
                <a:lnTo>
                  <a:pt x="222" y="84"/>
                </a:lnTo>
                <a:lnTo>
                  <a:pt x="229" y="99"/>
                </a:lnTo>
                <a:lnTo>
                  <a:pt x="232" y="115"/>
                </a:lnTo>
                <a:lnTo>
                  <a:pt x="232" y="132"/>
                </a:lnTo>
                <a:lnTo>
                  <a:pt x="230" y="146"/>
                </a:lnTo>
                <a:lnTo>
                  <a:pt x="226" y="158"/>
                </a:lnTo>
                <a:lnTo>
                  <a:pt x="219" y="170"/>
                </a:lnTo>
                <a:lnTo>
                  <a:pt x="211" y="179"/>
                </a:lnTo>
                <a:lnTo>
                  <a:pt x="202" y="190"/>
                </a:lnTo>
                <a:lnTo>
                  <a:pt x="193" y="199"/>
                </a:lnTo>
                <a:lnTo>
                  <a:pt x="183" y="208"/>
                </a:lnTo>
                <a:lnTo>
                  <a:pt x="174" y="218"/>
                </a:lnTo>
                <a:lnTo>
                  <a:pt x="172" y="221"/>
                </a:lnTo>
                <a:lnTo>
                  <a:pt x="172" y="224"/>
                </a:lnTo>
                <a:lnTo>
                  <a:pt x="172" y="227"/>
                </a:lnTo>
                <a:lnTo>
                  <a:pt x="174" y="231"/>
                </a:lnTo>
                <a:lnTo>
                  <a:pt x="177" y="233"/>
                </a:lnTo>
                <a:lnTo>
                  <a:pt x="181" y="234"/>
                </a:lnTo>
                <a:lnTo>
                  <a:pt x="184" y="233"/>
                </a:lnTo>
                <a:lnTo>
                  <a:pt x="187" y="231"/>
                </a:lnTo>
                <a:lnTo>
                  <a:pt x="208" y="217"/>
                </a:lnTo>
                <a:lnTo>
                  <a:pt x="226" y="199"/>
                </a:lnTo>
                <a:lnTo>
                  <a:pt x="240" y="178"/>
                </a:lnTo>
                <a:lnTo>
                  <a:pt x="249" y="155"/>
                </a:lnTo>
                <a:lnTo>
                  <a:pt x="254" y="131"/>
                </a:lnTo>
                <a:lnTo>
                  <a:pt x="251" y="107"/>
                </a:lnTo>
                <a:lnTo>
                  <a:pt x="243" y="84"/>
                </a:lnTo>
                <a:lnTo>
                  <a:pt x="226" y="64"/>
                </a:lnTo>
                <a:lnTo>
                  <a:pt x="214" y="53"/>
                </a:lnTo>
                <a:lnTo>
                  <a:pt x="199" y="45"/>
                </a:lnTo>
                <a:lnTo>
                  <a:pt x="183" y="36"/>
                </a:lnTo>
                <a:lnTo>
                  <a:pt x="165" y="29"/>
                </a:lnTo>
                <a:lnTo>
                  <a:pt x="147" y="21"/>
                </a:lnTo>
                <a:lnTo>
                  <a:pt x="129" y="16"/>
                </a:lnTo>
                <a:lnTo>
                  <a:pt x="111" y="12"/>
                </a:lnTo>
                <a:lnTo>
                  <a:pt x="93" y="7"/>
                </a:lnTo>
                <a:lnTo>
                  <a:pt x="75" y="4"/>
                </a:lnTo>
                <a:lnTo>
                  <a:pt x="59" y="2"/>
                </a:lnTo>
                <a:lnTo>
                  <a:pt x="43" y="0"/>
                </a:lnTo>
                <a:lnTo>
                  <a:pt x="31" y="0"/>
                </a:lnTo>
                <a:lnTo>
                  <a:pt x="19" y="0"/>
                </a:lnTo>
                <a:lnTo>
                  <a:pt x="10" y="0"/>
                </a:lnTo>
                <a:lnTo>
                  <a:pt x="3" y="2"/>
                </a:lnTo>
                <a:lnTo>
                  <a:pt x="0" y="4"/>
                </a:lnTo>
                <a:lnTo>
                  <a:pt x="11" y="6"/>
                </a:lnTo>
                <a:lnTo>
                  <a:pt x="21" y="7"/>
                </a:lnTo>
                <a:lnTo>
                  <a:pt x="34" y="9"/>
                </a:lnTo>
                <a:lnTo>
                  <a:pt x="46" y="12"/>
                </a:lnTo>
                <a:lnTo>
                  <a:pt x="59" y="15"/>
                </a:lnTo>
                <a:lnTo>
                  <a:pt x="74" y="17"/>
                </a:lnTo>
                <a:lnTo>
                  <a:pt x="87" y="20"/>
                </a:lnTo>
                <a:lnTo>
                  <a:pt x="102" y="23"/>
                </a:lnTo>
                <a:lnTo>
                  <a:pt x="116" y="28"/>
                </a:lnTo>
                <a:lnTo>
                  <a:pt x="131" y="32"/>
                </a:lnTo>
                <a:lnTo>
                  <a:pt x="145" y="36"/>
                </a:lnTo>
                <a:lnTo>
                  <a:pt x="159" y="42"/>
                </a:lnTo>
                <a:lnTo>
                  <a:pt x="173" y="48"/>
                </a:lnTo>
                <a:lnTo>
                  <a:pt x="186" y="55"/>
                </a:lnTo>
                <a:lnTo>
                  <a:pt x="199" y="63"/>
                </a:lnTo>
                <a:lnTo>
                  <a:pt x="210" y="7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1" name="Freeform 581"/>
          <p:cNvSpPr>
            <a:spLocks/>
          </p:cNvSpPr>
          <p:nvPr/>
        </p:nvSpPr>
        <p:spPr bwMode="auto">
          <a:xfrm>
            <a:off x="6156325" y="1765300"/>
            <a:ext cx="25400" cy="57150"/>
          </a:xfrm>
          <a:custGeom>
            <a:avLst/>
            <a:gdLst>
              <a:gd name="T0" fmla="*/ 0 w 103"/>
              <a:gd name="T1" fmla="*/ 2147483647 h 221"/>
              <a:gd name="T2" fmla="*/ 0 w 103"/>
              <a:gd name="T3" fmla="*/ 2147483647 h 221"/>
              <a:gd name="T4" fmla="*/ 2147483647 w 103"/>
              <a:gd name="T5" fmla="*/ 2147483647 h 221"/>
              <a:gd name="T6" fmla="*/ 2147483647 w 103"/>
              <a:gd name="T7" fmla="*/ 2147483647 h 221"/>
              <a:gd name="T8" fmla="*/ 2147483647 w 103"/>
              <a:gd name="T9" fmla="*/ 2147483647 h 221"/>
              <a:gd name="T10" fmla="*/ 2147483647 w 103"/>
              <a:gd name="T11" fmla="*/ 2147483647 h 221"/>
              <a:gd name="T12" fmla="*/ 2147483647 w 103"/>
              <a:gd name="T13" fmla="*/ 2147483647 h 221"/>
              <a:gd name="T14" fmla="*/ 2147483647 w 103"/>
              <a:gd name="T15" fmla="*/ 2147483647 h 221"/>
              <a:gd name="T16" fmla="*/ 2147483647 w 103"/>
              <a:gd name="T17" fmla="*/ 2147483647 h 221"/>
              <a:gd name="T18" fmla="*/ 2147483647 w 103"/>
              <a:gd name="T19" fmla="*/ 2147483647 h 221"/>
              <a:gd name="T20" fmla="*/ 2147483647 w 103"/>
              <a:gd name="T21" fmla="*/ 2147483647 h 221"/>
              <a:gd name="T22" fmla="*/ 2147483647 w 103"/>
              <a:gd name="T23" fmla="*/ 2147483647 h 221"/>
              <a:gd name="T24" fmla="*/ 2147483647 w 103"/>
              <a:gd name="T25" fmla="*/ 2147483647 h 221"/>
              <a:gd name="T26" fmla="*/ 2147483647 w 103"/>
              <a:gd name="T27" fmla="*/ 2147483647 h 221"/>
              <a:gd name="T28" fmla="*/ 2147483647 w 103"/>
              <a:gd name="T29" fmla="*/ 2147483647 h 221"/>
              <a:gd name="T30" fmla="*/ 2147483647 w 103"/>
              <a:gd name="T31" fmla="*/ 2147483647 h 221"/>
              <a:gd name="T32" fmla="*/ 2147483647 w 103"/>
              <a:gd name="T33" fmla="*/ 2147483647 h 221"/>
              <a:gd name="T34" fmla="*/ 2147483647 w 103"/>
              <a:gd name="T35" fmla="*/ 2147483647 h 221"/>
              <a:gd name="T36" fmla="*/ 2147483647 w 103"/>
              <a:gd name="T37" fmla="*/ 2147483647 h 221"/>
              <a:gd name="T38" fmla="*/ 2147483647 w 103"/>
              <a:gd name="T39" fmla="*/ 2147483647 h 221"/>
              <a:gd name="T40" fmla="*/ 2147483647 w 103"/>
              <a:gd name="T41" fmla="*/ 2147483647 h 221"/>
              <a:gd name="T42" fmla="*/ 2147483647 w 103"/>
              <a:gd name="T43" fmla="*/ 2147483647 h 221"/>
              <a:gd name="T44" fmla="*/ 2147483647 w 103"/>
              <a:gd name="T45" fmla="*/ 2147483647 h 221"/>
              <a:gd name="T46" fmla="*/ 2147483647 w 103"/>
              <a:gd name="T47" fmla="*/ 2147483647 h 221"/>
              <a:gd name="T48" fmla="*/ 2147483647 w 103"/>
              <a:gd name="T49" fmla="*/ 2147483647 h 221"/>
              <a:gd name="T50" fmla="*/ 2147483647 w 103"/>
              <a:gd name="T51" fmla="*/ 2147483647 h 221"/>
              <a:gd name="T52" fmla="*/ 2147483647 w 103"/>
              <a:gd name="T53" fmla="*/ 2147483647 h 221"/>
              <a:gd name="T54" fmla="*/ 2147483647 w 103"/>
              <a:gd name="T55" fmla="*/ 2147483647 h 221"/>
              <a:gd name="T56" fmla="*/ 2147483647 w 103"/>
              <a:gd name="T57" fmla="*/ 2147483647 h 221"/>
              <a:gd name="T58" fmla="*/ 2147483647 w 103"/>
              <a:gd name="T59" fmla="*/ 2147483647 h 221"/>
              <a:gd name="T60" fmla="*/ 2147483647 w 103"/>
              <a:gd name="T61" fmla="*/ 2147483647 h 221"/>
              <a:gd name="T62" fmla="*/ 2147483647 w 103"/>
              <a:gd name="T63" fmla="*/ 2147483647 h 221"/>
              <a:gd name="T64" fmla="*/ 2147483647 w 103"/>
              <a:gd name="T65" fmla="*/ 2147483647 h 221"/>
              <a:gd name="T66" fmla="*/ 2147483647 w 103"/>
              <a:gd name="T67" fmla="*/ 0 h 221"/>
              <a:gd name="T68" fmla="*/ 2147483647 w 103"/>
              <a:gd name="T69" fmla="*/ 2147483647 h 221"/>
              <a:gd name="T70" fmla="*/ 2147483647 w 103"/>
              <a:gd name="T71" fmla="*/ 2147483647 h 221"/>
              <a:gd name="T72" fmla="*/ 2147483647 w 103"/>
              <a:gd name="T73" fmla="*/ 2147483647 h 221"/>
              <a:gd name="T74" fmla="*/ 2147483647 w 103"/>
              <a:gd name="T75" fmla="*/ 2147483647 h 221"/>
              <a:gd name="T76" fmla="*/ 2147483647 w 103"/>
              <a:gd name="T77" fmla="*/ 2147483647 h 221"/>
              <a:gd name="T78" fmla="*/ 2147483647 w 103"/>
              <a:gd name="T79" fmla="*/ 2147483647 h 221"/>
              <a:gd name="T80" fmla="*/ 0 w 103"/>
              <a:gd name="T81" fmla="*/ 2147483647 h 22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1"/>
              <a:gd name="T125" fmla="*/ 103 w 103"/>
              <a:gd name="T126" fmla="*/ 221 h 22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1">
                <a:moveTo>
                  <a:pt x="0" y="121"/>
                </a:moveTo>
                <a:lnTo>
                  <a:pt x="0" y="139"/>
                </a:lnTo>
                <a:lnTo>
                  <a:pt x="4" y="156"/>
                </a:lnTo>
                <a:lnTo>
                  <a:pt x="12" y="172"/>
                </a:lnTo>
                <a:lnTo>
                  <a:pt x="22" y="186"/>
                </a:lnTo>
                <a:lnTo>
                  <a:pt x="35" y="197"/>
                </a:lnTo>
                <a:lnTo>
                  <a:pt x="50" y="208"/>
                </a:lnTo>
                <a:lnTo>
                  <a:pt x="66" y="216"/>
                </a:lnTo>
                <a:lnTo>
                  <a:pt x="83" y="220"/>
                </a:lnTo>
                <a:lnTo>
                  <a:pt x="89" y="221"/>
                </a:lnTo>
                <a:lnTo>
                  <a:pt x="94" y="219"/>
                </a:lnTo>
                <a:lnTo>
                  <a:pt x="98" y="216"/>
                </a:lnTo>
                <a:lnTo>
                  <a:pt x="100" y="211"/>
                </a:lnTo>
                <a:lnTo>
                  <a:pt x="100" y="206"/>
                </a:lnTo>
                <a:lnTo>
                  <a:pt x="99" y="201"/>
                </a:lnTo>
                <a:lnTo>
                  <a:pt x="96" y="196"/>
                </a:lnTo>
                <a:lnTo>
                  <a:pt x="91" y="194"/>
                </a:lnTo>
                <a:lnTo>
                  <a:pt x="74" y="188"/>
                </a:lnTo>
                <a:lnTo>
                  <a:pt x="58" y="179"/>
                </a:lnTo>
                <a:lnTo>
                  <a:pt x="45" y="168"/>
                </a:lnTo>
                <a:lnTo>
                  <a:pt x="36" y="155"/>
                </a:lnTo>
                <a:lnTo>
                  <a:pt x="30" y="139"/>
                </a:lnTo>
                <a:lnTo>
                  <a:pt x="27" y="122"/>
                </a:lnTo>
                <a:lnTo>
                  <a:pt x="27" y="103"/>
                </a:lnTo>
                <a:lnTo>
                  <a:pt x="32" y="84"/>
                </a:lnTo>
                <a:lnTo>
                  <a:pt x="38" y="70"/>
                </a:lnTo>
                <a:lnTo>
                  <a:pt x="46" y="57"/>
                </a:lnTo>
                <a:lnTo>
                  <a:pt x="56" y="46"/>
                </a:lnTo>
                <a:lnTo>
                  <a:pt x="66" y="35"/>
                </a:lnTo>
                <a:lnTo>
                  <a:pt x="76" y="25"/>
                </a:lnTo>
                <a:lnTo>
                  <a:pt x="86" y="17"/>
                </a:lnTo>
                <a:lnTo>
                  <a:pt x="96" y="8"/>
                </a:lnTo>
                <a:lnTo>
                  <a:pt x="103" y="1"/>
                </a:lnTo>
                <a:lnTo>
                  <a:pt x="96" y="0"/>
                </a:lnTo>
                <a:lnTo>
                  <a:pt x="84" y="5"/>
                </a:lnTo>
                <a:lnTo>
                  <a:pt x="69" y="17"/>
                </a:lnTo>
                <a:lnTo>
                  <a:pt x="51" y="33"/>
                </a:lnTo>
                <a:lnTo>
                  <a:pt x="34" y="53"/>
                </a:lnTo>
                <a:lnTo>
                  <a:pt x="18" y="75"/>
                </a:lnTo>
                <a:lnTo>
                  <a:pt x="7" y="98"/>
                </a:lnTo>
                <a:lnTo>
                  <a:pt x="0" y="121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2" name="Freeform 582"/>
          <p:cNvSpPr>
            <a:spLocks/>
          </p:cNvSpPr>
          <p:nvPr/>
        </p:nvSpPr>
        <p:spPr bwMode="auto">
          <a:xfrm>
            <a:off x="6337300" y="1731963"/>
            <a:ext cx="55563" cy="76200"/>
          </a:xfrm>
          <a:custGeom>
            <a:avLst/>
            <a:gdLst>
              <a:gd name="T0" fmla="*/ 2147483647 w 221"/>
              <a:gd name="T1" fmla="*/ 2147483647 h 288"/>
              <a:gd name="T2" fmla="*/ 2147483647 w 221"/>
              <a:gd name="T3" fmla="*/ 2147483647 h 288"/>
              <a:gd name="T4" fmla="*/ 2147483647 w 221"/>
              <a:gd name="T5" fmla="*/ 2147483647 h 288"/>
              <a:gd name="T6" fmla="*/ 2147483647 w 221"/>
              <a:gd name="T7" fmla="*/ 2147483647 h 288"/>
              <a:gd name="T8" fmla="*/ 2147483647 w 221"/>
              <a:gd name="T9" fmla="*/ 2147483647 h 288"/>
              <a:gd name="T10" fmla="*/ 2147483647 w 221"/>
              <a:gd name="T11" fmla="*/ 2147483647 h 288"/>
              <a:gd name="T12" fmla="*/ 2147483647 w 221"/>
              <a:gd name="T13" fmla="*/ 2147483647 h 288"/>
              <a:gd name="T14" fmla="*/ 2147483647 w 221"/>
              <a:gd name="T15" fmla="*/ 2147483647 h 288"/>
              <a:gd name="T16" fmla="*/ 2147483647 w 221"/>
              <a:gd name="T17" fmla="*/ 2147483647 h 288"/>
              <a:gd name="T18" fmla="*/ 2147483647 w 221"/>
              <a:gd name="T19" fmla="*/ 2147483647 h 288"/>
              <a:gd name="T20" fmla="*/ 2147483647 w 221"/>
              <a:gd name="T21" fmla="*/ 2147483647 h 288"/>
              <a:gd name="T22" fmla="*/ 2147483647 w 221"/>
              <a:gd name="T23" fmla="*/ 2147483647 h 288"/>
              <a:gd name="T24" fmla="*/ 2147483647 w 221"/>
              <a:gd name="T25" fmla="*/ 2147483647 h 288"/>
              <a:gd name="T26" fmla="*/ 2147483647 w 221"/>
              <a:gd name="T27" fmla="*/ 2147483647 h 288"/>
              <a:gd name="T28" fmla="*/ 2147483647 w 221"/>
              <a:gd name="T29" fmla="*/ 2147483647 h 288"/>
              <a:gd name="T30" fmla="*/ 2147483647 w 221"/>
              <a:gd name="T31" fmla="*/ 2147483647 h 288"/>
              <a:gd name="T32" fmla="*/ 2147483647 w 221"/>
              <a:gd name="T33" fmla="*/ 2147483647 h 288"/>
              <a:gd name="T34" fmla="*/ 2147483647 w 221"/>
              <a:gd name="T35" fmla="*/ 2147483647 h 288"/>
              <a:gd name="T36" fmla="*/ 2147483647 w 221"/>
              <a:gd name="T37" fmla="*/ 2147483647 h 288"/>
              <a:gd name="T38" fmla="*/ 2147483647 w 221"/>
              <a:gd name="T39" fmla="*/ 2147483647 h 288"/>
              <a:gd name="T40" fmla="*/ 2147483647 w 221"/>
              <a:gd name="T41" fmla="*/ 2147483647 h 288"/>
              <a:gd name="T42" fmla="*/ 2147483647 w 221"/>
              <a:gd name="T43" fmla="*/ 2147483647 h 288"/>
              <a:gd name="T44" fmla="*/ 2147483647 w 221"/>
              <a:gd name="T45" fmla="*/ 2147483647 h 288"/>
              <a:gd name="T46" fmla="*/ 2147483647 w 221"/>
              <a:gd name="T47" fmla="*/ 2147483647 h 288"/>
              <a:gd name="T48" fmla="*/ 2147483647 w 221"/>
              <a:gd name="T49" fmla="*/ 2147483647 h 288"/>
              <a:gd name="T50" fmla="*/ 2147483647 w 221"/>
              <a:gd name="T51" fmla="*/ 2147483647 h 288"/>
              <a:gd name="T52" fmla="*/ 2147483647 w 221"/>
              <a:gd name="T53" fmla="*/ 2147483647 h 288"/>
              <a:gd name="T54" fmla="*/ 2147483647 w 221"/>
              <a:gd name="T55" fmla="*/ 2147483647 h 288"/>
              <a:gd name="T56" fmla="*/ 2147483647 w 221"/>
              <a:gd name="T57" fmla="*/ 2147483647 h 288"/>
              <a:gd name="T58" fmla="*/ 2147483647 w 221"/>
              <a:gd name="T59" fmla="*/ 2147483647 h 288"/>
              <a:gd name="T60" fmla="*/ 2147483647 w 221"/>
              <a:gd name="T61" fmla="*/ 2147483647 h 288"/>
              <a:gd name="T62" fmla="*/ 2147483647 w 221"/>
              <a:gd name="T63" fmla="*/ 2147483647 h 288"/>
              <a:gd name="T64" fmla="*/ 2147483647 w 221"/>
              <a:gd name="T65" fmla="*/ 2147483647 h 288"/>
              <a:gd name="T66" fmla="*/ 2147483647 w 221"/>
              <a:gd name="T67" fmla="*/ 2147483647 h 288"/>
              <a:gd name="T68" fmla="*/ 2147483647 w 221"/>
              <a:gd name="T69" fmla="*/ 2147483647 h 288"/>
              <a:gd name="T70" fmla="*/ 2147483647 w 221"/>
              <a:gd name="T71" fmla="*/ 2147483647 h 288"/>
              <a:gd name="T72" fmla="*/ 2147483647 w 221"/>
              <a:gd name="T73" fmla="*/ 2147483647 h 288"/>
              <a:gd name="T74" fmla="*/ 2147483647 w 221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1"/>
              <a:gd name="T115" fmla="*/ 0 h 288"/>
              <a:gd name="T116" fmla="*/ 221 w 221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1" h="288">
                <a:moveTo>
                  <a:pt x="179" y="108"/>
                </a:moveTo>
                <a:lnTo>
                  <a:pt x="186" y="115"/>
                </a:lnTo>
                <a:lnTo>
                  <a:pt x="193" y="124"/>
                </a:lnTo>
                <a:lnTo>
                  <a:pt x="197" y="133"/>
                </a:lnTo>
                <a:lnTo>
                  <a:pt x="201" y="143"/>
                </a:lnTo>
                <a:lnTo>
                  <a:pt x="202" y="153"/>
                </a:lnTo>
                <a:lnTo>
                  <a:pt x="202" y="163"/>
                </a:lnTo>
                <a:lnTo>
                  <a:pt x="199" y="174"/>
                </a:lnTo>
                <a:lnTo>
                  <a:pt x="195" y="184"/>
                </a:lnTo>
                <a:lnTo>
                  <a:pt x="187" y="194"/>
                </a:lnTo>
                <a:lnTo>
                  <a:pt x="179" y="204"/>
                </a:lnTo>
                <a:lnTo>
                  <a:pt x="170" y="212"/>
                </a:lnTo>
                <a:lnTo>
                  <a:pt x="159" y="221"/>
                </a:lnTo>
                <a:lnTo>
                  <a:pt x="150" y="229"/>
                </a:lnTo>
                <a:lnTo>
                  <a:pt x="139" y="237"/>
                </a:lnTo>
                <a:lnTo>
                  <a:pt x="129" y="246"/>
                </a:lnTo>
                <a:lnTo>
                  <a:pt x="119" y="255"/>
                </a:lnTo>
                <a:lnTo>
                  <a:pt x="116" y="258"/>
                </a:lnTo>
                <a:lnTo>
                  <a:pt x="114" y="263"/>
                </a:lnTo>
                <a:lnTo>
                  <a:pt x="112" y="267"/>
                </a:lnTo>
                <a:lnTo>
                  <a:pt x="110" y="271"/>
                </a:lnTo>
                <a:lnTo>
                  <a:pt x="109" y="276"/>
                </a:lnTo>
                <a:lnTo>
                  <a:pt x="109" y="280"/>
                </a:lnTo>
                <a:lnTo>
                  <a:pt x="110" y="284"/>
                </a:lnTo>
                <a:lnTo>
                  <a:pt x="113" y="287"/>
                </a:lnTo>
                <a:lnTo>
                  <a:pt x="117" y="288"/>
                </a:lnTo>
                <a:lnTo>
                  <a:pt x="121" y="288"/>
                </a:lnTo>
                <a:lnTo>
                  <a:pt x="125" y="287"/>
                </a:lnTo>
                <a:lnTo>
                  <a:pt x="129" y="284"/>
                </a:lnTo>
                <a:lnTo>
                  <a:pt x="139" y="272"/>
                </a:lnTo>
                <a:lnTo>
                  <a:pt x="151" y="261"/>
                </a:lnTo>
                <a:lnTo>
                  <a:pt x="162" y="250"/>
                </a:lnTo>
                <a:lnTo>
                  <a:pt x="175" y="239"/>
                </a:lnTo>
                <a:lnTo>
                  <a:pt x="186" y="229"/>
                </a:lnTo>
                <a:lnTo>
                  <a:pt x="197" y="217"/>
                </a:lnTo>
                <a:lnTo>
                  <a:pt x="207" y="204"/>
                </a:lnTo>
                <a:lnTo>
                  <a:pt x="215" y="190"/>
                </a:lnTo>
                <a:lnTo>
                  <a:pt x="220" y="174"/>
                </a:lnTo>
                <a:lnTo>
                  <a:pt x="221" y="158"/>
                </a:lnTo>
                <a:lnTo>
                  <a:pt x="218" y="142"/>
                </a:lnTo>
                <a:lnTo>
                  <a:pt x="213" y="127"/>
                </a:lnTo>
                <a:lnTo>
                  <a:pt x="204" y="112"/>
                </a:lnTo>
                <a:lnTo>
                  <a:pt x="194" y="99"/>
                </a:lnTo>
                <a:lnTo>
                  <a:pt x="181" y="87"/>
                </a:lnTo>
                <a:lnTo>
                  <a:pt x="169" y="77"/>
                </a:lnTo>
                <a:lnTo>
                  <a:pt x="159" y="69"/>
                </a:lnTo>
                <a:lnTo>
                  <a:pt x="149" y="63"/>
                </a:lnTo>
                <a:lnTo>
                  <a:pt x="137" y="55"/>
                </a:lnTo>
                <a:lnTo>
                  <a:pt x="125" y="48"/>
                </a:lnTo>
                <a:lnTo>
                  <a:pt x="114" y="40"/>
                </a:lnTo>
                <a:lnTo>
                  <a:pt x="101" y="33"/>
                </a:lnTo>
                <a:lnTo>
                  <a:pt x="89" y="27"/>
                </a:lnTo>
                <a:lnTo>
                  <a:pt x="77" y="20"/>
                </a:lnTo>
                <a:lnTo>
                  <a:pt x="66" y="15"/>
                </a:lnTo>
                <a:lnTo>
                  <a:pt x="54" y="9"/>
                </a:lnTo>
                <a:lnTo>
                  <a:pt x="42" y="6"/>
                </a:lnTo>
                <a:lnTo>
                  <a:pt x="32" y="3"/>
                </a:lnTo>
                <a:lnTo>
                  <a:pt x="22" y="1"/>
                </a:lnTo>
                <a:lnTo>
                  <a:pt x="14" y="0"/>
                </a:lnTo>
                <a:lnTo>
                  <a:pt x="7" y="1"/>
                </a:lnTo>
                <a:lnTo>
                  <a:pt x="0" y="3"/>
                </a:lnTo>
                <a:lnTo>
                  <a:pt x="8" y="5"/>
                </a:lnTo>
                <a:lnTo>
                  <a:pt x="16" y="8"/>
                </a:lnTo>
                <a:lnTo>
                  <a:pt x="26" y="13"/>
                </a:lnTo>
                <a:lnTo>
                  <a:pt x="35" y="17"/>
                </a:lnTo>
                <a:lnTo>
                  <a:pt x="47" y="22"/>
                </a:lnTo>
                <a:lnTo>
                  <a:pt x="58" y="28"/>
                </a:lnTo>
                <a:lnTo>
                  <a:pt x="71" y="34"/>
                </a:lnTo>
                <a:lnTo>
                  <a:pt x="83" y="40"/>
                </a:lnTo>
                <a:lnTo>
                  <a:pt x="96" y="48"/>
                </a:lnTo>
                <a:lnTo>
                  <a:pt x="109" y="55"/>
                </a:lnTo>
                <a:lnTo>
                  <a:pt x="121" y="64"/>
                </a:lnTo>
                <a:lnTo>
                  <a:pt x="134" y="72"/>
                </a:lnTo>
                <a:lnTo>
                  <a:pt x="146" y="81"/>
                </a:lnTo>
                <a:lnTo>
                  <a:pt x="158" y="90"/>
                </a:lnTo>
                <a:lnTo>
                  <a:pt x="169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C9E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3" name="Freeform 583"/>
          <p:cNvSpPr>
            <a:spLocks/>
          </p:cNvSpPr>
          <p:nvPr/>
        </p:nvSpPr>
        <p:spPr bwMode="auto">
          <a:xfrm>
            <a:off x="6276975" y="1820863"/>
            <a:ext cx="17463" cy="46037"/>
          </a:xfrm>
          <a:custGeom>
            <a:avLst/>
            <a:gdLst>
              <a:gd name="T0" fmla="*/ 2147483647 w 74"/>
              <a:gd name="T1" fmla="*/ 2147483647 h 174"/>
              <a:gd name="T2" fmla="*/ 2147483647 w 74"/>
              <a:gd name="T3" fmla="*/ 2147483647 h 174"/>
              <a:gd name="T4" fmla="*/ 2147483647 w 74"/>
              <a:gd name="T5" fmla="*/ 2147483647 h 174"/>
              <a:gd name="T6" fmla="*/ 2147483647 w 74"/>
              <a:gd name="T7" fmla="*/ 2147483647 h 174"/>
              <a:gd name="T8" fmla="*/ 2147483647 w 74"/>
              <a:gd name="T9" fmla="*/ 0 h 174"/>
              <a:gd name="T10" fmla="*/ 2147483647 w 74"/>
              <a:gd name="T11" fmla="*/ 2147483647 h 174"/>
              <a:gd name="T12" fmla="*/ 2147483647 w 74"/>
              <a:gd name="T13" fmla="*/ 2147483647 h 174"/>
              <a:gd name="T14" fmla="*/ 0 w 74"/>
              <a:gd name="T15" fmla="*/ 2147483647 h 174"/>
              <a:gd name="T16" fmla="*/ 0 w 74"/>
              <a:gd name="T17" fmla="*/ 2147483647 h 174"/>
              <a:gd name="T18" fmla="*/ 2147483647 w 74"/>
              <a:gd name="T19" fmla="*/ 2147483647 h 174"/>
              <a:gd name="T20" fmla="*/ 2147483647 w 74"/>
              <a:gd name="T21" fmla="*/ 2147483647 h 174"/>
              <a:gd name="T22" fmla="*/ 2147483647 w 74"/>
              <a:gd name="T23" fmla="*/ 2147483647 h 174"/>
              <a:gd name="T24" fmla="*/ 2147483647 w 74"/>
              <a:gd name="T25" fmla="*/ 2147483647 h 174"/>
              <a:gd name="T26" fmla="*/ 2147483647 w 74"/>
              <a:gd name="T27" fmla="*/ 2147483647 h 174"/>
              <a:gd name="T28" fmla="*/ 2147483647 w 74"/>
              <a:gd name="T29" fmla="*/ 2147483647 h 174"/>
              <a:gd name="T30" fmla="*/ 2147483647 w 74"/>
              <a:gd name="T31" fmla="*/ 2147483647 h 174"/>
              <a:gd name="T32" fmla="*/ 2147483647 w 74"/>
              <a:gd name="T33" fmla="*/ 2147483647 h 174"/>
              <a:gd name="T34" fmla="*/ 2147483647 w 74"/>
              <a:gd name="T35" fmla="*/ 2147483647 h 174"/>
              <a:gd name="T36" fmla="*/ 2147483647 w 74"/>
              <a:gd name="T37" fmla="*/ 2147483647 h 174"/>
              <a:gd name="T38" fmla="*/ 2147483647 w 74"/>
              <a:gd name="T39" fmla="*/ 2147483647 h 174"/>
              <a:gd name="T40" fmla="*/ 2147483647 w 74"/>
              <a:gd name="T41" fmla="*/ 2147483647 h 174"/>
              <a:gd name="T42" fmla="*/ 2147483647 w 74"/>
              <a:gd name="T43" fmla="*/ 2147483647 h 174"/>
              <a:gd name="T44" fmla="*/ 2147483647 w 74"/>
              <a:gd name="T45" fmla="*/ 2147483647 h 174"/>
              <a:gd name="T46" fmla="*/ 2147483647 w 74"/>
              <a:gd name="T47" fmla="*/ 2147483647 h 174"/>
              <a:gd name="T48" fmla="*/ 2147483647 w 74"/>
              <a:gd name="T49" fmla="*/ 2147483647 h 174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74"/>
              <a:gd name="T76" fmla="*/ 0 h 174"/>
              <a:gd name="T77" fmla="*/ 74 w 74"/>
              <a:gd name="T78" fmla="*/ 174 h 174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74" h="174">
                <a:moveTo>
                  <a:pt x="28" y="12"/>
                </a:moveTo>
                <a:lnTo>
                  <a:pt x="26" y="7"/>
                </a:lnTo>
                <a:lnTo>
                  <a:pt x="23" y="3"/>
                </a:lnTo>
                <a:lnTo>
                  <a:pt x="17" y="1"/>
                </a:lnTo>
                <a:lnTo>
                  <a:pt x="12" y="0"/>
                </a:lnTo>
                <a:lnTo>
                  <a:pt x="7" y="2"/>
                </a:lnTo>
                <a:lnTo>
                  <a:pt x="3" y="5"/>
                </a:lnTo>
                <a:lnTo>
                  <a:pt x="0" y="10"/>
                </a:lnTo>
                <a:lnTo>
                  <a:pt x="0" y="16"/>
                </a:lnTo>
                <a:lnTo>
                  <a:pt x="5" y="39"/>
                </a:lnTo>
                <a:lnTo>
                  <a:pt x="13" y="66"/>
                </a:lnTo>
                <a:lnTo>
                  <a:pt x="24" y="92"/>
                </a:lnTo>
                <a:lnTo>
                  <a:pt x="36" y="118"/>
                </a:lnTo>
                <a:lnTo>
                  <a:pt x="49" y="141"/>
                </a:lnTo>
                <a:lnTo>
                  <a:pt x="61" y="159"/>
                </a:lnTo>
                <a:lnTo>
                  <a:pt x="69" y="171"/>
                </a:lnTo>
                <a:lnTo>
                  <a:pt x="74" y="174"/>
                </a:lnTo>
                <a:lnTo>
                  <a:pt x="72" y="162"/>
                </a:lnTo>
                <a:lnTo>
                  <a:pt x="67" y="147"/>
                </a:lnTo>
                <a:lnTo>
                  <a:pt x="61" y="128"/>
                </a:lnTo>
                <a:lnTo>
                  <a:pt x="53" y="105"/>
                </a:lnTo>
                <a:lnTo>
                  <a:pt x="46" y="82"/>
                </a:lnTo>
                <a:lnTo>
                  <a:pt x="38" y="58"/>
                </a:lnTo>
                <a:lnTo>
                  <a:pt x="32" y="35"/>
                </a:lnTo>
                <a:lnTo>
                  <a:pt x="28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4" name="Freeform 584"/>
          <p:cNvSpPr>
            <a:spLocks/>
          </p:cNvSpPr>
          <p:nvPr/>
        </p:nvSpPr>
        <p:spPr bwMode="auto">
          <a:xfrm>
            <a:off x="6269038" y="1797050"/>
            <a:ext cx="9525" cy="22225"/>
          </a:xfrm>
          <a:custGeom>
            <a:avLst/>
            <a:gdLst>
              <a:gd name="T0" fmla="*/ 2147483647 w 39"/>
              <a:gd name="T1" fmla="*/ 2147483647 h 87"/>
              <a:gd name="T2" fmla="*/ 2147483647 w 39"/>
              <a:gd name="T3" fmla="*/ 2147483647 h 87"/>
              <a:gd name="T4" fmla="*/ 2147483647 w 39"/>
              <a:gd name="T5" fmla="*/ 2147483647 h 87"/>
              <a:gd name="T6" fmla="*/ 2147483647 w 39"/>
              <a:gd name="T7" fmla="*/ 0 h 87"/>
              <a:gd name="T8" fmla="*/ 2147483647 w 39"/>
              <a:gd name="T9" fmla="*/ 0 h 87"/>
              <a:gd name="T10" fmla="*/ 2147483647 w 39"/>
              <a:gd name="T11" fmla="*/ 2147483647 h 87"/>
              <a:gd name="T12" fmla="*/ 2147483647 w 39"/>
              <a:gd name="T13" fmla="*/ 2147483647 h 87"/>
              <a:gd name="T14" fmla="*/ 0 w 39"/>
              <a:gd name="T15" fmla="*/ 2147483647 h 87"/>
              <a:gd name="T16" fmla="*/ 0 w 39"/>
              <a:gd name="T17" fmla="*/ 2147483647 h 87"/>
              <a:gd name="T18" fmla="*/ 0 w 39"/>
              <a:gd name="T19" fmla="*/ 2147483647 h 87"/>
              <a:gd name="T20" fmla="*/ 2147483647 w 39"/>
              <a:gd name="T21" fmla="*/ 2147483647 h 87"/>
              <a:gd name="T22" fmla="*/ 2147483647 w 39"/>
              <a:gd name="T23" fmla="*/ 2147483647 h 87"/>
              <a:gd name="T24" fmla="*/ 2147483647 w 39"/>
              <a:gd name="T25" fmla="*/ 2147483647 h 87"/>
              <a:gd name="T26" fmla="*/ 2147483647 w 39"/>
              <a:gd name="T27" fmla="*/ 2147483647 h 87"/>
              <a:gd name="T28" fmla="*/ 2147483647 w 39"/>
              <a:gd name="T29" fmla="*/ 2147483647 h 87"/>
              <a:gd name="T30" fmla="*/ 2147483647 w 39"/>
              <a:gd name="T31" fmla="*/ 2147483647 h 87"/>
              <a:gd name="T32" fmla="*/ 2147483647 w 39"/>
              <a:gd name="T33" fmla="*/ 2147483647 h 87"/>
              <a:gd name="T34" fmla="*/ 2147483647 w 39"/>
              <a:gd name="T35" fmla="*/ 2147483647 h 87"/>
              <a:gd name="T36" fmla="*/ 2147483647 w 39"/>
              <a:gd name="T37" fmla="*/ 2147483647 h 87"/>
              <a:gd name="T38" fmla="*/ 2147483647 w 39"/>
              <a:gd name="T39" fmla="*/ 2147483647 h 87"/>
              <a:gd name="T40" fmla="*/ 2147483647 w 39"/>
              <a:gd name="T41" fmla="*/ 2147483647 h 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9"/>
              <a:gd name="T64" fmla="*/ 0 h 87"/>
              <a:gd name="T65" fmla="*/ 39 w 39"/>
              <a:gd name="T66" fmla="*/ 87 h 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9" h="87">
                <a:moveTo>
                  <a:pt x="20" y="9"/>
                </a:moveTo>
                <a:lnTo>
                  <a:pt x="19" y="5"/>
                </a:lnTo>
                <a:lnTo>
                  <a:pt x="16" y="2"/>
                </a:lnTo>
                <a:lnTo>
                  <a:pt x="13" y="0"/>
                </a:lnTo>
                <a:lnTo>
                  <a:pt x="8" y="0"/>
                </a:lnTo>
                <a:lnTo>
                  <a:pt x="5" y="1"/>
                </a:lnTo>
                <a:lnTo>
                  <a:pt x="2" y="3"/>
                </a:lnTo>
                <a:lnTo>
                  <a:pt x="0" y="6"/>
                </a:lnTo>
                <a:lnTo>
                  <a:pt x="0" y="10"/>
                </a:lnTo>
                <a:lnTo>
                  <a:pt x="0" y="22"/>
                </a:lnTo>
                <a:lnTo>
                  <a:pt x="3" y="35"/>
                </a:lnTo>
                <a:lnTo>
                  <a:pt x="7" y="48"/>
                </a:lnTo>
                <a:lnTo>
                  <a:pt x="13" y="60"/>
                </a:lnTo>
                <a:lnTo>
                  <a:pt x="19" y="72"/>
                </a:lnTo>
                <a:lnTo>
                  <a:pt x="25" y="81"/>
                </a:lnTo>
                <a:lnTo>
                  <a:pt x="33" y="86"/>
                </a:lnTo>
                <a:lnTo>
                  <a:pt x="38" y="87"/>
                </a:lnTo>
                <a:lnTo>
                  <a:pt x="39" y="70"/>
                </a:lnTo>
                <a:lnTo>
                  <a:pt x="34" y="50"/>
                </a:lnTo>
                <a:lnTo>
                  <a:pt x="27" y="29"/>
                </a:lnTo>
                <a:lnTo>
                  <a:pt x="2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5" name="Freeform 585"/>
          <p:cNvSpPr>
            <a:spLocks/>
          </p:cNvSpPr>
          <p:nvPr/>
        </p:nvSpPr>
        <p:spPr bwMode="auto">
          <a:xfrm>
            <a:off x="6261100" y="1781175"/>
            <a:ext cx="7938" cy="12700"/>
          </a:xfrm>
          <a:custGeom>
            <a:avLst/>
            <a:gdLst>
              <a:gd name="T0" fmla="*/ 2147483647 w 34"/>
              <a:gd name="T1" fmla="*/ 2147483647 h 51"/>
              <a:gd name="T2" fmla="*/ 2147483647 w 34"/>
              <a:gd name="T3" fmla="*/ 2147483647 h 51"/>
              <a:gd name="T4" fmla="*/ 2147483647 w 34"/>
              <a:gd name="T5" fmla="*/ 2147483647 h 51"/>
              <a:gd name="T6" fmla="*/ 2147483647 w 34"/>
              <a:gd name="T7" fmla="*/ 2147483647 h 51"/>
              <a:gd name="T8" fmla="*/ 2147483647 w 34"/>
              <a:gd name="T9" fmla="*/ 2147483647 h 51"/>
              <a:gd name="T10" fmla="*/ 2147483647 w 34"/>
              <a:gd name="T11" fmla="*/ 2147483647 h 51"/>
              <a:gd name="T12" fmla="*/ 2147483647 w 34"/>
              <a:gd name="T13" fmla="*/ 2147483647 h 51"/>
              <a:gd name="T14" fmla="*/ 2147483647 w 34"/>
              <a:gd name="T15" fmla="*/ 0 h 51"/>
              <a:gd name="T16" fmla="*/ 2147483647 w 34"/>
              <a:gd name="T17" fmla="*/ 0 h 51"/>
              <a:gd name="T18" fmla="*/ 2147483647 w 34"/>
              <a:gd name="T19" fmla="*/ 2147483647 h 51"/>
              <a:gd name="T20" fmla="*/ 2147483647 w 34"/>
              <a:gd name="T21" fmla="*/ 2147483647 h 51"/>
              <a:gd name="T22" fmla="*/ 0 w 34"/>
              <a:gd name="T23" fmla="*/ 2147483647 h 51"/>
              <a:gd name="T24" fmla="*/ 0 w 34"/>
              <a:gd name="T25" fmla="*/ 2147483647 h 51"/>
              <a:gd name="T26" fmla="*/ 2147483647 w 34"/>
              <a:gd name="T27" fmla="*/ 2147483647 h 51"/>
              <a:gd name="T28" fmla="*/ 2147483647 w 34"/>
              <a:gd name="T29" fmla="*/ 2147483647 h 51"/>
              <a:gd name="T30" fmla="*/ 2147483647 w 34"/>
              <a:gd name="T31" fmla="*/ 2147483647 h 51"/>
              <a:gd name="T32" fmla="*/ 2147483647 w 34"/>
              <a:gd name="T33" fmla="*/ 2147483647 h 51"/>
              <a:gd name="T34" fmla="*/ 2147483647 w 34"/>
              <a:gd name="T35" fmla="*/ 2147483647 h 51"/>
              <a:gd name="T36" fmla="*/ 2147483647 w 34"/>
              <a:gd name="T37" fmla="*/ 2147483647 h 51"/>
              <a:gd name="T38" fmla="*/ 2147483647 w 34"/>
              <a:gd name="T39" fmla="*/ 2147483647 h 51"/>
              <a:gd name="T40" fmla="*/ 2147483647 w 34"/>
              <a:gd name="T41" fmla="*/ 2147483647 h 51"/>
              <a:gd name="T42" fmla="*/ 2147483647 w 34"/>
              <a:gd name="T43" fmla="*/ 2147483647 h 51"/>
              <a:gd name="T44" fmla="*/ 2147483647 w 34"/>
              <a:gd name="T45" fmla="*/ 2147483647 h 51"/>
              <a:gd name="T46" fmla="*/ 2147483647 w 34"/>
              <a:gd name="T47" fmla="*/ 2147483647 h 51"/>
              <a:gd name="T48" fmla="*/ 2147483647 w 34"/>
              <a:gd name="T49" fmla="*/ 2147483647 h 5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4"/>
              <a:gd name="T76" fmla="*/ 0 h 51"/>
              <a:gd name="T77" fmla="*/ 34 w 34"/>
              <a:gd name="T78" fmla="*/ 51 h 5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4" h="51">
                <a:moveTo>
                  <a:pt x="18" y="7"/>
                </a:moveTo>
                <a:lnTo>
                  <a:pt x="18" y="8"/>
                </a:lnTo>
                <a:lnTo>
                  <a:pt x="17" y="5"/>
                </a:lnTo>
                <a:lnTo>
                  <a:pt x="14" y="1"/>
                </a:lnTo>
                <a:lnTo>
                  <a:pt x="11" y="0"/>
                </a:lnTo>
                <a:lnTo>
                  <a:pt x="7" y="0"/>
                </a:lnTo>
                <a:lnTo>
                  <a:pt x="4" y="1"/>
                </a:lnTo>
                <a:lnTo>
                  <a:pt x="1" y="5"/>
                </a:lnTo>
                <a:lnTo>
                  <a:pt x="0" y="8"/>
                </a:lnTo>
                <a:lnTo>
                  <a:pt x="0" y="11"/>
                </a:lnTo>
                <a:lnTo>
                  <a:pt x="1" y="16"/>
                </a:lnTo>
                <a:lnTo>
                  <a:pt x="4" y="23"/>
                </a:lnTo>
                <a:lnTo>
                  <a:pt x="8" y="30"/>
                </a:lnTo>
                <a:lnTo>
                  <a:pt x="13" y="37"/>
                </a:lnTo>
                <a:lnTo>
                  <a:pt x="18" y="43"/>
                </a:lnTo>
                <a:lnTo>
                  <a:pt x="25" y="47"/>
                </a:lnTo>
                <a:lnTo>
                  <a:pt x="30" y="51"/>
                </a:lnTo>
                <a:lnTo>
                  <a:pt x="34" y="51"/>
                </a:lnTo>
                <a:lnTo>
                  <a:pt x="33" y="40"/>
                </a:lnTo>
                <a:lnTo>
                  <a:pt x="29" y="27"/>
                </a:lnTo>
                <a:lnTo>
                  <a:pt x="23" y="15"/>
                </a:lnTo>
                <a:lnTo>
                  <a:pt x="18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6" name="Freeform 586"/>
          <p:cNvSpPr>
            <a:spLocks/>
          </p:cNvSpPr>
          <p:nvPr/>
        </p:nvSpPr>
        <p:spPr bwMode="auto">
          <a:xfrm>
            <a:off x="6251575" y="1770063"/>
            <a:ext cx="12700" cy="6350"/>
          </a:xfrm>
          <a:custGeom>
            <a:avLst/>
            <a:gdLst>
              <a:gd name="T0" fmla="*/ 2147483647 w 46"/>
              <a:gd name="T1" fmla="*/ 2147483647 h 33"/>
              <a:gd name="T2" fmla="*/ 2147483647 w 46"/>
              <a:gd name="T3" fmla="*/ 2147483647 h 33"/>
              <a:gd name="T4" fmla="*/ 2147483647 w 46"/>
              <a:gd name="T5" fmla="*/ 2147483647 h 33"/>
              <a:gd name="T6" fmla="*/ 2147483647 w 46"/>
              <a:gd name="T7" fmla="*/ 2147483647 h 33"/>
              <a:gd name="T8" fmla="*/ 2147483647 w 46"/>
              <a:gd name="T9" fmla="*/ 2147483647 h 33"/>
              <a:gd name="T10" fmla="*/ 2147483647 w 46"/>
              <a:gd name="T11" fmla="*/ 2147483647 h 33"/>
              <a:gd name="T12" fmla="*/ 2147483647 w 46"/>
              <a:gd name="T13" fmla="*/ 2147483647 h 33"/>
              <a:gd name="T14" fmla="*/ 2147483647 w 46"/>
              <a:gd name="T15" fmla="*/ 0 h 33"/>
              <a:gd name="T16" fmla="*/ 2147483647 w 46"/>
              <a:gd name="T17" fmla="*/ 0 h 33"/>
              <a:gd name="T18" fmla="*/ 2147483647 w 46"/>
              <a:gd name="T19" fmla="*/ 0 h 33"/>
              <a:gd name="T20" fmla="*/ 2147483647 w 46"/>
              <a:gd name="T21" fmla="*/ 2147483647 h 33"/>
              <a:gd name="T22" fmla="*/ 2147483647 w 46"/>
              <a:gd name="T23" fmla="*/ 2147483647 h 33"/>
              <a:gd name="T24" fmla="*/ 2147483647 w 46"/>
              <a:gd name="T25" fmla="*/ 2147483647 h 33"/>
              <a:gd name="T26" fmla="*/ 2147483647 w 46"/>
              <a:gd name="T27" fmla="*/ 2147483647 h 33"/>
              <a:gd name="T28" fmla="*/ 2147483647 w 46"/>
              <a:gd name="T29" fmla="*/ 2147483647 h 33"/>
              <a:gd name="T30" fmla="*/ 0 w 46"/>
              <a:gd name="T31" fmla="*/ 2147483647 h 33"/>
              <a:gd name="T32" fmla="*/ 0 w 46"/>
              <a:gd name="T33" fmla="*/ 2147483647 h 33"/>
              <a:gd name="T34" fmla="*/ 2147483647 w 46"/>
              <a:gd name="T35" fmla="*/ 2147483647 h 33"/>
              <a:gd name="T36" fmla="*/ 2147483647 w 46"/>
              <a:gd name="T37" fmla="*/ 2147483647 h 33"/>
              <a:gd name="T38" fmla="*/ 2147483647 w 46"/>
              <a:gd name="T39" fmla="*/ 2147483647 h 33"/>
              <a:gd name="T40" fmla="*/ 2147483647 w 46"/>
              <a:gd name="T41" fmla="*/ 2147483647 h 33"/>
              <a:gd name="T42" fmla="*/ 2147483647 w 46"/>
              <a:gd name="T43" fmla="*/ 2147483647 h 33"/>
              <a:gd name="T44" fmla="*/ 2147483647 w 46"/>
              <a:gd name="T45" fmla="*/ 2147483647 h 33"/>
              <a:gd name="T46" fmla="*/ 2147483647 w 46"/>
              <a:gd name="T47" fmla="*/ 2147483647 h 33"/>
              <a:gd name="T48" fmla="*/ 2147483647 w 46"/>
              <a:gd name="T49" fmla="*/ 2147483647 h 3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6"/>
              <a:gd name="T76" fmla="*/ 0 h 33"/>
              <a:gd name="T77" fmla="*/ 46 w 46"/>
              <a:gd name="T78" fmla="*/ 33 h 3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6" h="33">
                <a:moveTo>
                  <a:pt x="37" y="24"/>
                </a:moveTo>
                <a:lnTo>
                  <a:pt x="41" y="22"/>
                </a:lnTo>
                <a:lnTo>
                  <a:pt x="45" y="19"/>
                </a:lnTo>
                <a:lnTo>
                  <a:pt x="46" y="15"/>
                </a:lnTo>
                <a:lnTo>
                  <a:pt x="46" y="10"/>
                </a:lnTo>
                <a:lnTo>
                  <a:pt x="44" y="5"/>
                </a:lnTo>
                <a:lnTo>
                  <a:pt x="41" y="2"/>
                </a:lnTo>
                <a:lnTo>
                  <a:pt x="37" y="0"/>
                </a:lnTo>
                <a:lnTo>
                  <a:pt x="32" y="0"/>
                </a:lnTo>
                <a:lnTo>
                  <a:pt x="29" y="0"/>
                </a:lnTo>
                <a:lnTo>
                  <a:pt x="25" y="1"/>
                </a:lnTo>
                <a:lnTo>
                  <a:pt x="19" y="3"/>
                </a:lnTo>
                <a:lnTo>
                  <a:pt x="12" y="7"/>
                </a:lnTo>
                <a:lnTo>
                  <a:pt x="5" y="14"/>
                </a:lnTo>
                <a:lnTo>
                  <a:pt x="2" y="20"/>
                </a:lnTo>
                <a:lnTo>
                  <a:pt x="0" y="26"/>
                </a:lnTo>
                <a:lnTo>
                  <a:pt x="0" y="29"/>
                </a:lnTo>
                <a:lnTo>
                  <a:pt x="3" y="31"/>
                </a:lnTo>
                <a:lnTo>
                  <a:pt x="7" y="33"/>
                </a:lnTo>
                <a:lnTo>
                  <a:pt x="12" y="33"/>
                </a:lnTo>
                <a:lnTo>
                  <a:pt x="16" y="33"/>
                </a:lnTo>
                <a:lnTo>
                  <a:pt x="21" y="31"/>
                </a:lnTo>
                <a:lnTo>
                  <a:pt x="26" y="30"/>
                </a:lnTo>
                <a:lnTo>
                  <a:pt x="32" y="28"/>
                </a:lnTo>
                <a:lnTo>
                  <a:pt x="37" y="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7" name="Freeform 587"/>
          <p:cNvSpPr>
            <a:spLocks/>
          </p:cNvSpPr>
          <p:nvPr/>
        </p:nvSpPr>
        <p:spPr bwMode="auto">
          <a:xfrm>
            <a:off x="6197600" y="1754188"/>
            <a:ext cx="46038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78" name="Freeform 588"/>
          <p:cNvSpPr>
            <a:spLocks/>
          </p:cNvSpPr>
          <p:nvPr/>
        </p:nvSpPr>
        <p:spPr bwMode="auto">
          <a:xfrm>
            <a:off x="6273800" y="1752600"/>
            <a:ext cx="30163" cy="46038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79" name="Freeform 589"/>
          <p:cNvSpPr>
            <a:spLocks/>
          </p:cNvSpPr>
          <p:nvPr/>
        </p:nvSpPr>
        <p:spPr bwMode="auto">
          <a:xfrm>
            <a:off x="6169025" y="1743075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80" name="Freeform 590"/>
          <p:cNvSpPr>
            <a:spLocks/>
          </p:cNvSpPr>
          <p:nvPr/>
        </p:nvSpPr>
        <p:spPr bwMode="auto">
          <a:xfrm>
            <a:off x="6272213" y="1739900"/>
            <a:ext cx="65087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81" name="Freeform 591"/>
          <p:cNvSpPr>
            <a:spLocks/>
          </p:cNvSpPr>
          <p:nvPr/>
        </p:nvSpPr>
        <p:spPr bwMode="auto">
          <a:xfrm>
            <a:off x="6145213" y="1773238"/>
            <a:ext cx="26987" cy="58737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82" name="Freeform 592"/>
          <p:cNvSpPr>
            <a:spLocks/>
          </p:cNvSpPr>
          <p:nvPr/>
        </p:nvSpPr>
        <p:spPr bwMode="auto">
          <a:xfrm>
            <a:off x="6324600" y="1736725"/>
            <a:ext cx="57150" cy="74613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83" name="Freeform 593"/>
          <p:cNvSpPr>
            <a:spLocks/>
          </p:cNvSpPr>
          <p:nvPr/>
        </p:nvSpPr>
        <p:spPr bwMode="auto">
          <a:xfrm>
            <a:off x="6270625" y="1852613"/>
            <a:ext cx="214313" cy="130175"/>
          </a:xfrm>
          <a:custGeom>
            <a:avLst/>
            <a:gdLst>
              <a:gd name="T0" fmla="*/ 2147483647 w 1070"/>
              <a:gd name="T1" fmla="*/ 0 h 844"/>
              <a:gd name="T2" fmla="*/ 2147483647 w 1070"/>
              <a:gd name="T3" fmla="*/ 2147483647 h 844"/>
              <a:gd name="T4" fmla="*/ 2147483647 w 1070"/>
              <a:gd name="T5" fmla="*/ 2147483647 h 844"/>
              <a:gd name="T6" fmla="*/ 0 w 1070"/>
              <a:gd name="T7" fmla="*/ 2147483647 h 844"/>
              <a:gd name="T8" fmla="*/ 2147483647 w 1070"/>
              <a:gd name="T9" fmla="*/ 0 h 8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0"/>
              <a:gd name="T16" fmla="*/ 0 h 844"/>
              <a:gd name="T17" fmla="*/ 1070 w 1070"/>
              <a:gd name="T18" fmla="*/ 844 h 8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0" h="844">
                <a:moveTo>
                  <a:pt x="141" y="0"/>
                </a:moveTo>
                <a:lnTo>
                  <a:pt x="1070" y="194"/>
                </a:lnTo>
                <a:lnTo>
                  <a:pt x="919" y="844"/>
                </a:lnTo>
                <a:lnTo>
                  <a:pt x="0" y="624"/>
                </a:lnTo>
                <a:lnTo>
                  <a:pt x="141" y="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4" name="Freeform 594"/>
          <p:cNvSpPr>
            <a:spLocks/>
          </p:cNvSpPr>
          <p:nvPr/>
        </p:nvSpPr>
        <p:spPr bwMode="auto">
          <a:xfrm>
            <a:off x="6288088" y="1855788"/>
            <a:ext cx="165100" cy="52387"/>
          </a:xfrm>
          <a:custGeom>
            <a:avLst/>
            <a:gdLst>
              <a:gd name="T0" fmla="*/ 2147483647 w 819"/>
              <a:gd name="T1" fmla="*/ 0 h 333"/>
              <a:gd name="T2" fmla="*/ 2147483647 w 819"/>
              <a:gd name="T3" fmla="*/ 2147483647 h 333"/>
              <a:gd name="T4" fmla="*/ 2147483647 w 819"/>
              <a:gd name="T5" fmla="*/ 2147483647 h 333"/>
              <a:gd name="T6" fmla="*/ 0 w 819"/>
              <a:gd name="T7" fmla="*/ 2147483647 h 333"/>
              <a:gd name="T8" fmla="*/ 2147483647 w 819"/>
              <a:gd name="T9" fmla="*/ 0 h 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9"/>
              <a:gd name="T16" fmla="*/ 0 h 333"/>
              <a:gd name="T17" fmla="*/ 819 w 819"/>
              <a:gd name="T18" fmla="*/ 333 h 3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9" h="333">
                <a:moveTo>
                  <a:pt x="97" y="0"/>
                </a:moveTo>
                <a:lnTo>
                  <a:pt x="819" y="139"/>
                </a:lnTo>
                <a:lnTo>
                  <a:pt x="172" y="98"/>
                </a:lnTo>
                <a:lnTo>
                  <a:pt x="0" y="333"/>
                </a:lnTo>
                <a:lnTo>
                  <a:pt x="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5" name="Freeform 595"/>
          <p:cNvSpPr>
            <a:spLocks/>
          </p:cNvSpPr>
          <p:nvPr/>
        </p:nvSpPr>
        <p:spPr bwMode="auto">
          <a:xfrm>
            <a:off x="6248400" y="2009775"/>
            <a:ext cx="217488" cy="47625"/>
          </a:xfrm>
          <a:custGeom>
            <a:avLst/>
            <a:gdLst>
              <a:gd name="T0" fmla="*/ 2147483647 w 1083"/>
              <a:gd name="T1" fmla="*/ 0 h 306"/>
              <a:gd name="T2" fmla="*/ 2147483647 w 1083"/>
              <a:gd name="T3" fmla="*/ 2147483647 h 306"/>
              <a:gd name="T4" fmla="*/ 2147483647 w 1083"/>
              <a:gd name="T5" fmla="*/ 2147483647 h 306"/>
              <a:gd name="T6" fmla="*/ 0 w 1083"/>
              <a:gd name="T7" fmla="*/ 2147483647 h 306"/>
              <a:gd name="T8" fmla="*/ 2147483647 w 1083"/>
              <a:gd name="T9" fmla="*/ 0 h 3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3"/>
              <a:gd name="T16" fmla="*/ 0 h 306"/>
              <a:gd name="T17" fmla="*/ 1083 w 1083"/>
              <a:gd name="T18" fmla="*/ 306 h 3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3" h="306">
                <a:moveTo>
                  <a:pt x="34" y="0"/>
                </a:moveTo>
                <a:lnTo>
                  <a:pt x="1083" y="261"/>
                </a:lnTo>
                <a:lnTo>
                  <a:pt x="1055" y="306"/>
                </a:lnTo>
                <a:lnTo>
                  <a:pt x="0" y="28"/>
                </a:lnTo>
                <a:lnTo>
                  <a:pt x="34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6" name="Freeform 596"/>
          <p:cNvSpPr>
            <a:spLocks/>
          </p:cNvSpPr>
          <p:nvPr/>
        </p:nvSpPr>
        <p:spPr bwMode="auto">
          <a:xfrm>
            <a:off x="6227763" y="2024063"/>
            <a:ext cx="219075" cy="47625"/>
          </a:xfrm>
          <a:custGeom>
            <a:avLst/>
            <a:gdLst>
              <a:gd name="T0" fmla="*/ 2147483647 w 1088"/>
              <a:gd name="T1" fmla="*/ 0 h 311"/>
              <a:gd name="T2" fmla="*/ 2147483647 w 1088"/>
              <a:gd name="T3" fmla="*/ 2147483647 h 311"/>
              <a:gd name="T4" fmla="*/ 2147483647 w 1088"/>
              <a:gd name="T5" fmla="*/ 2147483647 h 311"/>
              <a:gd name="T6" fmla="*/ 0 w 1088"/>
              <a:gd name="T7" fmla="*/ 2147483647 h 311"/>
              <a:gd name="T8" fmla="*/ 2147483647 w 1088"/>
              <a:gd name="T9" fmla="*/ 0 h 3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88"/>
              <a:gd name="T16" fmla="*/ 0 h 311"/>
              <a:gd name="T17" fmla="*/ 1088 w 1088"/>
              <a:gd name="T18" fmla="*/ 311 h 31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88" h="311">
                <a:moveTo>
                  <a:pt x="39" y="0"/>
                </a:moveTo>
                <a:lnTo>
                  <a:pt x="1088" y="260"/>
                </a:lnTo>
                <a:lnTo>
                  <a:pt x="1055" y="311"/>
                </a:lnTo>
                <a:lnTo>
                  <a:pt x="0" y="34"/>
                </a:lnTo>
                <a:lnTo>
                  <a:pt x="3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7" name="Freeform 597"/>
          <p:cNvSpPr>
            <a:spLocks/>
          </p:cNvSpPr>
          <p:nvPr/>
        </p:nvSpPr>
        <p:spPr bwMode="auto">
          <a:xfrm>
            <a:off x="6262688" y="2068513"/>
            <a:ext cx="31750" cy="11112"/>
          </a:xfrm>
          <a:custGeom>
            <a:avLst/>
            <a:gdLst>
              <a:gd name="T0" fmla="*/ 2147483647 w 164"/>
              <a:gd name="T1" fmla="*/ 2147483647 h 72"/>
              <a:gd name="T2" fmla="*/ 2147483647 w 164"/>
              <a:gd name="T3" fmla="*/ 2147483647 h 72"/>
              <a:gd name="T4" fmla="*/ 2147483647 w 164"/>
              <a:gd name="T5" fmla="*/ 0 h 72"/>
              <a:gd name="T6" fmla="*/ 2147483647 w 164"/>
              <a:gd name="T7" fmla="*/ 0 h 72"/>
              <a:gd name="T8" fmla="*/ 2147483647 w 164"/>
              <a:gd name="T9" fmla="*/ 2147483647 h 72"/>
              <a:gd name="T10" fmla="*/ 2147483647 w 164"/>
              <a:gd name="T11" fmla="*/ 2147483647 h 72"/>
              <a:gd name="T12" fmla="*/ 2147483647 w 164"/>
              <a:gd name="T13" fmla="*/ 2147483647 h 72"/>
              <a:gd name="T14" fmla="*/ 2147483647 w 164"/>
              <a:gd name="T15" fmla="*/ 2147483647 h 72"/>
              <a:gd name="T16" fmla="*/ 2147483647 w 164"/>
              <a:gd name="T17" fmla="*/ 2147483647 h 72"/>
              <a:gd name="T18" fmla="*/ 2147483647 w 164"/>
              <a:gd name="T19" fmla="*/ 2147483647 h 72"/>
              <a:gd name="T20" fmla="*/ 2147483647 w 164"/>
              <a:gd name="T21" fmla="*/ 2147483647 h 72"/>
              <a:gd name="T22" fmla="*/ 2147483647 w 164"/>
              <a:gd name="T23" fmla="*/ 2147483647 h 72"/>
              <a:gd name="T24" fmla="*/ 2147483647 w 164"/>
              <a:gd name="T25" fmla="*/ 2147483647 h 72"/>
              <a:gd name="T26" fmla="*/ 2147483647 w 164"/>
              <a:gd name="T27" fmla="*/ 2147483647 h 72"/>
              <a:gd name="T28" fmla="*/ 2147483647 w 164"/>
              <a:gd name="T29" fmla="*/ 2147483647 h 72"/>
              <a:gd name="T30" fmla="*/ 2147483647 w 164"/>
              <a:gd name="T31" fmla="*/ 2147483647 h 72"/>
              <a:gd name="T32" fmla="*/ 2147483647 w 164"/>
              <a:gd name="T33" fmla="*/ 2147483647 h 72"/>
              <a:gd name="T34" fmla="*/ 2147483647 w 164"/>
              <a:gd name="T35" fmla="*/ 2147483647 h 72"/>
              <a:gd name="T36" fmla="*/ 2147483647 w 164"/>
              <a:gd name="T37" fmla="*/ 2147483647 h 72"/>
              <a:gd name="T38" fmla="*/ 2147483647 w 164"/>
              <a:gd name="T39" fmla="*/ 2147483647 h 72"/>
              <a:gd name="T40" fmla="*/ 2147483647 w 164"/>
              <a:gd name="T41" fmla="*/ 2147483647 h 72"/>
              <a:gd name="T42" fmla="*/ 2147483647 w 164"/>
              <a:gd name="T43" fmla="*/ 2147483647 h 72"/>
              <a:gd name="T44" fmla="*/ 2147483647 w 164"/>
              <a:gd name="T45" fmla="*/ 2147483647 h 72"/>
              <a:gd name="T46" fmla="*/ 2147483647 w 164"/>
              <a:gd name="T47" fmla="*/ 2147483647 h 72"/>
              <a:gd name="T48" fmla="*/ 2147483647 w 164"/>
              <a:gd name="T49" fmla="*/ 2147483647 h 72"/>
              <a:gd name="T50" fmla="*/ 2147483647 w 164"/>
              <a:gd name="T51" fmla="*/ 2147483647 h 72"/>
              <a:gd name="T52" fmla="*/ 2147483647 w 164"/>
              <a:gd name="T53" fmla="*/ 2147483647 h 72"/>
              <a:gd name="T54" fmla="*/ 2147483647 w 164"/>
              <a:gd name="T55" fmla="*/ 2147483647 h 72"/>
              <a:gd name="T56" fmla="*/ 2147483647 w 164"/>
              <a:gd name="T57" fmla="*/ 2147483647 h 72"/>
              <a:gd name="T58" fmla="*/ 0 w 164"/>
              <a:gd name="T59" fmla="*/ 2147483647 h 72"/>
              <a:gd name="T60" fmla="*/ 0 w 164"/>
              <a:gd name="T61" fmla="*/ 2147483647 h 72"/>
              <a:gd name="T62" fmla="*/ 2147483647 w 164"/>
              <a:gd name="T63" fmla="*/ 2147483647 h 72"/>
              <a:gd name="T64" fmla="*/ 2147483647 w 164"/>
              <a:gd name="T65" fmla="*/ 2147483647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4"/>
              <a:gd name="T100" fmla="*/ 0 h 72"/>
              <a:gd name="T101" fmla="*/ 164 w 164"/>
              <a:gd name="T102" fmla="*/ 72 h 7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4" h="72">
                <a:moveTo>
                  <a:pt x="16" y="1"/>
                </a:moveTo>
                <a:lnTo>
                  <a:pt x="21" y="1"/>
                </a:lnTo>
                <a:lnTo>
                  <a:pt x="35" y="0"/>
                </a:lnTo>
                <a:lnTo>
                  <a:pt x="54" y="0"/>
                </a:lnTo>
                <a:lnTo>
                  <a:pt x="78" y="2"/>
                </a:lnTo>
                <a:lnTo>
                  <a:pt x="104" y="7"/>
                </a:lnTo>
                <a:lnTo>
                  <a:pt x="128" y="17"/>
                </a:lnTo>
                <a:lnTo>
                  <a:pt x="149" y="31"/>
                </a:lnTo>
                <a:lnTo>
                  <a:pt x="164" y="51"/>
                </a:lnTo>
                <a:lnTo>
                  <a:pt x="164" y="52"/>
                </a:lnTo>
                <a:lnTo>
                  <a:pt x="164" y="57"/>
                </a:lnTo>
                <a:lnTo>
                  <a:pt x="163" y="62"/>
                </a:lnTo>
                <a:lnTo>
                  <a:pt x="161" y="67"/>
                </a:lnTo>
                <a:lnTo>
                  <a:pt x="156" y="71"/>
                </a:lnTo>
                <a:lnTo>
                  <a:pt x="149" y="72"/>
                </a:lnTo>
                <a:lnTo>
                  <a:pt x="138" y="71"/>
                </a:lnTo>
                <a:lnTo>
                  <a:pt x="124" y="65"/>
                </a:lnTo>
                <a:lnTo>
                  <a:pt x="124" y="63"/>
                </a:lnTo>
                <a:lnTo>
                  <a:pt x="123" y="59"/>
                </a:lnTo>
                <a:lnTo>
                  <a:pt x="120" y="52"/>
                </a:lnTo>
                <a:lnTo>
                  <a:pt x="113" y="45"/>
                </a:lnTo>
                <a:lnTo>
                  <a:pt x="100" y="38"/>
                </a:lnTo>
                <a:lnTo>
                  <a:pt x="81" y="32"/>
                </a:lnTo>
                <a:lnTo>
                  <a:pt x="55" y="29"/>
                </a:lnTo>
                <a:lnTo>
                  <a:pt x="20" y="29"/>
                </a:lnTo>
                <a:lnTo>
                  <a:pt x="18" y="29"/>
                </a:lnTo>
                <a:lnTo>
                  <a:pt x="14" y="27"/>
                </a:lnTo>
                <a:lnTo>
                  <a:pt x="9" y="25"/>
                </a:lnTo>
                <a:lnTo>
                  <a:pt x="4" y="22"/>
                </a:lnTo>
                <a:lnTo>
                  <a:pt x="0" y="18"/>
                </a:lnTo>
                <a:lnTo>
                  <a:pt x="0" y="14"/>
                </a:lnTo>
                <a:lnTo>
                  <a:pt x="5" y="7"/>
                </a:lnTo>
                <a:lnTo>
                  <a:pt x="16" y="1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8" name="Freeform 598"/>
          <p:cNvSpPr>
            <a:spLocks/>
          </p:cNvSpPr>
          <p:nvPr/>
        </p:nvSpPr>
        <p:spPr bwMode="auto">
          <a:xfrm>
            <a:off x="6269038" y="1989138"/>
            <a:ext cx="30162" cy="15875"/>
          </a:xfrm>
          <a:custGeom>
            <a:avLst/>
            <a:gdLst>
              <a:gd name="T0" fmla="*/ 2147483647 w 146"/>
              <a:gd name="T1" fmla="*/ 0 h 109"/>
              <a:gd name="T2" fmla="*/ 2147483647 w 146"/>
              <a:gd name="T3" fmla="*/ 0 h 109"/>
              <a:gd name="T4" fmla="*/ 2147483647 w 146"/>
              <a:gd name="T5" fmla="*/ 2147483647 h 109"/>
              <a:gd name="T6" fmla="*/ 2147483647 w 146"/>
              <a:gd name="T7" fmla="*/ 2147483647 h 109"/>
              <a:gd name="T8" fmla="*/ 2147483647 w 146"/>
              <a:gd name="T9" fmla="*/ 2147483647 h 109"/>
              <a:gd name="T10" fmla="*/ 2147483647 w 146"/>
              <a:gd name="T11" fmla="*/ 2147483647 h 109"/>
              <a:gd name="T12" fmla="*/ 2147483647 w 146"/>
              <a:gd name="T13" fmla="*/ 2147483647 h 109"/>
              <a:gd name="T14" fmla="*/ 0 w 146"/>
              <a:gd name="T15" fmla="*/ 2147483647 h 109"/>
              <a:gd name="T16" fmla="*/ 2147483647 w 146"/>
              <a:gd name="T17" fmla="*/ 2147483647 h 109"/>
              <a:gd name="T18" fmla="*/ 2147483647 w 146"/>
              <a:gd name="T19" fmla="*/ 2147483647 h 109"/>
              <a:gd name="T20" fmla="*/ 2147483647 w 146"/>
              <a:gd name="T21" fmla="*/ 2147483647 h 109"/>
              <a:gd name="T22" fmla="*/ 2147483647 w 146"/>
              <a:gd name="T23" fmla="*/ 2147483647 h 109"/>
              <a:gd name="T24" fmla="*/ 2147483647 w 146"/>
              <a:gd name="T25" fmla="*/ 2147483647 h 109"/>
              <a:gd name="T26" fmla="*/ 2147483647 w 146"/>
              <a:gd name="T27" fmla="*/ 2147483647 h 109"/>
              <a:gd name="T28" fmla="*/ 2147483647 w 146"/>
              <a:gd name="T29" fmla="*/ 2147483647 h 109"/>
              <a:gd name="T30" fmla="*/ 2147483647 w 146"/>
              <a:gd name="T31" fmla="*/ 2147483647 h 109"/>
              <a:gd name="T32" fmla="*/ 2147483647 w 146"/>
              <a:gd name="T33" fmla="*/ 2147483647 h 109"/>
              <a:gd name="T34" fmla="*/ 2147483647 w 146"/>
              <a:gd name="T35" fmla="*/ 2147483647 h 109"/>
              <a:gd name="T36" fmla="*/ 2147483647 w 146"/>
              <a:gd name="T37" fmla="*/ 0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9"/>
              <a:gd name="T59" fmla="*/ 146 w 146"/>
              <a:gd name="T60" fmla="*/ 109 h 109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9">
                <a:moveTo>
                  <a:pt x="45" y="0"/>
                </a:moveTo>
                <a:lnTo>
                  <a:pt x="42" y="0"/>
                </a:lnTo>
                <a:lnTo>
                  <a:pt x="35" y="3"/>
                </a:lnTo>
                <a:lnTo>
                  <a:pt x="26" y="7"/>
                </a:lnTo>
                <a:lnTo>
                  <a:pt x="15" y="14"/>
                </a:lnTo>
                <a:lnTo>
                  <a:pt x="6" y="24"/>
                </a:lnTo>
                <a:lnTo>
                  <a:pt x="1" y="39"/>
                </a:lnTo>
                <a:lnTo>
                  <a:pt x="0" y="59"/>
                </a:lnTo>
                <a:lnTo>
                  <a:pt x="6" y="85"/>
                </a:lnTo>
                <a:lnTo>
                  <a:pt x="85" y="109"/>
                </a:lnTo>
                <a:lnTo>
                  <a:pt x="84" y="104"/>
                </a:lnTo>
                <a:lnTo>
                  <a:pt x="84" y="93"/>
                </a:lnTo>
                <a:lnTo>
                  <a:pt x="84" y="76"/>
                </a:lnTo>
                <a:lnTo>
                  <a:pt x="87" y="58"/>
                </a:lnTo>
                <a:lnTo>
                  <a:pt x="93" y="40"/>
                </a:lnTo>
                <a:lnTo>
                  <a:pt x="104" y="27"/>
                </a:lnTo>
                <a:lnTo>
                  <a:pt x="121" y="20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89" name="Freeform 599"/>
          <p:cNvSpPr>
            <a:spLocks/>
          </p:cNvSpPr>
          <p:nvPr/>
        </p:nvSpPr>
        <p:spPr bwMode="auto">
          <a:xfrm>
            <a:off x="6435725" y="2019300"/>
            <a:ext cx="30163" cy="15875"/>
          </a:xfrm>
          <a:custGeom>
            <a:avLst/>
            <a:gdLst>
              <a:gd name="T0" fmla="*/ 2147483647 w 146"/>
              <a:gd name="T1" fmla="*/ 0 h 107"/>
              <a:gd name="T2" fmla="*/ 2147483647 w 146"/>
              <a:gd name="T3" fmla="*/ 0 h 107"/>
              <a:gd name="T4" fmla="*/ 2147483647 w 146"/>
              <a:gd name="T5" fmla="*/ 2147483647 h 107"/>
              <a:gd name="T6" fmla="*/ 2147483647 w 146"/>
              <a:gd name="T7" fmla="*/ 2147483647 h 107"/>
              <a:gd name="T8" fmla="*/ 2147483647 w 146"/>
              <a:gd name="T9" fmla="*/ 2147483647 h 107"/>
              <a:gd name="T10" fmla="*/ 2147483647 w 146"/>
              <a:gd name="T11" fmla="*/ 2147483647 h 107"/>
              <a:gd name="T12" fmla="*/ 0 w 146"/>
              <a:gd name="T13" fmla="*/ 2147483647 h 107"/>
              <a:gd name="T14" fmla="*/ 0 w 146"/>
              <a:gd name="T15" fmla="*/ 2147483647 h 107"/>
              <a:gd name="T16" fmla="*/ 2147483647 w 146"/>
              <a:gd name="T17" fmla="*/ 2147483647 h 107"/>
              <a:gd name="T18" fmla="*/ 2147483647 w 146"/>
              <a:gd name="T19" fmla="*/ 2147483647 h 107"/>
              <a:gd name="T20" fmla="*/ 2147483647 w 146"/>
              <a:gd name="T21" fmla="*/ 2147483647 h 107"/>
              <a:gd name="T22" fmla="*/ 2147483647 w 146"/>
              <a:gd name="T23" fmla="*/ 2147483647 h 107"/>
              <a:gd name="T24" fmla="*/ 2147483647 w 146"/>
              <a:gd name="T25" fmla="*/ 2147483647 h 107"/>
              <a:gd name="T26" fmla="*/ 2147483647 w 146"/>
              <a:gd name="T27" fmla="*/ 2147483647 h 107"/>
              <a:gd name="T28" fmla="*/ 2147483647 w 146"/>
              <a:gd name="T29" fmla="*/ 2147483647 h 107"/>
              <a:gd name="T30" fmla="*/ 2147483647 w 146"/>
              <a:gd name="T31" fmla="*/ 2147483647 h 107"/>
              <a:gd name="T32" fmla="*/ 2147483647 w 146"/>
              <a:gd name="T33" fmla="*/ 2147483647 h 107"/>
              <a:gd name="T34" fmla="*/ 2147483647 w 146"/>
              <a:gd name="T35" fmla="*/ 2147483647 h 107"/>
              <a:gd name="T36" fmla="*/ 2147483647 w 146"/>
              <a:gd name="T37" fmla="*/ 0 h 10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46"/>
              <a:gd name="T58" fmla="*/ 0 h 107"/>
              <a:gd name="T59" fmla="*/ 146 w 146"/>
              <a:gd name="T60" fmla="*/ 107 h 10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46" h="107">
                <a:moveTo>
                  <a:pt x="45" y="0"/>
                </a:moveTo>
                <a:lnTo>
                  <a:pt x="42" y="0"/>
                </a:lnTo>
                <a:lnTo>
                  <a:pt x="35" y="2"/>
                </a:lnTo>
                <a:lnTo>
                  <a:pt x="25" y="6"/>
                </a:lnTo>
                <a:lnTo>
                  <a:pt x="15" y="12"/>
                </a:lnTo>
                <a:lnTo>
                  <a:pt x="6" y="23"/>
                </a:lnTo>
                <a:lnTo>
                  <a:pt x="0" y="38"/>
                </a:lnTo>
                <a:lnTo>
                  <a:pt x="0" y="58"/>
                </a:lnTo>
                <a:lnTo>
                  <a:pt x="6" y="85"/>
                </a:lnTo>
                <a:lnTo>
                  <a:pt x="84" y="107"/>
                </a:lnTo>
                <a:lnTo>
                  <a:pt x="83" y="103"/>
                </a:lnTo>
                <a:lnTo>
                  <a:pt x="83" y="91"/>
                </a:lnTo>
                <a:lnTo>
                  <a:pt x="83" y="75"/>
                </a:lnTo>
                <a:lnTo>
                  <a:pt x="86" y="56"/>
                </a:lnTo>
                <a:lnTo>
                  <a:pt x="92" y="40"/>
                </a:lnTo>
                <a:lnTo>
                  <a:pt x="103" y="27"/>
                </a:lnTo>
                <a:lnTo>
                  <a:pt x="121" y="19"/>
                </a:lnTo>
                <a:lnTo>
                  <a:pt x="146" y="23"/>
                </a:lnTo>
                <a:lnTo>
                  <a:pt x="45" y="0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90" name="Freeform 600"/>
          <p:cNvSpPr>
            <a:spLocks/>
          </p:cNvSpPr>
          <p:nvPr/>
        </p:nvSpPr>
        <p:spPr bwMode="auto">
          <a:xfrm>
            <a:off x="6300788" y="1992313"/>
            <a:ext cx="127000" cy="30162"/>
          </a:xfrm>
          <a:custGeom>
            <a:avLst/>
            <a:gdLst>
              <a:gd name="T0" fmla="*/ 0 w 629"/>
              <a:gd name="T1" fmla="*/ 2147483647 h 182"/>
              <a:gd name="T2" fmla="*/ 2147483647 w 629"/>
              <a:gd name="T3" fmla="*/ 2147483647 h 182"/>
              <a:gd name="T4" fmla="*/ 2147483647 w 629"/>
              <a:gd name="T5" fmla="*/ 2147483647 h 182"/>
              <a:gd name="T6" fmla="*/ 2147483647 w 629"/>
              <a:gd name="T7" fmla="*/ 0 h 182"/>
              <a:gd name="T8" fmla="*/ 0 w 62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9"/>
              <a:gd name="T16" fmla="*/ 0 h 182"/>
              <a:gd name="T17" fmla="*/ 629 w 62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9" h="182">
                <a:moveTo>
                  <a:pt x="0" y="40"/>
                </a:moveTo>
                <a:lnTo>
                  <a:pt x="601" y="182"/>
                </a:lnTo>
                <a:lnTo>
                  <a:pt x="629" y="142"/>
                </a:lnTo>
                <a:lnTo>
                  <a:pt x="29" y="0"/>
                </a:lnTo>
                <a:lnTo>
                  <a:pt x="0" y="40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91" name="Freeform 601"/>
          <p:cNvSpPr>
            <a:spLocks/>
          </p:cNvSpPr>
          <p:nvPr/>
        </p:nvSpPr>
        <p:spPr bwMode="auto">
          <a:xfrm>
            <a:off x="6300788" y="2005013"/>
            <a:ext cx="120650" cy="26987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92" name="Freeform 602"/>
          <p:cNvSpPr>
            <a:spLocks/>
          </p:cNvSpPr>
          <p:nvPr/>
        </p:nvSpPr>
        <p:spPr bwMode="auto">
          <a:xfrm>
            <a:off x="6300788" y="1987550"/>
            <a:ext cx="120650" cy="25400"/>
          </a:xfrm>
          <a:custGeom>
            <a:avLst/>
            <a:gdLst>
              <a:gd name="T0" fmla="*/ 0 w 606"/>
              <a:gd name="T1" fmla="*/ 2147483647 h 170"/>
              <a:gd name="T2" fmla="*/ 2147483647 w 606"/>
              <a:gd name="T3" fmla="*/ 2147483647 h 170"/>
              <a:gd name="T4" fmla="*/ 2147483647 w 606"/>
              <a:gd name="T5" fmla="*/ 2147483647 h 170"/>
              <a:gd name="T6" fmla="*/ 2147483647 w 606"/>
              <a:gd name="T7" fmla="*/ 0 h 170"/>
              <a:gd name="T8" fmla="*/ 0 w 606"/>
              <a:gd name="T9" fmla="*/ 2147483647 h 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170"/>
              <a:gd name="T17" fmla="*/ 606 w 606"/>
              <a:gd name="T18" fmla="*/ 170 h 1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170">
                <a:moveTo>
                  <a:pt x="0" y="28"/>
                </a:moveTo>
                <a:lnTo>
                  <a:pt x="600" y="170"/>
                </a:lnTo>
                <a:lnTo>
                  <a:pt x="606" y="142"/>
                </a:lnTo>
                <a:lnTo>
                  <a:pt x="5" y="0"/>
                </a:lnTo>
                <a:lnTo>
                  <a:pt x="0" y="28"/>
                </a:lnTo>
                <a:close/>
              </a:path>
            </a:pathLst>
          </a:custGeom>
          <a:solidFill>
            <a:srgbClr val="F2E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93" name="AutoShape 603"/>
          <p:cNvSpPr>
            <a:spLocks noChangeAspect="1" noChangeArrowheads="1" noTextEdit="1"/>
          </p:cNvSpPr>
          <p:nvPr/>
        </p:nvSpPr>
        <p:spPr bwMode="auto">
          <a:xfrm flipH="1">
            <a:off x="5227638" y="2174875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494" name="Freeform 604"/>
          <p:cNvSpPr>
            <a:spLocks/>
          </p:cNvSpPr>
          <p:nvPr/>
        </p:nvSpPr>
        <p:spPr bwMode="auto">
          <a:xfrm>
            <a:off x="5637213" y="1844675"/>
            <a:ext cx="46037" cy="57150"/>
          </a:xfrm>
          <a:custGeom>
            <a:avLst/>
            <a:gdLst>
              <a:gd name="T0" fmla="*/ 2147483647 w 177"/>
              <a:gd name="T1" fmla="*/ 2147483647 h 219"/>
              <a:gd name="T2" fmla="*/ 2147483647 w 177"/>
              <a:gd name="T3" fmla="*/ 2147483647 h 219"/>
              <a:gd name="T4" fmla="*/ 2147483647 w 177"/>
              <a:gd name="T5" fmla="*/ 2147483647 h 219"/>
              <a:gd name="T6" fmla="*/ 2147483647 w 177"/>
              <a:gd name="T7" fmla="*/ 2147483647 h 219"/>
              <a:gd name="T8" fmla="*/ 2147483647 w 177"/>
              <a:gd name="T9" fmla="*/ 2147483647 h 219"/>
              <a:gd name="T10" fmla="*/ 2147483647 w 177"/>
              <a:gd name="T11" fmla="*/ 2147483647 h 219"/>
              <a:gd name="T12" fmla="*/ 2147483647 w 177"/>
              <a:gd name="T13" fmla="*/ 2147483647 h 219"/>
              <a:gd name="T14" fmla="*/ 2147483647 w 177"/>
              <a:gd name="T15" fmla="*/ 2147483647 h 219"/>
              <a:gd name="T16" fmla="*/ 0 w 177"/>
              <a:gd name="T17" fmla="*/ 2147483647 h 219"/>
              <a:gd name="T18" fmla="*/ 2147483647 w 177"/>
              <a:gd name="T19" fmla="*/ 2147483647 h 219"/>
              <a:gd name="T20" fmla="*/ 2147483647 w 177"/>
              <a:gd name="T21" fmla="*/ 2147483647 h 219"/>
              <a:gd name="T22" fmla="*/ 2147483647 w 177"/>
              <a:gd name="T23" fmla="*/ 2147483647 h 219"/>
              <a:gd name="T24" fmla="*/ 2147483647 w 177"/>
              <a:gd name="T25" fmla="*/ 2147483647 h 219"/>
              <a:gd name="T26" fmla="*/ 2147483647 w 177"/>
              <a:gd name="T27" fmla="*/ 2147483647 h 219"/>
              <a:gd name="T28" fmla="*/ 2147483647 w 177"/>
              <a:gd name="T29" fmla="*/ 2147483647 h 219"/>
              <a:gd name="T30" fmla="*/ 2147483647 w 177"/>
              <a:gd name="T31" fmla="*/ 2147483647 h 219"/>
              <a:gd name="T32" fmla="*/ 2147483647 w 177"/>
              <a:gd name="T33" fmla="*/ 2147483647 h 219"/>
              <a:gd name="T34" fmla="*/ 2147483647 w 177"/>
              <a:gd name="T35" fmla="*/ 2147483647 h 219"/>
              <a:gd name="T36" fmla="*/ 2147483647 w 177"/>
              <a:gd name="T37" fmla="*/ 2147483647 h 219"/>
              <a:gd name="T38" fmla="*/ 2147483647 w 177"/>
              <a:gd name="T39" fmla="*/ 2147483647 h 219"/>
              <a:gd name="T40" fmla="*/ 2147483647 w 177"/>
              <a:gd name="T41" fmla="*/ 2147483647 h 219"/>
              <a:gd name="T42" fmla="*/ 2147483647 w 177"/>
              <a:gd name="T43" fmla="*/ 2147483647 h 219"/>
              <a:gd name="T44" fmla="*/ 2147483647 w 177"/>
              <a:gd name="T45" fmla="*/ 2147483647 h 219"/>
              <a:gd name="T46" fmla="*/ 2147483647 w 177"/>
              <a:gd name="T47" fmla="*/ 2147483647 h 219"/>
              <a:gd name="T48" fmla="*/ 2147483647 w 177"/>
              <a:gd name="T49" fmla="*/ 2147483647 h 219"/>
              <a:gd name="T50" fmla="*/ 2147483647 w 177"/>
              <a:gd name="T51" fmla="*/ 2147483647 h 219"/>
              <a:gd name="T52" fmla="*/ 2147483647 w 177"/>
              <a:gd name="T53" fmla="*/ 2147483647 h 219"/>
              <a:gd name="T54" fmla="*/ 2147483647 w 177"/>
              <a:gd name="T55" fmla="*/ 2147483647 h 219"/>
              <a:gd name="T56" fmla="*/ 2147483647 w 177"/>
              <a:gd name="T57" fmla="*/ 2147483647 h 219"/>
              <a:gd name="T58" fmla="*/ 2147483647 w 177"/>
              <a:gd name="T59" fmla="*/ 2147483647 h 219"/>
              <a:gd name="T60" fmla="*/ 2147483647 w 177"/>
              <a:gd name="T61" fmla="*/ 2147483647 h 219"/>
              <a:gd name="T62" fmla="*/ 2147483647 w 177"/>
              <a:gd name="T63" fmla="*/ 2147483647 h 219"/>
              <a:gd name="T64" fmla="*/ 2147483647 w 177"/>
              <a:gd name="T65" fmla="*/ 2147483647 h 219"/>
              <a:gd name="T66" fmla="*/ 2147483647 w 177"/>
              <a:gd name="T67" fmla="*/ 2147483647 h 219"/>
              <a:gd name="T68" fmla="*/ 2147483647 w 177"/>
              <a:gd name="T69" fmla="*/ 2147483647 h 219"/>
              <a:gd name="T70" fmla="*/ 2147483647 w 177"/>
              <a:gd name="T71" fmla="*/ 2147483647 h 219"/>
              <a:gd name="T72" fmla="*/ 2147483647 w 177"/>
              <a:gd name="T73" fmla="*/ 2147483647 h 219"/>
              <a:gd name="T74" fmla="*/ 2147483647 w 177"/>
              <a:gd name="T75" fmla="*/ 2147483647 h 219"/>
              <a:gd name="T76" fmla="*/ 2147483647 w 177"/>
              <a:gd name="T77" fmla="*/ 2147483647 h 219"/>
              <a:gd name="T78" fmla="*/ 2147483647 w 177"/>
              <a:gd name="T79" fmla="*/ 2147483647 h 219"/>
              <a:gd name="T80" fmla="*/ 2147483647 w 177"/>
              <a:gd name="T81" fmla="*/ 2147483647 h 219"/>
              <a:gd name="T82" fmla="*/ 2147483647 w 177"/>
              <a:gd name="T83" fmla="*/ 2147483647 h 219"/>
              <a:gd name="T84" fmla="*/ 2147483647 w 177"/>
              <a:gd name="T85" fmla="*/ 2147483647 h 219"/>
              <a:gd name="T86" fmla="*/ 2147483647 w 177"/>
              <a:gd name="T87" fmla="*/ 2147483647 h 219"/>
              <a:gd name="T88" fmla="*/ 2147483647 w 177"/>
              <a:gd name="T89" fmla="*/ 2147483647 h 219"/>
              <a:gd name="T90" fmla="*/ 2147483647 w 177"/>
              <a:gd name="T91" fmla="*/ 2147483647 h 219"/>
              <a:gd name="T92" fmla="*/ 2147483647 w 177"/>
              <a:gd name="T93" fmla="*/ 2147483647 h 219"/>
              <a:gd name="T94" fmla="*/ 2147483647 w 177"/>
              <a:gd name="T95" fmla="*/ 2147483647 h 219"/>
              <a:gd name="T96" fmla="*/ 2147483647 w 177"/>
              <a:gd name="T97" fmla="*/ 2147483647 h 219"/>
              <a:gd name="T98" fmla="*/ 2147483647 w 177"/>
              <a:gd name="T99" fmla="*/ 2147483647 h 219"/>
              <a:gd name="T100" fmla="*/ 2147483647 w 177"/>
              <a:gd name="T101" fmla="*/ 2147483647 h 219"/>
              <a:gd name="T102" fmla="*/ 2147483647 w 177"/>
              <a:gd name="T103" fmla="*/ 2147483647 h 219"/>
              <a:gd name="T104" fmla="*/ 2147483647 w 177"/>
              <a:gd name="T105" fmla="*/ 2147483647 h 219"/>
              <a:gd name="T106" fmla="*/ 2147483647 w 177"/>
              <a:gd name="T107" fmla="*/ 2147483647 h 219"/>
              <a:gd name="T108" fmla="*/ 2147483647 w 177"/>
              <a:gd name="T109" fmla="*/ 0 h 219"/>
              <a:gd name="T110" fmla="*/ 2147483647 w 177"/>
              <a:gd name="T111" fmla="*/ 2147483647 h 219"/>
              <a:gd name="T112" fmla="*/ 2147483647 w 177"/>
              <a:gd name="T113" fmla="*/ 2147483647 h 219"/>
              <a:gd name="T114" fmla="*/ 2147483647 w 177"/>
              <a:gd name="T115" fmla="*/ 2147483647 h 219"/>
              <a:gd name="T116" fmla="*/ 2147483647 w 177"/>
              <a:gd name="T117" fmla="*/ 2147483647 h 219"/>
              <a:gd name="T118" fmla="*/ 2147483647 w 177"/>
              <a:gd name="T119" fmla="*/ 2147483647 h 219"/>
              <a:gd name="T120" fmla="*/ 2147483647 w 177"/>
              <a:gd name="T121" fmla="*/ 2147483647 h 2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77"/>
              <a:gd name="T184" fmla="*/ 0 h 219"/>
              <a:gd name="T185" fmla="*/ 177 w 177"/>
              <a:gd name="T186" fmla="*/ 219 h 21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77" h="219">
                <a:moveTo>
                  <a:pt x="65" y="33"/>
                </a:moveTo>
                <a:lnTo>
                  <a:pt x="52" y="43"/>
                </a:lnTo>
                <a:lnTo>
                  <a:pt x="41" y="54"/>
                </a:lnTo>
                <a:lnTo>
                  <a:pt x="29" y="66"/>
                </a:lnTo>
                <a:lnTo>
                  <a:pt x="20" y="79"/>
                </a:lnTo>
                <a:lnTo>
                  <a:pt x="12" y="93"/>
                </a:lnTo>
                <a:lnTo>
                  <a:pt x="6" y="107"/>
                </a:lnTo>
                <a:lnTo>
                  <a:pt x="2" y="121"/>
                </a:lnTo>
                <a:lnTo>
                  <a:pt x="0" y="136"/>
                </a:lnTo>
                <a:lnTo>
                  <a:pt x="2" y="158"/>
                </a:lnTo>
                <a:lnTo>
                  <a:pt x="10" y="177"/>
                </a:lnTo>
                <a:lnTo>
                  <a:pt x="23" y="193"/>
                </a:lnTo>
                <a:lnTo>
                  <a:pt x="38" y="204"/>
                </a:lnTo>
                <a:lnTo>
                  <a:pt x="57" y="213"/>
                </a:lnTo>
                <a:lnTo>
                  <a:pt x="78" y="218"/>
                </a:lnTo>
                <a:lnTo>
                  <a:pt x="98" y="219"/>
                </a:lnTo>
                <a:lnTo>
                  <a:pt x="118" y="216"/>
                </a:lnTo>
                <a:lnTo>
                  <a:pt x="123" y="216"/>
                </a:lnTo>
                <a:lnTo>
                  <a:pt x="127" y="214"/>
                </a:lnTo>
                <a:lnTo>
                  <a:pt x="130" y="210"/>
                </a:lnTo>
                <a:lnTo>
                  <a:pt x="131" y="205"/>
                </a:lnTo>
                <a:lnTo>
                  <a:pt x="130" y="203"/>
                </a:lnTo>
                <a:lnTo>
                  <a:pt x="127" y="203"/>
                </a:lnTo>
                <a:lnTo>
                  <a:pt x="123" y="202"/>
                </a:lnTo>
                <a:lnTo>
                  <a:pt x="117" y="202"/>
                </a:lnTo>
                <a:lnTo>
                  <a:pt x="111" y="202"/>
                </a:lnTo>
                <a:lnTo>
                  <a:pt x="106" y="202"/>
                </a:lnTo>
                <a:lnTo>
                  <a:pt x="100" y="202"/>
                </a:lnTo>
                <a:lnTo>
                  <a:pt x="97" y="202"/>
                </a:lnTo>
                <a:lnTo>
                  <a:pt x="87" y="201"/>
                </a:lnTo>
                <a:lnTo>
                  <a:pt x="77" y="200"/>
                </a:lnTo>
                <a:lnTo>
                  <a:pt x="67" y="199"/>
                </a:lnTo>
                <a:lnTo>
                  <a:pt x="56" y="196"/>
                </a:lnTo>
                <a:lnTo>
                  <a:pt x="46" y="193"/>
                </a:lnTo>
                <a:lnTo>
                  <a:pt x="35" y="185"/>
                </a:lnTo>
                <a:lnTo>
                  <a:pt x="26" y="175"/>
                </a:lnTo>
                <a:lnTo>
                  <a:pt x="15" y="162"/>
                </a:lnTo>
                <a:lnTo>
                  <a:pt x="13" y="146"/>
                </a:lnTo>
                <a:lnTo>
                  <a:pt x="14" y="131"/>
                </a:lnTo>
                <a:lnTo>
                  <a:pt x="19" y="116"/>
                </a:lnTo>
                <a:lnTo>
                  <a:pt x="25" y="102"/>
                </a:lnTo>
                <a:lnTo>
                  <a:pt x="34" y="89"/>
                </a:lnTo>
                <a:lnTo>
                  <a:pt x="45" y="76"/>
                </a:lnTo>
                <a:lnTo>
                  <a:pt x="56" y="65"/>
                </a:lnTo>
                <a:lnTo>
                  <a:pt x="70" y="55"/>
                </a:lnTo>
                <a:lnTo>
                  <a:pt x="84" y="45"/>
                </a:lnTo>
                <a:lnTo>
                  <a:pt x="98" y="37"/>
                </a:lnTo>
                <a:lnTo>
                  <a:pt x="113" y="29"/>
                </a:lnTo>
                <a:lnTo>
                  <a:pt x="127" y="23"/>
                </a:lnTo>
                <a:lnTo>
                  <a:pt x="141" y="17"/>
                </a:lnTo>
                <a:lnTo>
                  <a:pt x="154" y="12"/>
                </a:lnTo>
                <a:lnTo>
                  <a:pt x="167" y="9"/>
                </a:lnTo>
                <a:lnTo>
                  <a:pt x="177" y="7"/>
                </a:lnTo>
                <a:lnTo>
                  <a:pt x="170" y="2"/>
                </a:lnTo>
                <a:lnTo>
                  <a:pt x="158" y="0"/>
                </a:lnTo>
                <a:lnTo>
                  <a:pt x="145" y="2"/>
                </a:lnTo>
                <a:lnTo>
                  <a:pt x="129" y="6"/>
                </a:lnTo>
                <a:lnTo>
                  <a:pt x="111" y="11"/>
                </a:lnTo>
                <a:lnTo>
                  <a:pt x="94" y="17"/>
                </a:lnTo>
                <a:lnTo>
                  <a:pt x="78" y="26"/>
                </a:lnTo>
                <a:lnTo>
                  <a:pt x="65" y="33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95" name="Freeform 605"/>
          <p:cNvSpPr>
            <a:spLocks/>
          </p:cNvSpPr>
          <p:nvPr/>
        </p:nvSpPr>
        <p:spPr bwMode="auto">
          <a:xfrm>
            <a:off x="5713413" y="1843088"/>
            <a:ext cx="30162" cy="46037"/>
          </a:xfrm>
          <a:custGeom>
            <a:avLst/>
            <a:gdLst>
              <a:gd name="T0" fmla="*/ 2147483647 w 115"/>
              <a:gd name="T1" fmla="*/ 2147483647 h 170"/>
              <a:gd name="T2" fmla="*/ 2147483647 w 115"/>
              <a:gd name="T3" fmla="*/ 2147483647 h 170"/>
              <a:gd name="T4" fmla="*/ 2147483647 w 115"/>
              <a:gd name="T5" fmla="*/ 2147483647 h 170"/>
              <a:gd name="T6" fmla="*/ 2147483647 w 115"/>
              <a:gd name="T7" fmla="*/ 2147483647 h 170"/>
              <a:gd name="T8" fmla="*/ 2147483647 w 115"/>
              <a:gd name="T9" fmla="*/ 2147483647 h 170"/>
              <a:gd name="T10" fmla="*/ 2147483647 w 115"/>
              <a:gd name="T11" fmla="*/ 2147483647 h 170"/>
              <a:gd name="T12" fmla="*/ 2147483647 w 115"/>
              <a:gd name="T13" fmla="*/ 2147483647 h 170"/>
              <a:gd name="T14" fmla="*/ 2147483647 w 115"/>
              <a:gd name="T15" fmla="*/ 2147483647 h 170"/>
              <a:gd name="T16" fmla="*/ 2147483647 w 115"/>
              <a:gd name="T17" fmla="*/ 2147483647 h 170"/>
              <a:gd name="T18" fmla="*/ 2147483647 w 115"/>
              <a:gd name="T19" fmla="*/ 2147483647 h 170"/>
              <a:gd name="T20" fmla="*/ 2147483647 w 115"/>
              <a:gd name="T21" fmla="*/ 2147483647 h 170"/>
              <a:gd name="T22" fmla="*/ 2147483647 w 115"/>
              <a:gd name="T23" fmla="*/ 2147483647 h 170"/>
              <a:gd name="T24" fmla="*/ 2147483647 w 115"/>
              <a:gd name="T25" fmla="*/ 2147483647 h 170"/>
              <a:gd name="T26" fmla="*/ 2147483647 w 115"/>
              <a:gd name="T27" fmla="*/ 2147483647 h 170"/>
              <a:gd name="T28" fmla="*/ 2147483647 w 115"/>
              <a:gd name="T29" fmla="*/ 2147483647 h 170"/>
              <a:gd name="T30" fmla="*/ 2147483647 w 115"/>
              <a:gd name="T31" fmla="*/ 2147483647 h 170"/>
              <a:gd name="T32" fmla="*/ 2147483647 w 115"/>
              <a:gd name="T33" fmla="*/ 2147483647 h 170"/>
              <a:gd name="T34" fmla="*/ 2147483647 w 115"/>
              <a:gd name="T35" fmla="*/ 2147483647 h 170"/>
              <a:gd name="T36" fmla="*/ 2147483647 w 115"/>
              <a:gd name="T37" fmla="*/ 2147483647 h 170"/>
              <a:gd name="T38" fmla="*/ 2147483647 w 115"/>
              <a:gd name="T39" fmla="*/ 2147483647 h 170"/>
              <a:gd name="T40" fmla="*/ 2147483647 w 115"/>
              <a:gd name="T41" fmla="*/ 2147483647 h 170"/>
              <a:gd name="T42" fmla="*/ 2147483647 w 115"/>
              <a:gd name="T43" fmla="*/ 2147483647 h 170"/>
              <a:gd name="T44" fmla="*/ 2147483647 w 115"/>
              <a:gd name="T45" fmla="*/ 2147483647 h 170"/>
              <a:gd name="T46" fmla="*/ 2147483647 w 115"/>
              <a:gd name="T47" fmla="*/ 2147483647 h 170"/>
              <a:gd name="T48" fmla="*/ 2147483647 w 115"/>
              <a:gd name="T49" fmla="*/ 2147483647 h 170"/>
              <a:gd name="T50" fmla="*/ 2147483647 w 115"/>
              <a:gd name="T51" fmla="*/ 2147483647 h 170"/>
              <a:gd name="T52" fmla="*/ 2147483647 w 115"/>
              <a:gd name="T53" fmla="*/ 2147483647 h 170"/>
              <a:gd name="T54" fmla="*/ 2147483647 w 115"/>
              <a:gd name="T55" fmla="*/ 2147483647 h 170"/>
              <a:gd name="T56" fmla="*/ 2147483647 w 115"/>
              <a:gd name="T57" fmla="*/ 2147483647 h 170"/>
              <a:gd name="T58" fmla="*/ 2147483647 w 115"/>
              <a:gd name="T59" fmla="*/ 2147483647 h 170"/>
              <a:gd name="T60" fmla="*/ 2147483647 w 115"/>
              <a:gd name="T61" fmla="*/ 0 h 170"/>
              <a:gd name="T62" fmla="*/ 2147483647 w 115"/>
              <a:gd name="T63" fmla="*/ 2147483647 h 170"/>
              <a:gd name="T64" fmla="*/ 0 w 115"/>
              <a:gd name="T65" fmla="*/ 2147483647 h 170"/>
              <a:gd name="T66" fmla="*/ 2147483647 w 115"/>
              <a:gd name="T67" fmla="*/ 2147483647 h 170"/>
              <a:gd name="T68" fmla="*/ 2147483647 w 115"/>
              <a:gd name="T69" fmla="*/ 2147483647 h 170"/>
              <a:gd name="T70" fmla="*/ 2147483647 w 115"/>
              <a:gd name="T71" fmla="*/ 2147483647 h 170"/>
              <a:gd name="T72" fmla="*/ 2147483647 w 115"/>
              <a:gd name="T73" fmla="*/ 2147483647 h 170"/>
              <a:gd name="T74" fmla="*/ 2147483647 w 115"/>
              <a:gd name="T75" fmla="*/ 2147483647 h 170"/>
              <a:gd name="T76" fmla="*/ 2147483647 w 115"/>
              <a:gd name="T77" fmla="*/ 2147483647 h 170"/>
              <a:gd name="T78" fmla="*/ 2147483647 w 115"/>
              <a:gd name="T79" fmla="*/ 2147483647 h 170"/>
              <a:gd name="T80" fmla="*/ 2147483647 w 115"/>
              <a:gd name="T81" fmla="*/ 2147483647 h 1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5"/>
              <a:gd name="T124" fmla="*/ 0 h 170"/>
              <a:gd name="T125" fmla="*/ 115 w 115"/>
              <a:gd name="T126" fmla="*/ 170 h 1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5" h="170">
                <a:moveTo>
                  <a:pt x="97" y="57"/>
                </a:moveTo>
                <a:lnTo>
                  <a:pt x="100" y="75"/>
                </a:lnTo>
                <a:lnTo>
                  <a:pt x="98" y="90"/>
                </a:lnTo>
                <a:lnTo>
                  <a:pt x="91" y="103"/>
                </a:lnTo>
                <a:lnTo>
                  <a:pt x="80" y="114"/>
                </a:lnTo>
                <a:lnTo>
                  <a:pt x="68" y="125"/>
                </a:lnTo>
                <a:lnTo>
                  <a:pt x="54" y="135"/>
                </a:lnTo>
                <a:lnTo>
                  <a:pt x="39" y="145"/>
                </a:lnTo>
                <a:lnTo>
                  <a:pt x="27" y="155"/>
                </a:lnTo>
                <a:lnTo>
                  <a:pt x="25" y="158"/>
                </a:lnTo>
                <a:lnTo>
                  <a:pt x="23" y="160"/>
                </a:lnTo>
                <a:lnTo>
                  <a:pt x="23" y="164"/>
                </a:lnTo>
                <a:lnTo>
                  <a:pt x="26" y="167"/>
                </a:lnTo>
                <a:lnTo>
                  <a:pt x="28" y="169"/>
                </a:lnTo>
                <a:lnTo>
                  <a:pt x="31" y="170"/>
                </a:lnTo>
                <a:lnTo>
                  <a:pt x="34" y="170"/>
                </a:lnTo>
                <a:lnTo>
                  <a:pt x="37" y="169"/>
                </a:lnTo>
                <a:lnTo>
                  <a:pt x="53" y="159"/>
                </a:lnTo>
                <a:lnTo>
                  <a:pt x="69" y="149"/>
                </a:lnTo>
                <a:lnTo>
                  <a:pt x="83" y="137"/>
                </a:lnTo>
                <a:lnTo>
                  <a:pt x="97" y="123"/>
                </a:lnTo>
                <a:lnTo>
                  <a:pt x="106" y="108"/>
                </a:lnTo>
                <a:lnTo>
                  <a:pt x="113" y="91"/>
                </a:lnTo>
                <a:lnTo>
                  <a:pt x="115" y="73"/>
                </a:lnTo>
                <a:lnTo>
                  <a:pt x="111" y="53"/>
                </a:lnTo>
                <a:lnTo>
                  <a:pt x="101" y="39"/>
                </a:lnTo>
                <a:lnTo>
                  <a:pt x="89" y="26"/>
                </a:lnTo>
                <a:lnTo>
                  <a:pt x="72" y="15"/>
                </a:lnTo>
                <a:lnTo>
                  <a:pt x="55" y="8"/>
                </a:lnTo>
                <a:lnTo>
                  <a:pt x="37" y="2"/>
                </a:lnTo>
                <a:lnTo>
                  <a:pt x="21" y="0"/>
                </a:lnTo>
                <a:lnTo>
                  <a:pt x="9" y="1"/>
                </a:lnTo>
                <a:lnTo>
                  <a:pt x="0" y="5"/>
                </a:lnTo>
                <a:lnTo>
                  <a:pt x="15" y="10"/>
                </a:lnTo>
                <a:lnTo>
                  <a:pt x="30" y="13"/>
                </a:lnTo>
                <a:lnTo>
                  <a:pt x="43" y="16"/>
                </a:lnTo>
                <a:lnTo>
                  <a:pt x="57" y="20"/>
                </a:lnTo>
                <a:lnTo>
                  <a:pt x="70" y="26"/>
                </a:lnTo>
                <a:lnTo>
                  <a:pt x="81" y="33"/>
                </a:lnTo>
                <a:lnTo>
                  <a:pt x="91" y="43"/>
                </a:lnTo>
                <a:lnTo>
                  <a:pt x="97" y="5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96" name="Freeform 606"/>
          <p:cNvSpPr>
            <a:spLocks/>
          </p:cNvSpPr>
          <p:nvPr/>
        </p:nvSpPr>
        <p:spPr bwMode="auto">
          <a:xfrm>
            <a:off x="5608638" y="1833563"/>
            <a:ext cx="73025" cy="92075"/>
          </a:xfrm>
          <a:custGeom>
            <a:avLst/>
            <a:gdLst>
              <a:gd name="T0" fmla="*/ 2147483647 w 289"/>
              <a:gd name="T1" fmla="*/ 2147483647 h 352"/>
              <a:gd name="T2" fmla="*/ 2147483647 w 289"/>
              <a:gd name="T3" fmla="*/ 2147483647 h 352"/>
              <a:gd name="T4" fmla="*/ 2147483647 w 289"/>
              <a:gd name="T5" fmla="*/ 2147483647 h 352"/>
              <a:gd name="T6" fmla="*/ 0 w 289"/>
              <a:gd name="T7" fmla="*/ 2147483647 h 352"/>
              <a:gd name="T8" fmla="*/ 2147483647 w 289"/>
              <a:gd name="T9" fmla="*/ 2147483647 h 352"/>
              <a:gd name="T10" fmla="*/ 2147483647 w 289"/>
              <a:gd name="T11" fmla="*/ 2147483647 h 352"/>
              <a:gd name="T12" fmla="*/ 2147483647 w 289"/>
              <a:gd name="T13" fmla="*/ 2147483647 h 352"/>
              <a:gd name="T14" fmla="*/ 2147483647 w 289"/>
              <a:gd name="T15" fmla="*/ 2147483647 h 352"/>
              <a:gd name="T16" fmla="*/ 2147483647 w 289"/>
              <a:gd name="T17" fmla="*/ 2147483647 h 352"/>
              <a:gd name="T18" fmla="*/ 2147483647 w 289"/>
              <a:gd name="T19" fmla="*/ 2147483647 h 352"/>
              <a:gd name="T20" fmla="*/ 2147483647 w 289"/>
              <a:gd name="T21" fmla="*/ 2147483647 h 352"/>
              <a:gd name="T22" fmla="*/ 2147483647 w 289"/>
              <a:gd name="T23" fmla="*/ 2147483647 h 352"/>
              <a:gd name="T24" fmla="*/ 2147483647 w 289"/>
              <a:gd name="T25" fmla="*/ 2147483647 h 352"/>
              <a:gd name="T26" fmla="*/ 2147483647 w 289"/>
              <a:gd name="T27" fmla="*/ 2147483647 h 352"/>
              <a:gd name="T28" fmla="*/ 2147483647 w 289"/>
              <a:gd name="T29" fmla="*/ 2147483647 h 352"/>
              <a:gd name="T30" fmla="*/ 2147483647 w 289"/>
              <a:gd name="T31" fmla="*/ 2147483647 h 352"/>
              <a:gd name="T32" fmla="*/ 2147483647 w 289"/>
              <a:gd name="T33" fmla="*/ 2147483647 h 352"/>
              <a:gd name="T34" fmla="*/ 2147483647 w 289"/>
              <a:gd name="T35" fmla="*/ 2147483647 h 352"/>
              <a:gd name="T36" fmla="*/ 2147483647 w 289"/>
              <a:gd name="T37" fmla="*/ 2147483647 h 352"/>
              <a:gd name="T38" fmla="*/ 2147483647 w 289"/>
              <a:gd name="T39" fmla="*/ 2147483647 h 352"/>
              <a:gd name="T40" fmla="*/ 2147483647 w 289"/>
              <a:gd name="T41" fmla="*/ 2147483647 h 352"/>
              <a:gd name="T42" fmla="*/ 2147483647 w 289"/>
              <a:gd name="T43" fmla="*/ 2147483647 h 352"/>
              <a:gd name="T44" fmla="*/ 2147483647 w 289"/>
              <a:gd name="T45" fmla="*/ 2147483647 h 352"/>
              <a:gd name="T46" fmla="*/ 2147483647 w 289"/>
              <a:gd name="T47" fmla="*/ 2147483647 h 352"/>
              <a:gd name="T48" fmla="*/ 2147483647 w 289"/>
              <a:gd name="T49" fmla="*/ 2147483647 h 352"/>
              <a:gd name="T50" fmla="*/ 2147483647 w 289"/>
              <a:gd name="T51" fmla="*/ 2147483647 h 352"/>
              <a:gd name="T52" fmla="*/ 2147483647 w 289"/>
              <a:gd name="T53" fmla="*/ 2147483647 h 352"/>
              <a:gd name="T54" fmla="*/ 2147483647 w 289"/>
              <a:gd name="T55" fmla="*/ 2147483647 h 352"/>
              <a:gd name="T56" fmla="*/ 2147483647 w 289"/>
              <a:gd name="T57" fmla="*/ 2147483647 h 352"/>
              <a:gd name="T58" fmla="*/ 2147483647 w 289"/>
              <a:gd name="T59" fmla="*/ 2147483647 h 352"/>
              <a:gd name="T60" fmla="*/ 2147483647 w 289"/>
              <a:gd name="T61" fmla="*/ 2147483647 h 352"/>
              <a:gd name="T62" fmla="*/ 2147483647 w 289"/>
              <a:gd name="T63" fmla="*/ 2147483647 h 352"/>
              <a:gd name="T64" fmla="*/ 2147483647 w 289"/>
              <a:gd name="T65" fmla="*/ 2147483647 h 352"/>
              <a:gd name="T66" fmla="*/ 2147483647 w 289"/>
              <a:gd name="T67" fmla="*/ 2147483647 h 352"/>
              <a:gd name="T68" fmla="*/ 2147483647 w 289"/>
              <a:gd name="T69" fmla="*/ 2147483647 h 352"/>
              <a:gd name="T70" fmla="*/ 2147483647 w 289"/>
              <a:gd name="T71" fmla="*/ 2147483647 h 352"/>
              <a:gd name="T72" fmla="*/ 2147483647 w 289"/>
              <a:gd name="T73" fmla="*/ 2147483647 h 352"/>
              <a:gd name="T74" fmla="*/ 2147483647 w 289"/>
              <a:gd name="T75" fmla="*/ 2147483647 h 352"/>
              <a:gd name="T76" fmla="*/ 2147483647 w 289"/>
              <a:gd name="T77" fmla="*/ 2147483647 h 352"/>
              <a:gd name="T78" fmla="*/ 2147483647 w 289"/>
              <a:gd name="T79" fmla="*/ 2147483647 h 352"/>
              <a:gd name="T80" fmla="*/ 2147483647 w 289"/>
              <a:gd name="T81" fmla="*/ 0 h 352"/>
              <a:gd name="T82" fmla="*/ 2147483647 w 289"/>
              <a:gd name="T83" fmla="*/ 2147483647 h 352"/>
              <a:gd name="T84" fmla="*/ 2147483647 w 289"/>
              <a:gd name="T85" fmla="*/ 2147483647 h 352"/>
              <a:gd name="T86" fmla="*/ 2147483647 w 289"/>
              <a:gd name="T87" fmla="*/ 2147483647 h 3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89"/>
              <a:gd name="T133" fmla="*/ 0 h 352"/>
              <a:gd name="T134" fmla="*/ 289 w 289"/>
              <a:gd name="T135" fmla="*/ 352 h 3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89" h="352">
                <a:moveTo>
                  <a:pt x="113" y="47"/>
                </a:moveTo>
                <a:lnTo>
                  <a:pt x="90" y="65"/>
                </a:lnTo>
                <a:lnTo>
                  <a:pt x="68" y="85"/>
                </a:lnTo>
                <a:lnTo>
                  <a:pt x="48" y="106"/>
                </a:lnTo>
                <a:lnTo>
                  <a:pt x="31" y="130"/>
                </a:lnTo>
                <a:lnTo>
                  <a:pt x="16" y="156"/>
                </a:lnTo>
                <a:lnTo>
                  <a:pt x="5" y="182"/>
                </a:lnTo>
                <a:lnTo>
                  <a:pt x="0" y="211"/>
                </a:lnTo>
                <a:lnTo>
                  <a:pt x="1" y="241"/>
                </a:lnTo>
                <a:lnTo>
                  <a:pt x="3" y="249"/>
                </a:lnTo>
                <a:lnTo>
                  <a:pt x="6" y="257"/>
                </a:lnTo>
                <a:lnTo>
                  <a:pt x="10" y="264"/>
                </a:lnTo>
                <a:lnTo>
                  <a:pt x="14" y="271"/>
                </a:lnTo>
                <a:lnTo>
                  <a:pt x="19" y="277"/>
                </a:lnTo>
                <a:lnTo>
                  <a:pt x="24" y="284"/>
                </a:lnTo>
                <a:lnTo>
                  <a:pt x="31" y="289"/>
                </a:lnTo>
                <a:lnTo>
                  <a:pt x="37" y="293"/>
                </a:lnTo>
                <a:lnTo>
                  <a:pt x="51" y="302"/>
                </a:lnTo>
                <a:lnTo>
                  <a:pt x="64" y="309"/>
                </a:lnTo>
                <a:lnTo>
                  <a:pt x="78" y="316"/>
                </a:lnTo>
                <a:lnTo>
                  <a:pt x="93" y="321"/>
                </a:lnTo>
                <a:lnTo>
                  <a:pt x="107" y="327"/>
                </a:lnTo>
                <a:lnTo>
                  <a:pt x="122" y="331"/>
                </a:lnTo>
                <a:lnTo>
                  <a:pt x="137" y="335"/>
                </a:lnTo>
                <a:lnTo>
                  <a:pt x="151" y="338"/>
                </a:lnTo>
                <a:lnTo>
                  <a:pt x="167" y="342"/>
                </a:lnTo>
                <a:lnTo>
                  <a:pt x="183" y="344"/>
                </a:lnTo>
                <a:lnTo>
                  <a:pt x="198" y="346"/>
                </a:lnTo>
                <a:lnTo>
                  <a:pt x="213" y="348"/>
                </a:lnTo>
                <a:lnTo>
                  <a:pt x="229" y="349"/>
                </a:lnTo>
                <a:lnTo>
                  <a:pt x="245" y="350"/>
                </a:lnTo>
                <a:lnTo>
                  <a:pt x="260" y="351"/>
                </a:lnTo>
                <a:lnTo>
                  <a:pt x="275" y="352"/>
                </a:lnTo>
                <a:lnTo>
                  <a:pt x="280" y="352"/>
                </a:lnTo>
                <a:lnTo>
                  <a:pt x="284" y="349"/>
                </a:lnTo>
                <a:lnTo>
                  <a:pt x="287" y="346"/>
                </a:lnTo>
                <a:lnTo>
                  <a:pt x="289" y="340"/>
                </a:lnTo>
                <a:lnTo>
                  <a:pt x="289" y="335"/>
                </a:lnTo>
                <a:lnTo>
                  <a:pt x="287" y="331"/>
                </a:lnTo>
                <a:lnTo>
                  <a:pt x="283" y="328"/>
                </a:lnTo>
                <a:lnTo>
                  <a:pt x="279" y="327"/>
                </a:lnTo>
                <a:lnTo>
                  <a:pt x="264" y="327"/>
                </a:lnTo>
                <a:lnTo>
                  <a:pt x="250" y="327"/>
                </a:lnTo>
                <a:lnTo>
                  <a:pt x="235" y="326"/>
                </a:lnTo>
                <a:lnTo>
                  <a:pt x="222" y="324"/>
                </a:lnTo>
                <a:lnTo>
                  <a:pt x="207" y="323"/>
                </a:lnTo>
                <a:lnTo>
                  <a:pt x="192" y="321"/>
                </a:lnTo>
                <a:lnTo>
                  <a:pt x="179" y="319"/>
                </a:lnTo>
                <a:lnTo>
                  <a:pt x="164" y="317"/>
                </a:lnTo>
                <a:lnTo>
                  <a:pt x="150" y="314"/>
                </a:lnTo>
                <a:lnTo>
                  <a:pt x="136" y="311"/>
                </a:lnTo>
                <a:lnTo>
                  <a:pt x="122" y="306"/>
                </a:lnTo>
                <a:lnTo>
                  <a:pt x="108" y="302"/>
                </a:lnTo>
                <a:lnTo>
                  <a:pt x="95" y="298"/>
                </a:lnTo>
                <a:lnTo>
                  <a:pt x="82" y="291"/>
                </a:lnTo>
                <a:lnTo>
                  <a:pt x="68" y="285"/>
                </a:lnTo>
                <a:lnTo>
                  <a:pt x="56" y="278"/>
                </a:lnTo>
                <a:lnTo>
                  <a:pt x="45" y="271"/>
                </a:lnTo>
                <a:lnTo>
                  <a:pt x="37" y="260"/>
                </a:lnTo>
                <a:lnTo>
                  <a:pt x="32" y="250"/>
                </a:lnTo>
                <a:lnTo>
                  <a:pt x="27" y="237"/>
                </a:lnTo>
                <a:lnTo>
                  <a:pt x="27" y="222"/>
                </a:lnTo>
                <a:lnTo>
                  <a:pt x="30" y="203"/>
                </a:lnTo>
                <a:lnTo>
                  <a:pt x="34" y="183"/>
                </a:lnTo>
                <a:lnTo>
                  <a:pt x="38" y="169"/>
                </a:lnTo>
                <a:lnTo>
                  <a:pt x="45" y="153"/>
                </a:lnTo>
                <a:lnTo>
                  <a:pt x="54" y="140"/>
                </a:lnTo>
                <a:lnTo>
                  <a:pt x="61" y="127"/>
                </a:lnTo>
                <a:lnTo>
                  <a:pt x="71" y="115"/>
                </a:lnTo>
                <a:lnTo>
                  <a:pt x="80" y="103"/>
                </a:lnTo>
                <a:lnTo>
                  <a:pt x="90" y="93"/>
                </a:lnTo>
                <a:lnTo>
                  <a:pt x="102" y="82"/>
                </a:lnTo>
                <a:lnTo>
                  <a:pt x="116" y="70"/>
                </a:lnTo>
                <a:lnTo>
                  <a:pt x="129" y="59"/>
                </a:lnTo>
                <a:lnTo>
                  <a:pt x="145" y="49"/>
                </a:lnTo>
                <a:lnTo>
                  <a:pt x="162" y="38"/>
                </a:lnTo>
                <a:lnTo>
                  <a:pt x="180" y="28"/>
                </a:lnTo>
                <a:lnTo>
                  <a:pt x="197" y="20"/>
                </a:lnTo>
                <a:lnTo>
                  <a:pt x="212" y="12"/>
                </a:lnTo>
                <a:lnTo>
                  <a:pt x="227" y="6"/>
                </a:lnTo>
                <a:lnTo>
                  <a:pt x="240" y="1"/>
                </a:lnTo>
                <a:lnTo>
                  <a:pt x="228" y="0"/>
                </a:lnTo>
                <a:lnTo>
                  <a:pt x="213" y="1"/>
                </a:lnTo>
                <a:lnTo>
                  <a:pt x="198" y="5"/>
                </a:lnTo>
                <a:lnTo>
                  <a:pt x="180" y="10"/>
                </a:lnTo>
                <a:lnTo>
                  <a:pt x="162" y="18"/>
                </a:lnTo>
                <a:lnTo>
                  <a:pt x="144" y="26"/>
                </a:lnTo>
                <a:lnTo>
                  <a:pt x="127" y="36"/>
                </a:lnTo>
                <a:lnTo>
                  <a:pt x="113" y="47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97" name="Freeform 607"/>
          <p:cNvSpPr>
            <a:spLocks/>
          </p:cNvSpPr>
          <p:nvPr/>
        </p:nvSpPr>
        <p:spPr bwMode="auto">
          <a:xfrm>
            <a:off x="5711825" y="1830388"/>
            <a:ext cx="65088" cy="63500"/>
          </a:xfrm>
          <a:custGeom>
            <a:avLst/>
            <a:gdLst>
              <a:gd name="T0" fmla="*/ 2147483647 w 252"/>
              <a:gd name="T1" fmla="*/ 2147483647 h 235"/>
              <a:gd name="T2" fmla="*/ 2147483647 w 252"/>
              <a:gd name="T3" fmla="*/ 2147483647 h 235"/>
              <a:gd name="T4" fmla="*/ 2147483647 w 252"/>
              <a:gd name="T5" fmla="*/ 2147483647 h 235"/>
              <a:gd name="T6" fmla="*/ 2147483647 w 252"/>
              <a:gd name="T7" fmla="*/ 2147483647 h 235"/>
              <a:gd name="T8" fmla="*/ 2147483647 w 252"/>
              <a:gd name="T9" fmla="*/ 2147483647 h 235"/>
              <a:gd name="T10" fmla="*/ 2147483647 w 252"/>
              <a:gd name="T11" fmla="*/ 2147483647 h 235"/>
              <a:gd name="T12" fmla="*/ 2147483647 w 252"/>
              <a:gd name="T13" fmla="*/ 2147483647 h 235"/>
              <a:gd name="T14" fmla="*/ 2147483647 w 252"/>
              <a:gd name="T15" fmla="*/ 2147483647 h 235"/>
              <a:gd name="T16" fmla="*/ 2147483647 w 252"/>
              <a:gd name="T17" fmla="*/ 2147483647 h 235"/>
              <a:gd name="T18" fmla="*/ 2147483647 w 252"/>
              <a:gd name="T19" fmla="*/ 2147483647 h 235"/>
              <a:gd name="T20" fmla="*/ 2147483647 w 252"/>
              <a:gd name="T21" fmla="*/ 2147483647 h 235"/>
              <a:gd name="T22" fmla="*/ 2147483647 w 252"/>
              <a:gd name="T23" fmla="*/ 2147483647 h 235"/>
              <a:gd name="T24" fmla="*/ 2147483647 w 252"/>
              <a:gd name="T25" fmla="*/ 2147483647 h 235"/>
              <a:gd name="T26" fmla="*/ 2147483647 w 252"/>
              <a:gd name="T27" fmla="*/ 2147483647 h 235"/>
              <a:gd name="T28" fmla="*/ 2147483647 w 252"/>
              <a:gd name="T29" fmla="*/ 2147483647 h 235"/>
              <a:gd name="T30" fmla="*/ 2147483647 w 252"/>
              <a:gd name="T31" fmla="*/ 2147483647 h 235"/>
              <a:gd name="T32" fmla="*/ 2147483647 w 252"/>
              <a:gd name="T33" fmla="*/ 2147483647 h 235"/>
              <a:gd name="T34" fmla="*/ 2147483647 w 252"/>
              <a:gd name="T35" fmla="*/ 2147483647 h 235"/>
              <a:gd name="T36" fmla="*/ 2147483647 w 252"/>
              <a:gd name="T37" fmla="*/ 2147483647 h 235"/>
              <a:gd name="T38" fmla="*/ 2147483647 w 252"/>
              <a:gd name="T39" fmla="*/ 2147483647 h 235"/>
              <a:gd name="T40" fmla="*/ 2147483647 w 252"/>
              <a:gd name="T41" fmla="*/ 2147483647 h 235"/>
              <a:gd name="T42" fmla="*/ 2147483647 w 252"/>
              <a:gd name="T43" fmla="*/ 2147483647 h 235"/>
              <a:gd name="T44" fmla="*/ 2147483647 w 252"/>
              <a:gd name="T45" fmla="*/ 2147483647 h 235"/>
              <a:gd name="T46" fmla="*/ 2147483647 w 252"/>
              <a:gd name="T47" fmla="*/ 2147483647 h 235"/>
              <a:gd name="T48" fmla="*/ 2147483647 w 252"/>
              <a:gd name="T49" fmla="*/ 2147483647 h 235"/>
              <a:gd name="T50" fmla="*/ 2147483647 w 252"/>
              <a:gd name="T51" fmla="*/ 2147483647 h 235"/>
              <a:gd name="T52" fmla="*/ 2147483647 w 252"/>
              <a:gd name="T53" fmla="*/ 2147483647 h 235"/>
              <a:gd name="T54" fmla="*/ 2147483647 w 252"/>
              <a:gd name="T55" fmla="*/ 2147483647 h 235"/>
              <a:gd name="T56" fmla="*/ 2147483647 w 252"/>
              <a:gd name="T57" fmla="*/ 2147483647 h 235"/>
              <a:gd name="T58" fmla="*/ 2147483647 w 252"/>
              <a:gd name="T59" fmla="*/ 2147483647 h 235"/>
              <a:gd name="T60" fmla="*/ 2147483647 w 252"/>
              <a:gd name="T61" fmla="*/ 2147483647 h 235"/>
              <a:gd name="T62" fmla="*/ 2147483647 w 252"/>
              <a:gd name="T63" fmla="*/ 2147483647 h 235"/>
              <a:gd name="T64" fmla="*/ 2147483647 w 252"/>
              <a:gd name="T65" fmla="*/ 2147483647 h 235"/>
              <a:gd name="T66" fmla="*/ 2147483647 w 252"/>
              <a:gd name="T67" fmla="*/ 2147483647 h 235"/>
              <a:gd name="T68" fmla="*/ 2147483647 w 252"/>
              <a:gd name="T69" fmla="*/ 2147483647 h 235"/>
              <a:gd name="T70" fmla="*/ 2147483647 w 252"/>
              <a:gd name="T71" fmla="*/ 2147483647 h 235"/>
              <a:gd name="T72" fmla="*/ 2147483647 w 252"/>
              <a:gd name="T73" fmla="*/ 2147483647 h 235"/>
              <a:gd name="T74" fmla="*/ 2147483647 w 252"/>
              <a:gd name="T75" fmla="*/ 2147483647 h 235"/>
              <a:gd name="T76" fmla="*/ 2147483647 w 252"/>
              <a:gd name="T77" fmla="*/ 2147483647 h 235"/>
              <a:gd name="T78" fmla="*/ 2147483647 w 252"/>
              <a:gd name="T79" fmla="*/ 0 h 235"/>
              <a:gd name="T80" fmla="*/ 2147483647 w 252"/>
              <a:gd name="T81" fmla="*/ 0 h 235"/>
              <a:gd name="T82" fmla="*/ 2147483647 w 252"/>
              <a:gd name="T83" fmla="*/ 0 h 235"/>
              <a:gd name="T84" fmla="*/ 2147483647 w 252"/>
              <a:gd name="T85" fmla="*/ 2147483647 h 235"/>
              <a:gd name="T86" fmla="*/ 2147483647 w 252"/>
              <a:gd name="T87" fmla="*/ 2147483647 h 235"/>
              <a:gd name="T88" fmla="*/ 0 w 252"/>
              <a:gd name="T89" fmla="*/ 2147483647 h 235"/>
              <a:gd name="T90" fmla="*/ 2147483647 w 252"/>
              <a:gd name="T91" fmla="*/ 2147483647 h 235"/>
              <a:gd name="T92" fmla="*/ 2147483647 w 252"/>
              <a:gd name="T93" fmla="*/ 2147483647 h 235"/>
              <a:gd name="T94" fmla="*/ 2147483647 w 252"/>
              <a:gd name="T95" fmla="*/ 2147483647 h 235"/>
              <a:gd name="T96" fmla="*/ 2147483647 w 252"/>
              <a:gd name="T97" fmla="*/ 2147483647 h 235"/>
              <a:gd name="T98" fmla="*/ 2147483647 w 252"/>
              <a:gd name="T99" fmla="*/ 2147483647 h 235"/>
              <a:gd name="T100" fmla="*/ 2147483647 w 252"/>
              <a:gd name="T101" fmla="*/ 2147483647 h 235"/>
              <a:gd name="T102" fmla="*/ 2147483647 w 252"/>
              <a:gd name="T103" fmla="*/ 2147483647 h 235"/>
              <a:gd name="T104" fmla="*/ 2147483647 w 252"/>
              <a:gd name="T105" fmla="*/ 2147483647 h 235"/>
              <a:gd name="T106" fmla="*/ 2147483647 w 252"/>
              <a:gd name="T107" fmla="*/ 2147483647 h 235"/>
              <a:gd name="T108" fmla="*/ 2147483647 w 252"/>
              <a:gd name="T109" fmla="*/ 2147483647 h 235"/>
              <a:gd name="T110" fmla="*/ 2147483647 w 252"/>
              <a:gd name="T111" fmla="*/ 2147483647 h 235"/>
              <a:gd name="T112" fmla="*/ 2147483647 w 252"/>
              <a:gd name="T113" fmla="*/ 2147483647 h 235"/>
              <a:gd name="T114" fmla="*/ 2147483647 w 252"/>
              <a:gd name="T115" fmla="*/ 2147483647 h 235"/>
              <a:gd name="T116" fmla="*/ 2147483647 w 252"/>
              <a:gd name="T117" fmla="*/ 2147483647 h 235"/>
              <a:gd name="T118" fmla="*/ 2147483647 w 252"/>
              <a:gd name="T119" fmla="*/ 2147483647 h 235"/>
              <a:gd name="T120" fmla="*/ 2147483647 w 252"/>
              <a:gd name="T121" fmla="*/ 2147483647 h 23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52"/>
              <a:gd name="T184" fmla="*/ 0 h 235"/>
              <a:gd name="T185" fmla="*/ 252 w 252"/>
              <a:gd name="T186" fmla="*/ 235 h 235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52" h="235">
                <a:moveTo>
                  <a:pt x="210" y="72"/>
                </a:moveTo>
                <a:lnTo>
                  <a:pt x="222" y="85"/>
                </a:lnTo>
                <a:lnTo>
                  <a:pt x="228" y="100"/>
                </a:lnTo>
                <a:lnTo>
                  <a:pt x="232" y="116"/>
                </a:lnTo>
                <a:lnTo>
                  <a:pt x="232" y="133"/>
                </a:lnTo>
                <a:lnTo>
                  <a:pt x="230" y="147"/>
                </a:lnTo>
                <a:lnTo>
                  <a:pt x="226" y="159"/>
                </a:lnTo>
                <a:lnTo>
                  <a:pt x="218" y="171"/>
                </a:lnTo>
                <a:lnTo>
                  <a:pt x="211" y="180"/>
                </a:lnTo>
                <a:lnTo>
                  <a:pt x="202" y="191"/>
                </a:lnTo>
                <a:lnTo>
                  <a:pt x="192" y="200"/>
                </a:lnTo>
                <a:lnTo>
                  <a:pt x="183" y="209"/>
                </a:lnTo>
                <a:lnTo>
                  <a:pt x="173" y="219"/>
                </a:lnTo>
                <a:lnTo>
                  <a:pt x="171" y="222"/>
                </a:lnTo>
                <a:lnTo>
                  <a:pt x="170" y="225"/>
                </a:lnTo>
                <a:lnTo>
                  <a:pt x="171" y="229"/>
                </a:lnTo>
                <a:lnTo>
                  <a:pt x="173" y="232"/>
                </a:lnTo>
                <a:lnTo>
                  <a:pt x="176" y="234"/>
                </a:lnTo>
                <a:lnTo>
                  <a:pt x="180" y="235"/>
                </a:lnTo>
                <a:lnTo>
                  <a:pt x="184" y="234"/>
                </a:lnTo>
                <a:lnTo>
                  <a:pt x="187" y="232"/>
                </a:lnTo>
                <a:lnTo>
                  <a:pt x="208" y="218"/>
                </a:lnTo>
                <a:lnTo>
                  <a:pt x="225" y="200"/>
                </a:lnTo>
                <a:lnTo>
                  <a:pt x="239" y="178"/>
                </a:lnTo>
                <a:lnTo>
                  <a:pt x="249" y="156"/>
                </a:lnTo>
                <a:lnTo>
                  <a:pt x="252" y="131"/>
                </a:lnTo>
                <a:lnTo>
                  <a:pt x="250" y="108"/>
                </a:lnTo>
                <a:lnTo>
                  <a:pt x="242" y="85"/>
                </a:lnTo>
                <a:lnTo>
                  <a:pt x="225" y="65"/>
                </a:lnTo>
                <a:lnTo>
                  <a:pt x="212" y="54"/>
                </a:lnTo>
                <a:lnTo>
                  <a:pt x="197" y="45"/>
                </a:lnTo>
                <a:lnTo>
                  <a:pt x="181" y="36"/>
                </a:lnTo>
                <a:lnTo>
                  <a:pt x="164" y="29"/>
                </a:lnTo>
                <a:lnTo>
                  <a:pt x="146" y="22"/>
                </a:lnTo>
                <a:lnTo>
                  <a:pt x="127" y="17"/>
                </a:lnTo>
                <a:lnTo>
                  <a:pt x="109" y="12"/>
                </a:lnTo>
                <a:lnTo>
                  <a:pt x="90" y="7"/>
                </a:lnTo>
                <a:lnTo>
                  <a:pt x="73" y="4"/>
                </a:lnTo>
                <a:lnTo>
                  <a:pt x="57" y="2"/>
                </a:lnTo>
                <a:lnTo>
                  <a:pt x="42" y="0"/>
                </a:lnTo>
                <a:lnTo>
                  <a:pt x="28" y="0"/>
                </a:lnTo>
                <a:lnTo>
                  <a:pt x="17" y="0"/>
                </a:lnTo>
                <a:lnTo>
                  <a:pt x="8" y="1"/>
                </a:lnTo>
                <a:lnTo>
                  <a:pt x="3" y="3"/>
                </a:lnTo>
                <a:lnTo>
                  <a:pt x="0" y="5"/>
                </a:lnTo>
                <a:lnTo>
                  <a:pt x="10" y="7"/>
                </a:lnTo>
                <a:lnTo>
                  <a:pt x="22" y="8"/>
                </a:lnTo>
                <a:lnTo>
                  <a:pt x="33" y="11"/>
                </a:lnTo>
                <a:lnTo>
                  <a:pt x="46" y="13"/>
                </a:lnTo>
                <a:lnTo>
                  <a:pt x="60" y="15"/>
                </a:lnTo>
                <a:lnTo>
                  <a:pt x="73" y="17"/>
                </a:lnTo>
                <a:lnTo>
                  <a:pt x="87" y="20"/>
                </a:lnTo>
                <a:lnTo>
                  <a:pt x="102" y="23"/>
                </a:lnTo>
                <a:lnTo>
                  <a:pt x="115" y="28"/>
                </a:lnTo>
                <a:lnTo>
                  <a:pt x="130" y="32"/>
                </a:lnTo>
                <a:lnTo>
                  <a:pt x="145" y="37"/>
                </a:lnTo>
                <a:lnTo>
                  <a:pt x="159" y="43"/>
                </a:lnTo>
                <a:lnTo>
                  <a:pt x="172" y="49"/>
                </a:lnTo>
                <a:lnTo>
                  <a:pt x="186" y="55"/>
                </a:lnTo>
                <a:lnTo>
                  <a:pt x="198" y="64"/>
                </a:lnTo>
                <a:lnTo>
                  <a:pt x="210" y="72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98" name="Freeform 608"/>
          <p:cNvSpPr>
            <a:spLocks/>
          </p:cNvSpPr>
          <p:nvPr/>
        </p:nvSpPr>
        <p:spPr bwMode="auto">
          <a:xfrm>
            <a:off x="5584825" y="1863725"/>
            <a:ext cx="26988" cy="58738"/>
          </a:xfrm>
          <a:custGeom>
            <a:avLst/>
            <a:gdLst>
              <a:gd name="T0" fmla="*/ 0 w 103"/>
              <a:gd name="T1" fmla="*/ 2147483647 h 220"/>
              <a:gd name="T2" fmla="*/ 0 w 103"/>
              <a:gd name="T3" fmla="*/ 2147483647 h 220"/>
              <a:gd name="T4" fmla="*/ 2147483647 w 103"/>
              <a:gd name="T5" fmla="*/ 2147483647 h 220"/>
              <a:gd name="T6" fmla="*/ 2147483647 w 103"/>
              <a:gd name="T7" fmla="*/ 2147483647 h 220"/>
              <a:gd name="T8" fmla="*/ 2147483647 w 103"/>
              <a:gd name="T9" fmla="*/ 2147483647 h 220"/>
              <a:gd name="T10" fmla="*/ 2147483647 w 103"/>
              <a:gd name="T11" fmla="*/ 2147483647 h 220"/>
              <a:gd name="T12" fmla="*/ 2147483647 w 103"/>
              <a:gd name="T13" fmla="*/ 2147483647 h 220"/>
              <a:gd name="T14" fmla="*/ 2147483647 w 103"/>
              <a:gd name="T15" fmla="*/ 2147483647 h 220"/>
              <a:gd name="T16" fmla="*/ 2147483647 w 103"/>
              <a:gd name="T17" fmla="*/ 2147483647 h 220"/>
              <a:gd name="T18" fmla="*/ 2147483647 w 103"/>
              <a:gd name="T19" fmla="*/ 2147483647 h 220"/>
              <a:gd name="T20" fmla="*/ 2147483647 w 103"/>
              <a:gd name="T21" fmla="*/ 2147483647 h 220"/>
              <a:gd name="T22" fmla="*/ 2147483647 w 103"/>
              <a:gd name="T23" fmla="*/ 2147483647 h 220"/>
              <a:gd name="T24" fmla="*/ 2147483647 w 103"/>
              <a:gd name="T25" fmla="*/ 2147483647 h 220"/>
              <a:gd name="T26" fmla="*/ 2147483647 w 103"/>
              <a:gd name="T27" fmla="*/ 2147483647 h 220"/>
              <a:gd name="T28" fmla="*/ 2147483647 w 103"/>
              <a:gd name="T29" fmla="*/ 2147483647 h 220"/>
              <a:gd name="T30" fmla="*/ 2147483647 w 103"/>
              <a:gd name="T31" fmla="*/ 2147483647 h 220"/>
              <a:gd name="T32" fmla="*/ 2147483647 w 103"/>
              <a:gd name="T33" fmla="*/ 2147483647 h 220"/>
              <a:gd name="T34" fmla="*/ 2147483647 w 103"/>
              <a:gd name="T35" fmla="*/ 2147483647 h 220"/>
              <a:gd name="T36" fmla="*/ 2147483647 w 103"/>
              <a:gd name="T37" fmla="*/ 2147483647 h 220"/>
              <a:gd name="T38" fmla="*/ 2147483647 w 103"/>
              <a:gd name="T39" fmla="*/ 2147483647 h 220"/>
              <a:gd name="T40" fmla="*/ 2147483647 w 103"/>
              <a:gd name="T41" fmla="*/ 2147483647 h 220"/>
              <a:gd name="T42" fmla="*/ 2147483647 w 103"/>
              <a:gd name="T43" fmla="*/ 2147483647 h 220"/>
              <a:gd name="T44" fmla="*/ 2147483647 w 103"/>
              <a:gd name="T45" fmla="*/ 2147483647 h 220"/>
              <a:gd name="T46" fmla="*/ 2147483647 w 103"/>
              <a:gd name="T47" fmla="*/ 2147483647 h 220"/>
              <a:gd name="T48" fmla="*/ 2147483647 w 103"/>
              <a:gd name="T49" fmla="*/ 2147483647 h 220"/>
              <a:gd name="T50" fmla="*/ 2147483647 w 103"/>
              <a:gd name="T51" fmla="*/ 2147483647 h 220"/>
              <a:gd name="T52" fmla="*/ 2147483647 w 103"/>
              <a:gd name="T53" fmla="*/ 2147483647 h 220"/>
              <a:gd name="T54" fmla="*/ 2147483647 w 103"/>
              <a:gd name="T55" fmla="*/ 2147483647 h 220"/>
              <a:gd name="T56" fmla="*/ 2147483647 w 103"/>
              <a:gd name="T57" fmla="*/ 2147483647 h 220"/>
              <a:gd name="T58" fmla="*/ 2147483647 w 103"/>
              <a:gd name="T59" fmla="*/ 2147483647 h 220"/>
              <a:gd name="T60" fmla="*/ 2147483647 w 103"/>
              <a:gd name="T61" fmla="*/ 2147483647 h 220"/>
              <a:gd name="T62" fmla="*/ 2147483647 w 103"/>
              <a:gd name="T63" fmla="*/ 2147483647 h 220"/>
              <a:gd name="T64" fmla="*/ 2147483647 w 103"/>
              <a:gd name="T65" fmla="*/ 0 h 220"/>
              <a:gd name="T66" fmla="*/ 2147483647 w 103"/>
              <a:gd name="T67" fmla="*/ 2147483647 h 220"/>
              <a:gd name="T68" fmla="*/ 2147483647 w 103"/>
              <a:gd name="T69" fmla="*/ 2147483647 h 220"/>
              <a:gd name="T70" fmla="*/ 2147483647 w 103"/>
              <a:gd name="T71" fmla="*/ 2147483647 h 220"/>
              <a:gd name="T72" fmla="*/ 2147483647 w 103"/>
              <a:gd name="T73" fmla="*/ 2147483647 h 220"/>
              <a:gd name="T74" fmla="*/ 2147483647 w 103"/>
              <a:gd name="T75" fmla="*/ 2147483647 h 220"/>
              <a:gd name="T76" fmla="*/ 2147483647 w 103"/>
              <a:gd name="T77" fmla="*/ 2147483647 h 220"/>
              <a:gd name="T78" fmla="*/ 2147483647 w 103"/>
              <a:gd name="T79" fmla="*/ 2147483647 h 220"/>
              <a:gd name="T80" fmla="*/ 0 w 103"/>
              <a:gd name="T81" fmla="*/ 2147483647 h 22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3"/>
              <a:gd name="T124" fmla="*/ 0 h 220"/>
              <a:gd name="T125" fmla="*/ 103 w 103"/>
              <a:gd name="T126" fmla="*/ 220 h 22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3" h="220">
                <a:moveTo>
                  <a:pt x="0" y="120"/>
                </a:moveTo>
                <a:lnTo>
                  <a:pt x="0" y="138"/>
                </a:lnTo>
                <a:lnTo>
                  <a:pt x="4" y="155"/>
                </a:lnTo>
                <a:lnTo>
                  <a:pt x="12" y="171"/>
                </a:lnTo>
                <a:lnTo>
                  <a:pt x="22" y="185"/>
                </a:lnTo>
                <a:lnTo>
                  <a:pt x="35" y="197"/>
                </a:lnTo>
                <a:lnTo>
                  <a:pt x="50" y="207"/>
                </a:lnTo>
                <a:lnTo>
                  <a:pt x="66" y="215"/>
                </a:lnTo>
                <a:lnTo>
                  <a:pt x="83" y="219"/>
                </a:lnTo>
                <a:lnTo>
                  <a:pt x="89" y="220"/>
                </a:lnTo>
                <a:lnTo>
                  <a:pt x="94" y="218"/>
                </a:lnTo>
                <a:lnTo>
                  <a:pt x="98" y="215"/>
                </a:lnTo>
                <a:lnTo>
                  <a:pt x="100" y="211"/>
                </a:lnTo>
                <a:lnTo>
                  <a:pt x="100" y="205"/>
                </a:lnTo>
                <a:lnTo>
                  <a:pt x="99" y="200"/>
                </a:lnTo>
                <a:lnTo>
                  <a:pt x="96" y="196"/>
                </a:lnTo>
                <a:lnTo>
                  <a:pt x="91" y="193"/>
                </a:lnTo>
                <a:lnTo>
                  <a:pt x="74" y="187"/>
                </a:lnTo>
                <a:lnTo>
                  <a:pt x="58" y="178"/>
                </a:lnTo>
                <a:lnTo>
                  <a:pt x="45" y="167"/>
                </a:lnTo>
                <a:lnTo>
                  <a:pt x="36" y="154"/>
                </a:lnTo>
                <a:lnTo>
                  <a:pt x="30" y="138"/>
                </a:lnTo>
                <a:lnTo>
                  <a:pt x="27" y="121"/>
                </a:lnTo>
                <a:lnTo>
                  <a:pt x="27" y="103"/>
                </a:lnTo>
                <a:lnTo>
                  <a:pt x="32" y="83"/>
                </a:lnTo>
                <a:lnTo>
                  <a:pt x="39" y="69"/>
                </a:lnTo>
                <a:lnTo>
                  <a:pt x="51" y="56"/>
                </a:lnTo>
                <a:lnTo>
                  <a:pt x="63" y="43"/>
                </a:lnTo>
                <a:lnTo>
                  <a:pt x="77" y="31"/>
                </a:lnTo>
                <a:lnTo>
                  <a:pt x="89" y="21"/>
                </a:lnTo>
                <a:lnTo>
                  <a:pt x="98" y="12"/>
                </a:lnTo>
                <a:lnTo>
                  <a:pt x="103" y="5"/>
                </a:lnTo>
                <a:lnTo>
                  <a:pt x="103" y="0"/>
                </a:lnTo>
                <a:lnTo>
                  <a:pt x="92" y="4"/>
                </a:lnTo>
                <a:lnTo>
                  <a:pt x="77" y="12"/>
                </a:lnTo>
                <a:lnTo>
                  <a:pt x="61" y="25"/>
                </a:lnTo>
                <a:lnTo>
                  <a:pt x="44" y="40"/>
                </a:lnTo>
                <a:lnTo>
                  <a:pt x="29" y="57"/>
                </a:lnTo>
                <a:lnTo>
                  <a:pt x="16" y="77"/>
                </a:lnTo>
                <a:lnTo>
                  <a:pt x="6" y="98"/>
                </a:lnTo>
                <a:lnTo>
                  <a:pt x="0" y="12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sp>
        <p:nvSpPr>
          <p:cNvPr id="95499" name="Freeform 609"/>
          <p:cNvSpPr>
            <a:spLocks/>
          </p:cNvSpPr>
          <p:nvPr/>
        </p:nvSpPr>
        <p:spPr bwMode="auto">
          <a:xfrm>
            <a:off x="5764213" y="1827213"/>
            <a:ext cx="57150" cy="74612"/>
          </a:xfrm>
          <a:custGeom>
            <a:avLst/>
            <a:gdLst>
              <a:gd name="T0" fmla="*/ 2147483647 w 220"/>
              <a:gd name="T1" fmla="*/ 2147483647 h 288"/>
              <a:gd name="T2" fmla="*/ 2147483647 w 220"/>
              <a:gd name="T3" fmla="*/ 2147483647 h 288"/>
              <a:gd name="T4" fmla="*/ 2147483647 w 220"/>
              <a:gd name="T5" fmla="*/ 2147483647 h 288"/>
              <a:gd name="T6" fmla="*/ 2147483647 w 220"/>
              <a:gd name="T7" fmla="*/ 2147483647 h 288"/>
              <a:gd name="T8" fmla="*/ 2147483647 w 220"/>
              <a:gd name="T9" fmla="*/ 2147483647 h 288"/>
              <a:gd name="T10" fmla="*/ 2147483647 w 220"/>
              <a:gd name="T11" fmla="*/ 2147483647 h 288"/>
              <a:gd name="T12" fmla="*/ 2147483647 w 220"/>
              <a:gd name="T13" fmla="*/ 2147483647 h 288"/>
              <a:gd name="T14" fmla="*/ 2147483647 w 220"/>
              <a:gd name="T15" fmla="*/ 2147483647 h 288"/>
              <a:gd name="T16" fmla="*/ 2147483647 w 220"/>
              <a:gd name="T17" fmla="*/ 2147483647 h 288"/>
              <a:gd name="T18" fmla="*/ 2147483647 w 220"/>
              <a:gd name="T19" fmla="*/ 2147483647 h 288"/>
              <a:gd name="T20" fmla="*/ 2147483647 w 220"/>
              <a:gd name="T21" fmla="*/ 2147483647 h 288"/>
              <a:gd name="T22" fmla="*/ 2147483647 w 220"/>
              <a:gd name="T23" fmla="*/ 2147483647 h 288"/>
              <a:gd name="T24" fmla="*/ 2147483647 w 220"/>
              <a:gd name="T25" fmla="*/ 2147483647 h 288"/>
              <a:gd name="T26" fmla="*/ 2147483647 w 220"/>
              <a:gd name="T27" fmla="*/ 2147483647 h 288"/>
              <a:gd name="T28" fmla="*/ 2147483647 w 220"/>
              <a:gd name="T29" fmla="*/ 2147483647 h 288"/>
              <a:gd name="T30" fmla="*/ 2147483647 w 220"/>
              <a:gd name="T31" fmla="*/ 2147483647 h 288"/>
              <a:gd name="T32" fmla="*/ 2147483647 w 220"/>
              <a:gd name="T33" fmla="*/ 2147483647 h 288"/>
              <a:gd name="T34" fmla="*/ 2147483647 w 220"/>
              <a:gd name="T35" fmla="*/ 2147483647 h 288"/>
              <a:gd name="T36" fmla="*/ 2147483647 w 220"/>
              <a:gd name="T37" fmla="*/ 2147483647 h 288"/>
              <a:gd name="T38" fmla="*/ 2147483647 w 220"/>
              <a:gd name="T39" fmla="*/ 2147483647 h 288"/>
              <a:gd name="T40" fmla="*/ 2147483647 w 220"/>
              <a:gd name="T41" fmla="*/ 2147483647 h 288"/>
              <a:gd name="T42" fmla="*/ 2147483647 w 220"/>
              <a:gd name="T43" fmla="*/ 2147483647 h 288"/>
              <a:gd name="T44" fmla="*/ 2147483647 w 220"/>
              <a:gd name="T45" fmla="*/ 2147483647 h 288"/>
              <a:gd name="T46" fmla="*/ 2147483647 w 220"/>
              <a:gd name="T47" fmla="*/ 2147483647 h 288"/>
              <a:gd name="T48" fmla="*/ 2147483647 w 220"/>
              <a:gd name="T49" fmla="*/ 2147483647 h 288"/>
              <a:gd name="T50" fmla="*/ 2147483647 w 220"/>
              <a:gd name="T51" fmla="*/ 2147483647 h 288"/>
              <a:gd name="T52" fmla="*/ 2147483647 w 220"/>
              <a:gd name="T53" fmla="*/ 2147483647 h 288"/>
              <a:gd name="T54" fmla="*/ 2147483647 w 220"/>
              <a:gd name="T55" fmla="*/ 2147483647 h 288"/>
              <a:gd name="T56" fmla="*/ 2147483647 w 220"/>
              <a:gd name="T57" fmla="*/ 2147483647 h 288"/>
              <a:gd name="T58" fmla="*/ 2147483647 w 220"/>
              <a:gd name="T59" fmla="*/ 0 h 288"/>
              <a:gd name="T60" fmla="*/ 2147483647 w 220"/>
              <a:gd name="T61" fmla="*/ 2147483647 h 288"/>
              <a:gd name="T62" fmla="*/ 2147483647 w 220"/>
              <a:gd name="T63" fmla="*/ 2147483647 h 288"/>
              <a:gd name="T64" fmla="*/ 2147483647 w 220"/>
              <a:gd name="T65" fmla="*/ 2147483647 h 288"/>
              <a:gd name="T66" fmla="*/ 2147483647 w 220"/>
              <a:gd name="T67" fmla="*/ 2147483647 h 288"/>
              <a:gd name="T68" fmla="*/ 2147483647 w 220"/>
              <a:gd name="T69" fmla="*/ 2147483647 h 288"/>
              <a:gd name="T70" fmla="*/ 2147483647 w 220"/>
              <a:gd name="T71" fmla="*/ 2147483647 h 288"/>
              <a:gd name="T72" fmla="*/ 2147483647 w 220"/>
              <a:gd name="T73" fmla="*/ 2147483647 h 288"/>
              <a:gd name="T74" fmla="*/ 2147483647 w 220"/>
              <a:gd name="T75" fmla="*/ 2147483647 h 28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20"/>
              <a:gd name="T115" fmla="*/ 0 h 288"/>
              <a:gd name="T116" fmla="*/ 220 w 220"/>
              <a:gd name="T117" fmla="*/ 288 h 288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20" h="288">
                <a:moveTo>
                  <a:pt x="179" y="108"/>
                </a:moveTo>
                <a:lnTo>
                  <a:pt x="186" y="115"/>
                </a:lnTo>
                <a:lnTo>
                  <a:pt x="191" y="124"/>
                </a:lnTo>
                <a:lnTo>
                  <a:pt x="196" y="133"/>
                </a:lnTo>
                <a:lnTo>
                  <a:pt x="200" y="143"/>
                </a:lnTo>
                <a:lnTo>
                  <a:pt x="202" y="153"/>
                </a:lnTo>
                <a:lnTo>
                  <a:pt x="201" y="163"/>
                </a:lnTo>
                <a:lnTo>
                  <a:pt x="199" y="174"/>
                </a:lnTo>
                <a:lnTo>
                  <a:pt x="193" y="184"/>
                </a:lnTo>
                <a:lnTo>
                  <a:pt x="186" y="194"/>
                </a:lnTo>
                <a:lnTo>
                  <a:pt x="178" y="204"/>
                </a:lnTo>
                <a:lnTo>
                  <a:pt x="168" y="213"/>
                </a:lnTo>
                <a:lnTo>
                  <a:pt x="159" y="221"/>
                </a:lnTo>
                <a:lnTo>
                  <a:pt x="148" y="229"/>
                </a:lnTo>
                <a:lnTo>
                  <a:pt x="138" y="237"/>
                </a:lnTo>
                <a:lnTo>
                  <a:pt x="127" y="246"/>
                </a:lnTo>
                <a:lnTo>
                  <a:pt x="118" y="255"/>
                </a:lnTo>
                <a:lnTo>
                  <a:pt x="115" y="258"/>
                </a:lnTo>
                <a:lnTo>
                  <a:pt x="112" y="263"/>
                </a:lnTo>
                <a:lnTo>
                  <a:pt x="110" y="267"/>
                </a:lnTo>
                <a:lnTo>
                  <a:pt x="108" y="271"/>
                </a:lnTo>
                <a:lnTo>
                  <a:pt x="107" y="276"/>
                </a:lnTo>
                <a:lnTo>
                  <a:pt x="107" y="280"/>
                </a:lnTo>
                <a:lnTo>
                  <a:pt x="109" y="284"/>
                </a:lnTo>
                <a:lnTo>
                  <a:pt x="112" y="287"/>
                </a:lnTo>
                <a:lnTo>
                  <a:pt x="117" y="288"/>
                </a:lnTo>
                <a:lnTo>
                  <a:pt x="121" y="288"/>
                </a:lnTo>
                <a:lnTo>
                  <a:pt x="124" y="287"/>
                </a:lnTo>
                <a:lnTo>
                  <a:pt x="127" y="284"/>
                </a:lnTo>
                <a:lnTo>
                  <a:pt x="138" y="271"/>
                </a:lnTo>
                <a:lnTo>
                  <a:pt x="149" y="261"/>
                </a:lnTo>
                <a:lnTo>
                  <a:pt x="161" y="250"/>
                </a:lnTo>
                <a:lnTo>
                  <a:pt x="173" y="239"/>
                </a:lnTo>
                <a:lnTo>
                  <a:pt x="185" y="229"/>
                </a:lnTo>
                <a:lnTo>
                  <a:pt x="196" y="217"/>
                </a:lnTo>
                <a:lnTo>
                  <a:pt x="206" y="204"/>
                </a:lnTo>
                <a:lnTo>
                  <a:pt x="213" y="190"/>
                </a:lnTo>
                <a:lnTo>
                  <a:pt x="219" y="173"/>
                </a:lnTo>
                <a:lnTo>
                  <a:pt x="220" y="157"/>
                </a:lnTo>
                <a:lnTo>
                  <a:pt x="218" y="141"/>
                </a:lnTo>
                <a:lnTo>
                  <a:pt x="212" y="125"/>
                </a:lnTo>
                <a:lnTo>
                  <a:pt x="204" y="111"/>
                </a:lnTo>
                <a:lnTo>
                  <a:pt x="194" y="97"/>
                </a:lnTo>
                <a:lnTo>
                  <a:pt x="182" y="86"/>
                </a:lnTo>
                <a:lnTo>
                  <a:pt x="168" y="77"/>
                </a:lnTo>
                <a:lnTo>
                  <a:pt x="158" y="70"/>
                </a:lnTo>
                <a:lnTo>
                  <a:pt x="146" y="64"/>
                </a:lnTo>
                <a:lnTo>
                  <a:pt x="134" y="56"/>
                </a:lnTo>
                <a:lnTo>
                  <a:pt x="122" y="50"/>
                </a:lnTo>
                <a:lnTo>
                  <a:pt x="109" y="43"/>
                </a:lnTo>
                <a:lnTo>
                  <a:pt x="96" y="36"/>
                </a:lnTo>
                <a:lnTo>
                  <a:pt x="83" y="29"/>
                </a:lnTo>
                <a:lnTo>
                  <a:pt x="70" y="22"/>
                </a:lnTo>
                <a:lnTo>
                  <a:pt x="59" y="17"/>
                </a:lnTo>
                <a:lnTo>
                  <a:pt x="47" y="12"/>
                </a:lnTo>
                <a:lnTo>
                  <a:pt x="36" y="7"/>
                </a:lnTo>
                <a:lnTo>
                  <a:pt x="26" y="4"/>
                </a:lnTo>
                <a:lnTo>
                  <a:pt x="18" y="1"/>
                </a:lnTo>
                <a:lnTo>
                  <a:pt x="10" y="0"/>
                </a:lnTo>
                <a:lnTo>
                  <a:pt x="4" y="0"/>
                </a:lnTo>
                <a:lnTo>
                  <a:pt x="0" y="2"/>
                </a:lnTo>
                <a:lnTo>
                  <a:pt x="9" y="7"/>
                </a:lnTo>
                <a:lnTo>
                  <a:pt x="20" y="13"/>
                </a:lnTo>
                <a:lnTo>
                  <a:pt x="31" y="18"/>
                </a:lnTo>
                <a:lnTo>
                  <a:pt x="42" y="23"/>
                </a:lnTo>
                <a:lnTo>
                  <a:pt x="54" y="29"/>
                </a:lnTo>
                <a:lnTo>
                  <a:pt x="65" y="34"/>
                </a:lnTo>
                <a:lnTo>
                  <a:pt x="77" y="40"/>
                </a:lnTo>
                <a:lnTo>
                  <a:pt x="88" y="47"/>
                </a:lnTo>
                <a:lnTo>
                  <a:pt x="101" y="53"/>
                </a:lnTo>
                <a:lnTo>
                  <a:pt x="112" y="60"/>
                </a:lnTo>
                <a:lnTo>
                  <a:pt x="124" y="66"/>
                </a:lnTo>
                <a:lnTo>
                  <a:pt x="136" y="74"/>
                </a:lnTo>
                <a:lnTo>
                  <a:pt x="147" y="82"/>
                </a:lnTo>
                <a:lnTo>
                  <a:pt x="158" y="90"/>
                </a:lnTo>
                <a:lnTo>
                  <a:pt x="168" y="98"/>
                </a:lnTo>
                <a:lnTo>
                  <a:pt x="179" y="108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tr-TR"/>
          </a:p>
        </p:txBody>
      </p:sp>
      <p:grpSp>
        <p:nvGrpSpPr>
          <p:cNvPr id="95500" name="Group 610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3381" y="2161"/>
            <a:chExt cx="183" cy="255"/>
          </a:xfrm>
        </p:grpSpPr>
        <p:pic>
          <p:nvPicPr>
            <p:cNvPr id="95528" name="Picture 611" descr="31u_bnrz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4" y="2242"/>
              <a:ext cx="121" cy="17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529" name="Freeform 612"/>
            <p:cNvSpPr>
              <a:spLocks/>
            </p:cNvSpPr>
            <p:nvPr/>
          </p:nvSpPr>
          <p:spPr bwMode="auto">
            <a:xfrm>
              <a:off x="3430" y="2174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0" name="Freeform 613"/>
            <p:cNvSpPr>
              <a:spLocks/>
            </p:cNvSpPr>
            <p:nvPr/>
          </p:nvSpPr>
          <p:spPr bwMode="auto">
            <a:xfrm>
              <a:off x="3486" y="2173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1" name="Freeform 614"/>
            <p:cNvSpPr>
              <a:spLocks/>
            </p:cNvSpPr>
            <p:nvPr/>
          </p:nvSpPr>
          <p:spPr bwMode="auto">
            <a:xfrm>
              <a:off x="3409" y="2166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2" name="Freeform 615"/>
            <p:cNvSpPr>
              <a:spLocks/>
            </p:cNvSpPr>
            <p:nvPr/>
          </p:nvSpPr>
          <p:spPr bwMode="auto">
            <a:xfrm>
              <a:off x="3485" y="2164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3" name="Freeform 616"/>
            <p:cNvSpPr>
              <a:spLocks/>
            </p:cNvSpPr>
            <p:nvPr/>
          </p:nvSpPr>
          <p:spPr bwMode="auto">
            <a:xfrm>
              <a:off x="3389" y="2184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4" name="Freeform 617"/>
            <p:cNvSpPr>
              <a:spLocks/>
            </p:cNvSpPr>
            <p:nvPr/>
          </p:nvSpPr>
          <p:spPr bwMode="auto">
            <a:xfrm>
              <a:off x="3523" y="2161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5" name="Freeform 618"/>
            <p:cNvSpPr>
              <a:spLocks/>
            </p:cNvSpPr>
            <p:nvPr/>
          </p:nvSpPr>
          <p:spPr bwMode="auto">
            <a:xfrm>
              <a:off x="3478" y="2222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6" name="Freeform 619"/>
            <p:cNvSpPr>
              <a:spLocks/>
            </p:cNvSpPr>
            <p:nvPr/>
          </p:nvSpPr>
          <p:spPr bwMode="auto">
            <a:xfrm>
              <a:off x="3472" y="2205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7" name="Freeform 620"/>
            <p:cNvSpPr>
              <a:spLocks/>
            </p:cNvSpPr>
            <p:nvPr/>
          </p:nvSpPr>
          <p:spPr bwMode="auto">
            <a:xfrm>
              <a:off x="3466" y="2194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8" name="Freeform 621"/>
            <p:cNvSpPr>
              <a:spLocks/>
            </p:cNvSpPr>
            <p:nvPr/>
          </p:nvSpPr>
          <p:spPr bwMode="auto">
            <a:xfrm>
              <a:off x="3461" y="2186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39" name="Freeform 622"/>
            <p:cNvSpPr>
              <a:spLocks/>
            </p:cNvSpPr>
            <p:nvPr/>
          </p:nvSpPr>
          <p:spPr bwMode="auto">
            <a:xfrm>
              <a:off x="3421" y="2176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40" name="Freeform 623"/>
            <p:cNvSpPr>
              <a:spLocks/>
            </p:cNvSpPr>
            <p:nvPr/>
          </p:nvSpPr>
          <p:spPr bwMode="auto">
            <a:xfrm>
              <a:off x="3477" y="2176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41" name="Freeform 624"/>
            <p:cNvSpPr>
              <a:spLocks/>
            </p:cNvSpPr>
            <p:nvPr/>
          </p:nvSpPr>
          <p:spPr bwMode="auto">
            <a:xfrm>
              <a:off x="3400" y="2169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42" name="Freeform 625"/>
            <p:cNvSpPr>
              <a:spLocks/>
            </p:cNvSpPr>
            <p:nvPr/>
          </p:nvSpPr>
          <p:spPr bwMode="auto">
            <a:xfrm>
              <a:off x="3475" y="2167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43" name="Freeform 626"/>
            <p:cNvSpPr>
              <a:spLocks/>
            </p:cNvSpPr>
            <p:nvPr/>
          </p:nvSpPr>
          <p:spPr bwMode="auto">
            <a:xfrm>
              <a:off x="3381" y="2190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44" name="Freeform 627"/>
            <p:cNvSpPr>
              <a:spLocks/>
            </p:cNvSpPr>
            <p:nvPr/>
          </p:nvSpPr>
          <p:spPr bwMode="auto">
            <a:xfrm>
              <a:off x="3514" y="2164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grpSp>
          <p:nvGrpSpPr>
            <p:cNvPr id="95545" name="Group 628"/>
            <p:cNvGrpSpPr>
              <a:grpSpLocks/>
            </p:cNvGrpSpPr>
            <p:nvPr/>
          </p:nvGrpSpPr>
          <p:grpSpPr bwMode="auto">
            <a:xfrm>
              <a:off x="3429" y="2236"/>
              <a:ext cx="135" cy="180"/>
              <a:chOff x="3774" y="2423"/>
              <a:chExt cx="189" cy="286"/>
            </a:xfrm>
          </p:grpSpPr>
          <p:sp>
            <p:nvSpPr>
              <p:cNvPr id="95546" name="Rectangle 62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47" name="Rectangle 63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48" name="Rectangle 63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49" name="Rectangle 63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50" name="Rectangle 63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51" name="Rectangle 63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sp>
        <p:nvSpPr>
          <p:cNvPr id="95501" name="Line 635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pSp>
        <p:nvGrpSpPr>
          <p:cNvPr id="95502" name="Group 636"/>
          <p:cNvGrpSpPr>
            <a:grpSpLocks/>
          </p:cNvGrpSpPr>
          <p:nvPr/>
        </p:nvGrpSpPr>
        <p:grpSpPr bwMode="auto">
          <a:xfrm>
            <a:off x="6791325" y="4984750"/>
            <a:ext cx="290513" cy="404813"/>
            <a:chOff x="3901" y="2524"/>
            <a:chExt cx="183" cy="255"/>
          </a:xfrm>
        </p:grpSpPr>
        <p:sp>
          <p:nvSpPr>
            <p:cNvPr id="95505" name="Freeform 637"/>
            <p:cNvSpPr>
              <a:spLocks/>
            </p:cNvSpPr>
            <p:nvPr/>
          </p:nvSpPr>
          <p:spPr bwMode="auto">
            <a:xfrm>
              <a:off x="3950" y="2537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06" name="Freeform 638"/>
            <p:cNvSpPr>
              <a:spLocks/>
            </p:cNvSpPr>
            <p:nvPr/>
          </p:nvSpPr>
          <p:spPr bwMode="auto">
            <a:xfrm>
              <a:off x="4006" y="2536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07" name="Freeform 639"/>
            <p:cNvSpPr>
              <a:spLocks/>
            </p:cNvSpPr>
            <p:nvPr/>
          </p:nvSpPr>
          <p:spPr bwMode="auto">
            <a:xfrm>
              <a:off x="3929" y="2529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08" name="Freeform 640"/>
            <p:cNvSpPr>
              <a:spLocks/>
            </p:cNvSpPr>
            <p:nvPr/>
          </p:nvSpPr>
          <p:spPr bwMode="auto">
            <a:xfrm>
              <a:off x="4005" y="2527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09" name="Freeform 641"/>
            <p:cNvSpPr>
              <a:spLocks/>
            </p:cNvSpPr>
            <p:nvPr/>
          </p:nvSpPr>
          <p:spPr bwMode="auto">
            <a:xfrm>
              <a:off x="3909" y="2547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0" name="Freeform 642"/>
            <p:cNvSpPr>
              <a:spLocks/>
            </p:cNvSpPr>
            <p:nvPr/>
          </p:nvSpPr>
          <p:spPr bwMode="auto">
            <a:xfrm>
              <a:off x="4043" y="2524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1" name="Freeform 643"/>
            <p:cNvSpPr>
              <a:spLocks/>
            </p:cNvSpPr>
            <p:nvPr/>
          </p:nvSpPr>
          <p:spPr bwMode="auto">
            <a:xfrm>
              <a:off x="3998" y="2585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2" name="Freeform 644"/>
            <p:cNvSpPr>
              <a:spLocks/>
            </p:cNvSpPr>
            <p:nvPr/>
          </p:nvSpPr>
          <p:spPr bwMode="auto">
            <a:xfrm>
              <a:off x="3992" y="2568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3" name="Freeform 645"/>
            <p:cNvSpPr>
              <a:spLocks/>
            </p:cNvSpPr>
            <p:nvPr/>
          </p:nvSpPr>
          <p:spPr bwMode="auto">
            <a:xfrm>
              <a:off x="3986" y="2557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4" name="Freeform 646"/>
            <p:cNvSpPr>
              <a:spLocks/>
            </p:cNvSpPr>
            <p:nvPr/>
          </p:nvSpPr>
          <p:spPr bwMode="auto">
            <a:xfrm>
              <a:off x="3981" y="2549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515" name="Freeform 647"/>
            <p:cNvSpPr>
              <a:spLocks/>
            </p:cNvSpPr>
            <p:nvPr/>
          </p:nvSpPr>
          <p:spPr bwMode="auto">
            <a:xfrm>
              <a:off x="3941" y="2539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16" name="Freeform 648"/>
            <p:cNvSpPr>
              <a:spLocks/>
            </p:cNvSpPr>
            <p:nvPr/>
          </p:nvSpPr>
          <p:spPr bwMode="auto">
            <a:xfrm>
              <a:off x="3997" y="2539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17" name="Freeform 649"/>
            <p:cNvSpPr>
              <a:spLocks/>
            </p:cNvSpPr>
            <p:nvPr/>
          </p:nvSpPr>
          <p:spPr bwMode="auto">
            <a:xfrm>
              <a:off x="3920" y="2532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18" name="Freeform 650"/>
            <p:cNvSpPr>
              <a:spLocks/>
            </p:cNvSpPr>
            <p:nvPr/>
          </p:nvSpPr>
          <p:spPr bwMode="auto">
            <a:xfrm>
              <a:off x="3995" y="2530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19" name="Freeform 651"/>
            <p:cNvSpPr>
              <a:spLocks/>
            </p:cNvSpPr>
            <p:nvPr/>
          </p:nvSpPr>
          <p:spPr bwMode="auto">
            <a:xfrm>
              <a:off x="3901" y="2553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5520" name="Freeform 652"/>
            <p:cNvSpPr>
              <a:spLocks/>
            </p:cNvSpPr>
            <p:nvPr/>
          </p:nvSpPr>
          <p:spPr bwMode="auto">
            <a:xfrm>
              <a:off x="4034" y="2527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grpSp>
          <p:nvGrpSpPr>
            <p:cNvPr id="95521" name="Group 653"/>
            <p:cNvGrpSpPr>
              <a:grpSpLocks/>
            </p:cNvGrpSpPr>
            <p:nvPr/>
          </p:nvGrpSpPr>
          <p:grpSpPr bwMode="auto">
            <a:xfrm>
              <a:off x="3949" y="2599"/>
              <a:ext cx="135" cy="180"/>
              <a:chOff x="3774" y="2423"/>
              <a:chExt cx="189" cy="286"/>
            </a:xfrm>
          </p:grpSpPr>
          <p:sp>
            <p:nvSpPr>
              <p:cNvPr id="95522" name="Rectangle 654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23" name="Rectangle 655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24" name="Rectangle 656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25" name="Rectangle 657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26" name="Rectangle 658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  <p:sp>
            <p:nvSpPr>
              <p:cNvPr id="95527" name="Rectangle 659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/>
              </a:p>
            </p:txBody>
          </p:sp>
        </p:grpSp>
      </p:grpSp>
      <p:sp>
        <p:nvSpPr>
          <p:cNvPr id="95503" name="Line 660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5504" name="Rectangle 663"/>
          <p:cNvSpPr>
            <a:spLocks noChangeArrowheads="1"/>
          </p:cNvSpPr>
          <p:nvPr/>
        </p:nvSpPr>
        <p:spPr bwMode="auto">
          <a:xfrm>
            <a:off x="442913" y="4140200"/>
            <a:ext cx="4619625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 b="1"/>
              <a:t>Data-link layer: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r>
              <a:rPr lang="en-US"/>
              <a:t>has responsibility of 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r>
              <a:rPr lang="en-US"/>
              <a:t>transferring datagram from one node 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r>
              <a:rPr lang="en-US"/>
              <a:t>to adjacent node over a link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4812C12-0104-4D67-B0E4-AE0996017A62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BABE473-E1BB-48BE-9B93-B7107AB4B89F}" type="slidenum">
              <a:rPr lang="en-US" smtClean="0">
                <a:latin typeface="Verdana" pitchFamily="34" charset="0"/>
              </a:rPr>
              <a:pPr/>
              <a:t>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Objective (Why should you take this course?)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75904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Basic </a:t>
            </a:r>
            <a:r>
              <a:rPr lang="en-US" dirty="0" smtClean="0">
                <a:solidFill>
                  <a:srgbClr val="FF0000"/>
                </a:solidFill>
              </a:rPr>
              <a:t>computer</a:t>
            </a:r>
            <a:r>
              <a:rPr lang="en-US" dirty="0" smtClean="0"/>
              <a:t> networking technologies</a:t>
            </a:r>
          </a:p>
          <a:p>
            <a:pPr eaLnBrk="1" hangingPunct="1"/>
            <a:r>
              <a:rPr lang="en-US" dirty="0" smtClean="0"/>
              <a:t>Layered approach/ Modular design/ Interfaces </a:t>
            </a:r>
          </a:p>
          <a:p>
            <a:pPr eaLnBrk="1" hangingPunct="1"/>
            <a:r>
              <a:rPr lang="en-US" dirty="0" smtClean="0"/>
              <a:t>Concepts of network performance </a:t>
            </a:r>
          </a:p>
          <a:p>
            <a:pPr eaLnBrk="1" hangingPunct="1"/>
            <a:r>
              <a:rPr lang="en-US" dirty="0" smtClean="0"/>
              <a:t>Performances of some classical networking architectures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DBD1EDA-9907-4586-8976-4D7ECCD39049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625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626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B3AE855-FC05-4B0B-99A2-95F796F4E070}" type="slidenum">
              <a:rPr lang="en-US" smtClean="0">
                <a:latin typeface="Verdana" pitchFamily="34" charset="0"/>
              </a:rPr>
              <a:pPr/>
              <a:t>80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1053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Layered Architecture: Data Link Layer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Link Layer needs:</a:t>
            </a:r>
          </a:p>
          <a:p>
            <a:pPr lvl="1" eaLnBrk="1" hangingPunct="1"/>
            <a:r>
              <a:rPr lang="en-US" smtClean="0"/>
              <a:t>To actually send the information to the next node</a:t>
            </a:r>
          </a:p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Solution:</a:t>
            </a:r>
          </a:p>
          <a:p>
            <a:pPr lvl="1" eaLnBrk="1" hangingPunct="1"/>
            <a:r>
              <a:rPr lang="en-US" smtClean="0">
                <a:solidFill>
                  <a:srgbClr val="FF0000"/>
                </a:solidFill>
              </a:rPr>
              <a:t>Data Link Layer uses the services of the Physical Layer</a:t>
            </a:r>
          </a:p>
        </p:txBody>
      </p:sp>
      <p:sp>
        <p:nvSpPr>
          <p:cNvPr id="96263" name="Freeform 4"/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64" name="Freeform 5"/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65" name="Freeform 6"/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6266" name="Group 7"/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96673" name="Object 8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1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674" name="Object 9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2"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675" name="Line 10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67" name="Group 11"/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96670" name="Object 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3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671" name="Object 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4"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672" name="Line 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68" name="Group 15"/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96667" name="Oval 16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8" name="Oval 17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9" name="Oval 18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69" name="Group 19"/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96659" name="AutoShape 2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0" name="Rectangle 2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1" name="Rectangle 2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2" name="AutoShape 2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3" name="Line 2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4" name="Line 2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5" name="Rectangle 2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66" name="Rectangle 2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70" name="Group 28"/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96656" name="Oval 2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7" name="Oval 3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8" name="Oval 3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6271" name="Line 32"/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72" name="Line 33"/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73" name="Line 34"/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74" name="Line 35"/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75" name="Line 36"/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76" name="Line 37"/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6277" name="Group 38"/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96648" name="AutoShape 39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49" name="Rectangle 40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0" name="Rectangle 41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1" name="AutoShape 42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2" name="Line 43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3" name="Line 44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4" name="Rectangle 45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55" name="Rectangle 46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78" name="Group 47"/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96639" name="Object 48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5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640" name="Line 49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aphicFrame>
          <p:nvGraphicFramePr>
            <p:cNvPr id="96641" name="Object 50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396"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642" name="Line 51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643" name="Group 52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96645" name="Oval 53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46" name="Oval 54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47" name="Oval 55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644" name="Line 56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aphicFrame>
        <p:nvGraphicFramePr>
          <p:cNvPr id="96279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411267"/>
              </p:ext>
            </p:extLst>
          </p:nvPr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7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80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665641"/>
              </p:ext>
            </p:extLst>
          </p:nvPr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8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81" name="Oval 59"/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2" name="Oval 60"/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3" name="Oval 61"/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4" name="Line 62"/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5" name="Line 63"/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6" name="Line 64"/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7" name="Line 65"/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8" name="Line 66"/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89" name="Line 67"/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aphicFrame>
        <p:nvGraphicFramePr>
          <p:cNvPr id="96290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315843"/>
              </p:ext>
            </p:extLst>
          </p:nvPr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9"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91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712820"/>
              </p:ext>
            </p:extLst>
          </p:nvPr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0"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292" name="Group 70"/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96637" name="Object 7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1"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638" name="Object 7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2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293" name="Group 73"/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96635" name="Object 74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3"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636" name="Object 75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4"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294" name="Group 76"/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96633" name="Object 77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5"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634" name="Rectangle 78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6295" name="Line 79"/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6296" name="Group 80"/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96625" name="AutoShape 81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6" name="Rectangle 82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7" name="Rectangle 83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8" name="AutoShape 84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9" name="Line 8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30" name="Line 86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31" name="Rectangle 87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32" name="Rectangle 88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297" name="Group 89"/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96617" name="AutoShape 9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18" name="Rectangle 9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19" name="Rectangle 9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0" name="AutoShape 9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1" name="Line 9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2" name="Line 9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3" name="Rectangle 9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24" name="Rectangle 9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6298" name="Line 98"/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299" name="Line 99"/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0" name="Line 100"/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1" name="Line 101"/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2" name="Line 102"/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3" name="Line 103"/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4" name="Line 104"/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5" name="Line 105"/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6" name="Line 106"/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7" name="Line 107"/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8" name="Line 108"/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6309" name="Line 109"/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6310" name="Group 110"/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96604" name="Oval 11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05" name="Line 11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06" name="Line 11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607" name="Rectangle 11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608" name="Oval 11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609" name="Group 11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614" name="Line 1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15" name="Line 1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16" name="Line 1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610" name="Group 12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611" name="Line 12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12" name="Line 12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13" name="Line 12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1" name="Group 124"/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96591" name="Oval 12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92" name="Line 12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93" name="Line 12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94" name="Rectangle 12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95" name="Oval 12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96" name="Group 13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601" name="Line 1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02" name="Line 1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03" name="Line 1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97" name="Group 13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98" name="Line 13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99" name="Line 13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600" name="Line 13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2" name="Group 138"/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96578" name="Oval 13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79" name="Line 14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80" name="Line 14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81" name="Rectangle 14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82" name="Oval 14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83" name="Group 14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88" name="Line 1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89" name="Line 1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90" name="Line 1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84" name="Group 14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85" name="Line 1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86" name="Line 1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87" name="Line 1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3" name="Group 152"/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96565" name="Oval 153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66" name="Line 154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67" name="Line 155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68" name="Rectangle 156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69" name="Oval 157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70" name="Group 158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75" name="Line 1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76" name="Line 1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77" name="Line 1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71" name="Group 162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72" name="Line 1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73" name="Line 1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74" name="Line 1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4" name="Group 166"/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96552" name="Oval 16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53" name="Line 16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54" name="Line 16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55" name="Rectangle 17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56" name="Oval 17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57" name="Group 17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62" name="Line 1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63" name="Line 1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64" name="Line 1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58" name="Group 17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59" name="Line 1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60" name="Line 1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61" name="Line 1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5" name="Group 180"/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96539" name="Oval 18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40" name="Line 18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41" name="Line 18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42" name="Rectangle 18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43" name="Oval 18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44" name="Group 18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49" name="Line 18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50" name="Line 18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51" name="Line 18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45" name="Group 19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46" name="Line 19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47" name="Line 19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48" name="Line 19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6" name="Group 194"/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96526" name="Oval 19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27" name="Line 19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28" name="Line 19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29" name="Rectangle 19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30" name="Oval 19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31" name="Group 20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36" name="Line 20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37" name="Line 20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38" name="Line 20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32" name="Group 20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33" name="Line 2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34" name="Line 2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35" name="Line 2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grpSp>
        <p:nvGrpSpPr>
          <p:cNvPr id="96317" name="Group 208"/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96513" name="Oval 20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4" name="Line 21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5" name="Line 21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6" name="Rectangle 21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517" name="Oval 21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518" name="Group 21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6523" name="Line 2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24" name="Line 2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25" name="Line 2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519" name="Group 21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6520" name="Line 21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21" name="Line 22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522" name="Line 22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96318" name="Line 222"/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6319" name="Group 429"/>
          <p:cNvGrpSpPr>
            <a:grpSpLocks/>
          </p:cNvGrpSpPr>
          <p:nvPr/>
        </p:nvGrpSpPr>
        <p:grpSpPr bwMode="auto">
          <a:xfrm>
            <a:off x="4183063" y="1493838"/>
            <a:ext cx="814387" cy="854075"/>
            <a:chOff x="2635" y="941"/>
            <a:chExt cx="513" cy="538"/>
          </a:xfrm>
        </p:grpSpPr>
        <p:sp>
          <p:nvSpPr>
            <p:cNvPr id="96505" name="Rectangle 402"/>
            <p:cNvSpPr>
              <a:spLocks noChangeArrowheads="1"/>
            </p:cNvSpPr>
            <p:nvPr/>
          </p:nvSpPr>
          <p:spPr bwMode="auto">
            <a:xfrm>
              <a:off x="2671" y="942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6" name="Rectangle 403"/>
            <p:cNvSpPr>
              <a:spLocks noChangeArrowheads="1"/>
            </p:cNvSpPr>
            <p:nvPr/>
          </p:nvSpPr>
          <p:spPr bwMode="auto">
            <a:xfrm>
              <a:off x="2650" y="957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7" name="Rectangle 404"/>
            <p:cNvSpPr>
              <a:spLocks noChangeArrowheads="1"/>
            </p:cNvSpPr>
            <p:nvPr/>
          </p:nvSpPr>
          <p:spPr bwMode="auto">
            <a:xfrm>
              <a:off x="2653" y="1257"/>
              <a:ext cx="432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8" name="Text Box 405"/>
            <p:cNvSpPr txBox="1">
              <a:spLocks noChangeArrowheads="1"/>
            </p:cNvSpPr>
            <p:nvPr/>
          </p:nvSpPr>
          <p:spPr bwMode="auto">
            <a:xfrm>
              <a:off x="2635" y="94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000">
                  <a:latin typeface="+mn-lt"/>
                </a:rPr>
                <a:t>application</a:t>
              </a:r>
            </a:p>
            <a:p>
              <a:pPr algn="ctr"/>
              <a:r>
                <a:rPr lang="en-US" sz="1000">
                  <a:latin typeface="+mn-lt"/>
                </a:rPr>
                <a:t>transport</a:t>
              </a: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  <p:sp>
          <p:nvSpPr>
            <p:cNvPr id="96509" name="Line 406"/>
            <p:cNvSpPr>
              <a:spLocks noChangeShapeType="1"/>
            </p:cNvSpPr>
            <p:nvPr/>
          </p:nvSpPr>
          <p:spPr bwMode="auto">
            <a:xfrm>
              <a:off x="2650" y="116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0" name="Line 407"/>
            <p:cNvSpPr>
              <a:spLocks noChangeShapeType="1"/>
            </p:cNvSpPr>
            <p:nvPr/>
          </p:nvSpPr>
          <p:spPr bwMode="auto">
            <a:xfrm>
              <a:off x="2656" y="1263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1" name="Line 408"/>
            <p:cNvSpPr>
              <a:spLocks noChangeShapeType="1"/>
            </p:cNvSpPr>
            <p:nvPr/>
          </p:nvSpPr>
          <p:spPr bwMode="auto">
            <a:xfrm>
              <a:off x="2656" y="134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12" name="Line 409"/>
            <p:cNvSpPr>
              <a:spLocks noChangeShapeType="1"/>
            </p:cNvSpPr>
            <p:nvPr/>
          </p:nvSpPr>
          <p:spPr bwMode="auto">
            <a:xfrm>
              <a:off x="2656" y="106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320" name="Group 430"/>
          <p:cNvGrpSpPr>
            <a:grpSpLocks/>
          </p:cNvGrpSpPr>
          <p:nvPr/>
        </p:nvGrpSpPr>
        <p:grpSpPr bwMode="auto">
          <a:xfrm>
            <a:off x="8056563" y="4613275"/>
            <a:ext cx="814387" cy="854075"/>
            <a:chOff x="2635" y="941"/>
            <a:chExt cx="513" cy="538"/>
          </a:xfrm>
        </p:grpSpPr>
        <p:sp>
          <p:nvSpPr>
            <p:cNvPr id="96497" name="Rectangle 431"/>
            <p:cNvSpPr>
              <a:spLocks noChangeArrowheads="1"/>
            </p:cNvSpPr>
            <p:nvPr/>
          </p:nvSpPr>
          <p:spPr bwMode="auto">
            <a:xfrm>
              <a:off x="2671" y="942"/>
              <a:ext cx="426" cy="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98" name="Rectangle 432"/>
            <p:cNvSpPr>
              <a:spLocks noChangeArrowheads="1"/>
            </p:cNvSpPr>
            <p:nvPr/>
          </p:nvSpPr>
          <p:spPr bwMode="auto">
            <a:xfrm>
              <a:off x="2650" y="957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99" name="Rectangle 433"/>
            <p:cNvSpPr>
              <a:spLocks noChangeArrowheads="1"/>
            </p:cNvSpPr>
            <p:nvPr/>
          </p:nvSpPr>
          <p:spPr bwMode="auto">
            <a:xfrm>
              <a:off x="2653" y="1257"/>
              <a:ext cx="432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0" name="Text Box 434"/>
            <p:cNvSpPr txBox="1">
              <a:spLocks noChangeArrowheads="1"/>
            </p:cNvSpPr>
            <p:nvPr/>
          </p:nvSpPr>
          <p:spPr bwMode="auto">
            <a:xfrm>
              <a:off x="2635" y="94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000">
                  <a:latin typeface="+mn-lt"/>
                </a:rPr>
                <a:t>application</a:t>
              </a:r>
            </a:p>
            <a:p>
              <a:pPr algn="ctr"/>
              <a:r>
                <a:rPr lang="en-US" sz="1000">
                  <a:latin typeface="+mn-lt"/>
                </a:rPr>
                <a:t>transport</a:t>
              </a: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  <p:sp>
          <p:nvSpPr>
            <p:cNvPr id="96501" name="Line 435"/>
            <p:cNvSpPr>
              <a:spLocks noChangeShapeType="1"/>
            </p:cNvSpPr>
            <p:nvPr/>
          </p:nvSpPr>
          <p:spPr bwMode="auto">
            <a:xfrm>
              <a:off x="2650" y="116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2" name="Line 436"/>
            <p:cNvSpPr>
              <a:spLocks noChangeShapeType="1"/>
            </p:cNvSpPr>
            <p:nvPr/>
          </p:nvSpPr>
          <p:spPr bwMode="auto">
            <a:xfrm>
              <a:off x="2656" y="1263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3" name="Line 437"/>
            <p:cNvSpPr>
              <a:spLocks noChangeShapeType="1"/>
            </p:cNvSpPr>
            <p:nvPr/>
          </p:nvSpPr>
          <p:spPr bwMode="auto">
            <a:xfrm>
              <a:off x="2656" y="1347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504" name="Line 438"/>
            <p:cNvSpPr>
              <a:spLocks noChangeShapeType="1"/>
            </p:cNvSpPr>
            <p:nvPr/>
          </p:nvSpPr>
          <p:spPr bwMode="auto">
            <a:xfrm>
              <a:off x="2656" y="106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6321" name="Group 439"/>
          <p:cNvGrpSpPr>
            <a:grpSpLocks/>
          </p:cNvGrpSpPr>
          <p:nvPr/>
        </p:nvGrpSpPr>
        <p:grpSpPr bwMode="auto">
          <a:xfrm>
            <a:off x="5865813" y="1951038"/>
            <a:ext cx="814387" cy="701675"/>
            <a:chOff x="1812" y="1165"/>
            <a:chExt cx="513" cy="442"/>
          </a:xfrm>
        </p:grpSpPr>
        <p:sp>
          <p:nvSpPr>
            <p:cNvPr id="96476" name="Line 440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77" name="Line 441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78" name="Oval 442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79" name="Line 443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0" name="Line 444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1" name="Rectangle 445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482" name="Oval 446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483" name="Group 447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494" name="Line 4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95" name="Line 4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96" name="Line 4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484" name="Group 451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491" name="Line 4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92" name="Line 4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93" name="Line 4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485" name="Rectangle 455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6" name="Rectangle 456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7" name="Line 457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8" name="Line 458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89" name="Rectangle 459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90" name="Text Box 460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2" name="Group 461"/>
          <p:cNvGrpSpPr>
            <a:grpSpLocks/>
          </p:cNvGrpSpPr>
          <p:nvPr/>
        </p:nvGrpSpPr>
        <p:grpSpPr bwMode="auto">
          <a:xfrm>
            <a:off x="6723063" y="1776413"/>
            <a:ext cx="814387" cy="701675"/>
            <a:chOff x="1812" y="1165"/>
            <a:chExt cx="513" cy="442"/>
          </a:xfrm>
        </p:grpSpPr>
        <p:sp>
          <p:nvSpPr>
            <p:cNvPr id="96455" name="Line 462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56" name="Line 463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57" name="Oval 464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58" name="Line 465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59" name="Line 466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0" name="Rectangle 467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461" name="Oval 468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462" name="Group 469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473" name="Line 47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74" name="Line 47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75" name="Line 47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463" name="Group 473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470" name="Line 47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71" name="Line 47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72" name="Line 47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464" name="Rectangle 477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5" name="Rectangle 478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6" name="Line 479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7" name="Line 480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8" name="Rectangle 481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69" name="Text Box 482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3" name="Group 483"/>
          <p:cNvGrpSpPr>
            <a:grpSpLocks/>
          </p:cNvGrpSpPr>
          <p:nvPr/>
        </p:nvGrpSpPr>
        <p:grpSpPr bwMode="auto">
          <a:xfrm>
            <a:off x="7767638" y="1908175"/>
            <a:ext cx="814387" cy="701675"/>
            <a:chOff x="1812" y="1165"/>
            <a:chExt cx="513" cy="442"/>
          </a:xfrm>
        </p:grpSpPr>
        <p:sp>
          <p:nvSpPr>
            <p:cNvPr id="96434" name="Line 484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35" name="Line 485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36" name="Oval 486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37" name="Line 487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38" name="Line 488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39" name="Rectangle 489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440" name="Oval 490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441" name="Group 491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452" name="Line 49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53" name="Line 49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54" name="Line 49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442" name="Group 495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449" name="Line 4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50" name="Line 4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51" name="Line 4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443" name="Rectangle 499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44" name="Rectangle 500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45" name="Line 501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46" name="Line 502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47" name="Rectangle 503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48" name="Text Box 504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4" name="Group 505"/>
          <p:cNvGrpSpPr>
            <a:grpSpLocks/>
          </p:cNvGrpSpPr>
          <p:nvPr/>
        </p:nvGrpSpPr>
        <p:grpSpPr bwMode="auto">
          <a:xfrm>
            <a:off x="5764213" y="3489325"/>
            <a:ext cx="814387" cy="701675"/>
            <a:chOff x="1812" y="1165"/>
            <a:chExt cx="513" cy="442"/>
          </a:xfrm>
        </p:grpSpPr>
        <p:sp>
          <p:nvSpPr>
            <p:cNvPr id="96413" name="Line 506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14" name="Line 507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15" name="Oval 508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16" name="Line 509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17" name="Line 510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18" name="Rectangle 511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419" name="Oval 512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420" name="Group 513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431" name="Line 5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32" name="Line 5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33" name="Line 5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421" name="Group 517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428" name="Line 5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29" name="Line 5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30" name="Line 5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422" name="Rectangle 521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23" name="Rectangle 522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24" name="Line 523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25" name="Line 524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26" name="Rectangle 525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27" name="Text Box 526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5" name="Group 527"/>
          <p:cNvGrpSpPr>
            <a:grpSpLocks/>
          </p:cNvGrpSpPr>
          <p:nvPr/>
        </p:nvGrpSpPr>
        <p:grpSpPr bwMode="auto">
          <a:xfrm>
            <a:off x="6534150" y="3968750"/>
            <a:ext cx="814388" cy="701675"/>
            <a:chOff x="1812" y="1165"/>
            <a:chExt cx="513" cy="442"/>
          </a:xfrm>
        </p:grpSpPr>
        <p:sp>
          <p:nvSpPr>
            <p:cNvPr id="96392" name="Line 528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93" name="Line 529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94" name="Oval 530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95" name="Line 531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96" name="Line 532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97" name="Rectangle 533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398" name="Oval 534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399" name="Group 535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410" name="Line 5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11" name="Line 5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12" name="Line 5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400" name="Group 539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407" name="Line 5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08" name="Line 5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409" name="Line 5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401" name="Rectangle 543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02" name="Rectangle 544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03" name="Line 545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04" name="Line 546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05" name="Rectangle 547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406" name="Text Box 548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6" name="Group 549"/>
          <p:cNvGrpSpPr>
            <a:grpSpLocks/>
          </p:cNvGrpSpPr>
          <p:nvPr/>
        </p:nvGrpSpPr>
        <p:grpSpPr bwMode="auto">
          <a:xfrm>
            <a:off x="7419975" y="3562350"/>
            <a:ext cx="814388" cy="701675"/>
            <a:chOff x="1812" y="1165"/>
            <a:chExt cx="513" cy="442"/>
          </a:xfrm>
        </p:grpSpPr>
        <p:sp>
          <p:nvSpPr>
            <p:cNvPr id="96371" name="Line 550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72" name="Line 551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73" name="Oval 552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74" name="Line 553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75" name="Line 554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76" name="Rectangle 555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377" name="Oval 556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378" name="Group 557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389" name="Line 5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90" name="Line 5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91" name="Line 5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379" name="Group 561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386" name="Line 5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87" name="Line 5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88" name="Line 5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380" name="Rectangle 565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81" name="Rectangle 566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82" name="Line 567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83" name="Line 568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84" name="Rectangle 569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85" name="Text Box 570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7" name="Group 571"/>
          <p:cNvGrpSpPr>
            <a:grpSpLocks/>
          </p:cNvGrpSpPr>
          <p:nvPr/>
        </p:nvGrpSpPr>
        <p:grpSpPr bwMode="auto">
          <a:xfrm>
            <a:off x="6723063" y="2546350"/>
            <a:ext cx="814387" cy="701675"/>
            <a:chOff x="1812" y="1165"/>
            <a:chExt cx="513" cy="442"/>
          </a:xfrm>
        </p:grpSpPr>
        <p:sp>
          <p:nvSpPr>
            <p:cNvPr id="96350" name="Line 572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51" name="Line 573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52" name="Oval 574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53" name="Line 575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54" name="Line 576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55" name="Rectangle 577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356" name="Oval 578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357" name="Group 579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368" name="Line 5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69" name="Line 5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70" name="Line 5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358" name="Group 583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365" name="Line 58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66" name="Line 58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67" name="Line 58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359" name="Rectangle 587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60" name="Rectangle 588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61" name="Line 589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62" name="Line 590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63" name="Rectangle 591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64" name="Text Box 592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  <p:grpSp>
        <p:nvGrpSpPr>
          <p:cNvPr id="96328" name="Group 593"/>
          <p:cNvGrpSpPr>
            <a:grpSpLocks/>
          </p:cNvGrpSpPr>
          <p:nvPr/>
        </p:nvGrpSpPr>
        <p:grpSpPr bwMode="auto">
          <a:xfrm>
            <a:off x="7666038" y="2908300"/>
            <a:ext cx="814387" cy="701675"/>
            <a:chOff x="1812" y="1165"/>
            <a:chExt cx="513" cy="442"/>
          </a:xfrm>
        </p:grpSpPr>
        <p:sp>
          <p:nvSpPr>
            <p:cNvPr id="96329" name="Line 594"/>
            <p:cNvSpPr>
              <a:spLocks noChangeShapeType="1"/>
            </p:cNvSpPr>
            <p:nvPr/>
          </p:nvSpPr>
          <p:spPr bwMode="auto">
            <a:xfrm>
              <a:off x="1926" y="1558"/>
              <a:ext cx="312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0" name="Line 595"/>
            <p:cNvSpPr>
              <a:spLocks noChangeShapeType="1"/>
            </p:cNvSpPr>
            <p:nvPr/>
          </p:nvSpPr>
          <p:spPr bwMode="auto">
            <a:xfrm flipV="1">
              <a:off x="2077" y="1452"/>
              <a:ext cx="1" cy="1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1" name="Oval 596"/>
            <p:cNvSpPr>
              <a:spLocks noChangeArrowheads="1"/>
            </p:cNvSpPr>
            <p:nvPr/>
          </p:nvSpPr>
          <p:spPr bwMode="auto">
            <a:xfrm>
              <a:off x="1913" y="13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2" name="Line 597"/>
            <p:cNvSpPr>
              <a:spLocks noChangeShapeType="1"/>
            </p:cNvSpPr>
            <p:nvPr/>
          </p:nvSpPr>
          <p:spPr bwMode="auto">
            <a:xfrm>
              <a:off x="1913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3" name="Line 598"/>
            <p:cNvSpPr>
              <a:spLocks noChangeShapeType="1"/>
            </p:cNvSpPr>
            <p:nvPr/>
          </p:nvSpPr>
          <p:spPr bwMode="auto">
            <a:xfrm>
              <a:off x="2226" y="137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4" name="Rectangle 599"/>
            <p:cNvSpPr>
              <a:spLocks noChangeArrowheads="1"/>
            </p:cNvSpPr>
            <p:nvPr/>
          </p:nvSpPr>
          <p:spPr bwMode="auto">
            <a:xfrm>
              <a:off x="1913" y="137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6335" name="Oval 600"/>
            <p:cNvSpPr>
              <a:spLocks noChangeArrowheads="1"/>
            </p:cNvSpPr>
            <p:nvPr/>
          </p:nvSpPr>
          <p:spPr bwMode="auto">
            <a:xfrm>
              <a:off x="1910" y="13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6336" name="Group 601"/>
            <p:cNvGrpSpPr>
              <a:grpSpLocks/>
            </p:cNvGrpSpPr>
            <p:nvPr/>
          </p:nvGrpSpPr>
          <p:grpSpPr bwMode="auto">
            <a:xfrm>
              <a:off x="1985" y="1332"/>
              <a:ext cx="156" cy="55"/>
              <a:chOff x="2848" y="848"/>
              <a:chExt cx="140" cy="98"/>
            </a:xfrm>
          </p:grpSpPr>
          <p:sp>
            <p:nvSpPr>
              <p:cNvPr id="96347" name="Line 60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48" name="Line 60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49" name="Line 60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6337" name="Group 605"/>
            <p:cNvGrpSpPr>
              <a:grpSpLocks/>
            </p:cNvGrpSpPr>
            <p:nvPr/>
          </p:nvGrpSpPr>
          <p:grpSpPr bwMode="auto">
            <a:xfrm flipV="1">
              <a:off x="1985" y="1331"/>
              <a:ext cx="156" cy="56"/>
              <a:chOff x="2848" y="848"/>
              <a:chExt cx="140" cy="98"/>
            </a:xfrm>
          </p:grpSpPr>
          <p:sp>
            <p:nvSpPr>
              <p:cNvPr id="96344" name="Line 60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45" name="Line 60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6346" name="Line 60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sp>
          <p:nvSpPr>
            <p:cNvPr id="96338" name="Rectangle 609"/>
            <p:cNvSpPr>
              <a:spLocks noChangeArrowheads="1"/>
            </p:cNvSpPr>
            <p:nvPr/>
          </p:nvSpPr>
          <p:spPr bwMode="auto">
            <a:xfrm>
              <a:off x="1861" y="1255"/>
              <a:ext cx="426" cy="30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39" name="Rectangle 610"/>
            <p:cNvSpPr>
              <a:spLocks noChangeArrowheads="1"/>
            </p:cNvSpPr>
            <p:nvPr/>
          </p:nvSpPr>
          <p:spPr bwMode="auto">
            <a:xfrm>
              <a:off x="1834" y="1276"/>
              <a:ext cx="435" cy="31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40" name="Line 611"/>
            <p:cNvSpPr>
              <a:spLocks noChangeShapeType="1"/>
            </p:cNvSpPr>
            <p:nvPr/>
          </p:nvSpPr>
          <p:spPr bwMode="auto">
            <a:xfrm>
              <a:off x="1831" y="146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41" name="Line 612"/>
            <p:cNvSpPr>
              <a:spLocks noChangeShapeType="1"/>
            </p:cNvSpPr>
            <p:nvPr/>
          </p:nvSpPr>
          <p:spPr bwMode="auto">
            <a:xfrm>
              <a:off x="1837" y="1372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42" name="Rectangle 613"/>
            <p:cNvSpPr>
              <a:spLocks noChangeArrowheads="1"/>
            </p:cNvSpPr>
            <p:nvPr/>
          </p:nvSpPr>
          <p:spPr bwMode="auto">
            <a:xfrm>
              <a:off x="1831" y="1387"/>
              <a:ext cx="435" cy="9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6343" name="Text Box 614"/>
            <p:cNvSpPr txBox="1">
              <a:spLocks noChangeArrowheads="1"/>
            </p:cNvSpPr>
            <p:nvPr/>
          </p:nvSpPr>
          <p:spPr bwMode="auto">
            <a:xfrm>
              <a:off x="1812" y="1165"/>
              <a:ext cx="51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endParaRPr lang="en-US" sz="1000">
                <a:latin typeface="+mn-lt"/>
              </a:endParaRPr>
            </a:p>
            <a:p>
              <a:pPr algn="ctr"/>
              <a:r>
                <a:rPr lang="en-US" sz="1000">
                  <a:latin typeface="+mn-lt"/>
                </a:rPr>
                <a:t>network</a:t>
              </a:r>
            </a:p>
            <a:p>
              <a:pPr algn="ctr"/>
              <a:r>
                <a:rPr lang="en-US" sz="1000">
                  <a:solidFill>
                    <a:schemeClr val="bg1"/>
                  </a:solidFill>
                  <a:latin typeface="+mn-lt"/>
                </a:rPr>
                <a:t>data link</a:t>
              </a:r>
            </a:p>
            <a:p>
              <a:pPr algn="ctr"/>
              <a:r>
                <a:rPr lang="en-US" sz="1000">
                  <a:latin typeface="+mn-lt"/>
                </a:rPr>
                <a:t>physical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22C7A3E-5D56-4E3D-B04B-08C14561397E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728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72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1A76AFA-3216-4893-8EF4-E712506B753D}" type="slidenum">
              <a:rPr lang="en-US" smtClean="0">
                <a:latin typeface="Verdana" pitchFamily="34" charset="0"/>
              </a:rPr>
              <a:pPr/>
              <a:t>81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Layered Architecture: Physical Layer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Provides the means to transmit bits from sender to receiver </a:t>
            </a:r>
          </a:p>
          <a:p>
            <a:pPr eaLnBrk="1" hangingPunct="1"/>
            <a:r>
              <a:rPr lang="en-US" sz="2400" smtClean="0"/>
              <a:t>Data must be transformed to electromagnetic signals to be transmitted.</a:t>
            </a:r>
          </a:p>
        </p:txBody>
      </p:sp>
      <p:sp>
        <p:nvSpPr>
          <p:cNvPr id="97287" name="Rectangle 417"/>
          <p:cNvSpPr>
            <a:spLocks noChangeArrowheads="1"/>
          </p:cNvSpPr>
          <p:nvPr/>
        </p:nvSpPr>
        <p:spPr bwMode="auto">
          <a:xfrm>
            <a:off x="4475163" y="1355725"/>
            <a:ext cx="4038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/>
              <a:t>Representing information in signals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r>
              <a:rPr lang="en-US"/>
              <a:t>How much can be represented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r>
              <a:rPr lang="en-US"/>
              <a:t>How to represent, how to interpret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FF0000"/>
              </a:buClr>
              <a:buFontTx/>
              <a:buChar char="•"/>
            </a:pPr>
            <a:r>
              <a:rPr lang="en-US" sz="2000"/>
              <a:t>Transmission media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FontTx/>
              <a:buChar char="–"/>
            </a:pPr>
            <a:endParaRPr lang="en-US"/>
          </a:p>
        </p:txBody>
      </p:sp>
      <p:pic>
        <p:nvPicPr>
          <p:cNvPr id="97288" name="Picture 4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36938"/>
            <a:ext cx="403860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Date Placeholder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1624299-B476-412B-B329-3336B35A9D4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830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D7BCEA-01D7-4B05-A2C6-6C30880A8ED6}" type="slidenum">
              <a:rPr lang="en-US" smtClean="0">
                <a:latin typeface="Verdana" pitchFamily="34" charset="0"/>
              </a:rPr>
              <a:pPr/>
              <a:t>82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8309" name="Freeform 2"/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8310" name="Freeform 3"/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8311" name="Text Box 8"/>
          <p:cNvSpPr txBox="1">
            <a:spLocks noChangeArrowheads="1"/>
          </p:cNvSpPr>
          <p:nvPr/>
        </p:nvSpPr>
        <p:spPr bwMode="auto">
          <a:xfrm>
            <a:off x="2716213" y="223838"/>
            <a:ext cx="112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>
                <a:solidFill>
                  <a:srgbClr val="000099"/>
                </a:solidFill>
                <a:latin typeface="+mn-lt"/>
              </a:rPr>
              <a:t>source</a:t>
            </a:r>
          </a:p>
        </p:txBody>
      </p:sp>
      <p:graphicFrame>
        <p:nvGraphicFramePr>
          <p:cNvPr id="983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66228"/>
              </p:ext>
            </p:extLst>
          </p:nvPr>
        </p:nvGraphicFramePr>
        <p:xfrm>
          <a:off x="4098925" y="12017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8" name="Clip" r:id="rId4" imgW="1307263" imgH="1084139" progId="MS_ClipArt_Gallery.2">
                  <p:embed/>
                </p:oleObj>
              </mc:Choice>
              <mc:Fallback>
                <p:oleObj name="Clip" r:id="rId4" imgW="1307263" imgH="1084139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12017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3" name="Freeform 10"/>
          <p:cNvSpPr>
            <a:spLocks/>
          </p:cNvSpPr>
          <p:nvPr/>
        </p:nvSpPr>
        <p:spPr bwMode="auto">
          <a:xfrm>
            <a:off x="3868738" y="6540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grpSp>
        <p:nvGrpSpPr>
          <p:cNvPr id="98314" name="Group 11"/>
          <p:cNvGrpSpPr>
            <a:grpSpLocks/>
          </p:cNvGrpSpPr>
          <p:nvPr/>
        </p:nvGrpSpPr>
        <p:grpSpPr bwMode="auto">
          <a:xfrm>
            <a:off x="7488238" y="2827338"/>
            <a:ext cx="976312" cy="277812"/>
            <a:chOff x="198" y="3765"/>
            <a:chExt cx="693" cy="287"/>
          </a:xfrm>
        </p:grpSpPr>
        <p:sp>
          <p:nvSpPr>
            <p:cNvPr id="98445" name="Freeform 12"/>
            <p:cNvSpPr>
              <a:spLocks/>
            </p:cNvSpPr>
            <p:nvPr/>
          </p:nvSpPr>
          <p:spPr bwMode="auto">
            <a:xfrm>
              <a:off x="198" y="3888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46" name="Freeform 13"/>
            <p:cNvSpPr>
              <a:spLocks/>
            </p:cNvSpPr>
            <p:nvPr/>
          </p:nvSpPr>
          <p:spPr bwMode="auto">
            <a:xfrm>
              <a:off x="213" y="3765"/>
              <a:ext cx="658" cy="281"/>
            </a:xfrm>
            <a:custGeom>
              <a:avLst/>
              <a:gdLst>
                <a:gd name="T0" fmla="*/ 0 w 658"/>
                <a:gd name="T1" fmla="*/ 281 h 281"/>
                <a:gd name="T2" fmla="*/ 13 w 658"/>
                <a:gd name="T3" fmla="*/ 150 h 281"/>
                <a:gd name="T4" fmla="*/ 658 w 658"/>
                <a:gd name="T5" fmla="*/ 0 h 281"/>
                <a:gd name="T6" fmla="*/ 658 w 658"/>
                <a:gd name="T7" fmla="*/ 130 h 281"/>
                <a:gd name="T8" fmla="*/ 0 w 658"/>
                <a:gd name="T9" fmla="*/ 281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8"/>
                <a:gd name="T16" fmla="*/ 0 h 281"/>
                <a:gd name="T17" fmla="*/ 658 w 658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47" name="Freeform 14"/>
            <p:cNvSpPr>
              <a:spLocks/>
            </p:cNvSpPr>
            <p:nvPr/>
          </p:nvSpPr>
          <p:spPr bwMode="auto">
            <a:xfrm>
              <a:off x="219" y="3765"/>
              <a:ext cx="672" cy="164"/>
            </a:xfrm>
            <a:custGeom>
              <a:avLst/>
              <a:gdLst>
                <a:gd name="T0" fmla="*/ 179 w 672"/>
                <a:gd name="T1" fmla="*/ 0 h 164"/>
                <a:gd name="T2" fmla="*/ 672 w 672"/>
                <a:gd name="T3" fmla="*/ 0 h 164"/>
                <a:gd name="T4" fmla="*/ 508 w 672"/>
                <a:gd name="T5" fmla="*/ 164 h 164"/>
                <a:gd name="T6" fmla="*/ 0 w 672"/>
                <a:gd name="T7" fmla="*/ 164 h 164"/>
                <a:gd name="T8" fmla="*/ 179 w 672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164"/>
                <a:gd name="T17" fmla="*/ 672 w 672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grpSp>
          <p:nvGrpSpPr>
            <p:cNvPr id="98448" name="Group 15"/>
            <p:cNvGrpSpPr>
              <a:grpSpLocks/>
            </p:cNvGrpSpPr>
            <p:nvPr/>
          </p:nvGrpSpPr>
          <p:grpSpPr bwMode="auto">
            <a:xfrm>
              <a:off x="423" y="3789"/>
              <a:ext cx="238" cy="103"/>
              <a:chOff x="2848" y="848"/>
              <a:chExt cx="140" cy="98"/>
            </a:xfrm>
          </p:grpSpPr>
          <p:sp>
            <p:nvSpPr>
              <p:cNvPr id="98453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54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55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8449" name="Group 19"/>
            <p:cNvGrpSpPr>
              <a:grpSpLocks/>
            </p:cNvGrpSpPr>
            <p:nvPr/>
          </p:nvGrpSpPr>
          <p:grpSpPr bwMode="auto">
            <a:xfrm flipV="1">
              <a:off x="437" y="3787"/>
              <a:ext cx="238" cy="103"/>
              <a:chOff x="2848" y="848"/>
              <a:chExt cx="140" cy="98"/>
            </a:xfrm>
          </p:grpSpPr>
          <p:sp>
            <p:nvSpPr>
              <p:cNvPr id="98450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51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52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98315" name="Rectangle 23"/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98316" name="Rectangle 24"/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98317" name="Line 25"/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18" name="Text Box 26"/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physical</a:t>
            </a:r>
          </a:p>
        </p:txBody>
      </p:sp>
      <p:sp>
        <p:nvSpPr>
          <p:cNvPr id="98319" name="Line 27"/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20" name="Line 28"/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21" name="Line 29"/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9843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4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44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44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44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4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395288" y="996950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segment</a:t>
            </a:r>
            <a:endParaRPr lang="en-US" sz="1600">
              <a:solidFill>
                <a:schemeClr val="accent2"/>
              </a:solidFill>
              <a:latin typeface="+mn-lt"/>
            </a:endParaRP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9843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3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95263" y="1336675"/>
            <a:ext cx="1076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datagram</a:t>
            </a:r>
            <a:endParaRPr lang="en-US" sz="16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8326" name="Text Box 54"/>
          <p:cNvSpPr txBox="1">
            <a:spLocks noChangeArrowheads="1"/>
          </p:cNvSpPr>
          <p:nvPr/>
        </p:nvSpPr>
        <p:spPr bwMode="auto">
          <a:xfrm>
            <a:off x="1547813" y="4157663"/>
            <a:ext cx="1425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>
                <a:solidFill>
                  <a:srgbClr val="000099"/>
                </a:solidFill>
                <a:latin typeface="+mn-lt"/>
              </a:rPr>
              <a:t>destination</a:t>
            </a:r>
          </a:p>
        </p:txBody>
      </p:sp>
      <p:graphicFrame>
        <p:nvGraphicFramePr>
          <p:cNvPr id="98327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806284"/>
              </p:ext>
            </p:extLst>
          </p:nvPr>
        </p:nvGraphicFramePr>
        <p:xfrm>
          <a:off x="3209925" y="5087938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59" name="Clip" r:id="rId6" imgW="1307263" imgH="1084139" progId="MS_ClipArt_Gallery.2">
                  <p:embed/>
                </p:oleObj>
              </mc:Choice>
              <mc:Fallback>
                <p:oleObj name="Clip" r:id="rId6" imgW="1307263" imgH="1084139" progId="MS_ClipArt_Gallery.2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5087938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8" name="Freeform 56"/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sp>
        <p:nvSpPr>
          <p:cNvPr id="98329" name="Rectangle 57"/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98330" name="Rectangle 58"/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sz="2400">
              <a:latin typeface="+mn-lt"/>
            </a:endParaRPr>
          </a:p>
        </p:txBody>
      </p:sp>
      <p:sp>
        <p:nvSpPr>
          <p:cNvPr id="98331" name="Line 59"/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32" name="Text Box 60"/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>
                <a:latin typeface="+mn-lt"/>
              </a:rPr>
              <a:t>physical</a:t>
            </a:r>
          </a:p>
        </p:txBody>
      </p:sp>
      <p:sp>
        <p:nvSpPr>
          <p:cNvPr id="98333" name="Line 61"/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34" name="Line 62"/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sp>
        <p:nvSpPr>
          <p:cNvPr id="98335" name="Line 63"/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8336" name="Group 64"/>
          <p:cNvGrpSpPr>
            <a:grpSpLocks/>
          </p:cNvGrpSpPr>
          <p:nvPr/>
        </p:nvGrpSpPr>
        <p:grpSpPr bwMode="auto">
          <a:xfrm>
            <a:off x="152400" y="5527675"/>
            <a:ext cx="1479550" cy="303213"/>
            <a:chOff x="332" y="2224"/>
            <a:chExt cx="932" cy="191"/>
          </a:xfrm>
        </p:grpSpPr>
        <p:sp>
          <p:nvSpPr>
            <p:cNvPr id="98429" name="Rectangle 65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30" name="Rectangle 66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431" name="Rectangle 67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432" name="Rectangle 68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l</a:t>
              </a:r>
            </a:p>
          </p:txBody>
        </p:sp>
        <p:sp>
          <p:nvSpPr>
            <p:cNvPr id="98433" name="Rectangle 69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434" name="Line 70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35" name="Line 71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36" name="Line 72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8337" name="Group 73"/>
          <p:cNvGrpSpPr>
            <a:grpSpLocks/>
          </p:cNvGrpSpPr>
          <p:nvPr/>
        </p:nvGrpSpPr>
        <p:grpSpPr bwMode="auto">
          <a:xfrm>
            <a:off x="420688" y="5229225"/>
            <a:ext cx="1208087" cy="303213"/>
            <a:chOff x="501" y="1990"/>
            <a:chExt cx="761" cy="191"/>
          </a:xfrm>
        </p:grpSpPr>
        <p:sp>
          <p:nvSpPr>
            <p:cNvPr id="98423" name="Rectangle 74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24" name="Rectangle 75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425" name="Rectangle 76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426" name="Rectangle 77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427" name="Line 78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28" name="Line 79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8338" name="Group 80"/>
          <p:cNvGrpSpPr>
            <a:grpSpLocks/>
          </p:cNvGrpSpPr>
          <p:nvPr/>
        </p:nvGrpSpPr>
        <p:grpSpPr bwMode="auto">
          <a:xfrm>
            <a:off x="723900" y="4921250"/>
            <a:ext cx="890588" cy="303213"/>
            <a:chOff x="645" y="1734"/>
            <a:chExt cx="561" cy="191"/>
          </a:xfrm>
        </p:grpSpPr>
        <p:sp>
          <p:nvSpPr>
            <p:cNvPr id="98419" name="Rectangle 81"/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20" name="Rectangle 82"/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421" name="Rectangle 83"/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422" name="Line 84"/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8339" name="Group 85"/>
          <p:cNvGrpSpPr>
            <a:grpSpLocks/>
          </p:cNvGrpSpPr>
          <p:nvPr/>
        </p:nvGrpSpPr>
        <p:grpSpPr bwMode="auto">
          <a:xfrm>
            <a:off x="930275" y="4610100"/>
            <a:ext cx="679450" cy="301625"/>
            <a:chOff x="780" y="1553"/>
            <a:chExt cx="428" cy="190"/>
          </a:xfrm>
        </p:grpSpPr>
        <p:sp>
          <p:nvSpPr>
            <p:cNvPr id="98417" name="Rectangle 8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18" name="Rectangle 8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</p:grpSp>
      <p:grpSp>
        <p:nvGrpSpPr>
          <p:cNvPr id="98340" name="Group 88"/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98412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13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14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15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>
                  <a:latin typeface="+mn-lt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>
                  <a:latin typeface="+mn-lt"/>
                </a:rPr>
                <a:t>physical</a:t>
              </a:r>
            </a:p>
          </p:txBody>
        </p:sp>
        <p:sp>
          <p:nvSpPr>
            <p:cNvPr id="98416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8341" name="Group 94"/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98408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09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410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411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>
                  <a:latin typeface="+mn-lt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>
                  <a:latin typeface="+mn-lt"/>
                </a:rPr>
                <a:t>physical</a:t>
              </a:r>
            </a:p>
          </p:txBody>
        </p:sp>
      </p:grpSp>
      <p:sp>
        <p:nvSpPr>
          <p:cNvPr id="98342" name="Freeform 99"/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tr-TR">
              <a:latin typeface="+mn-lt"/>
            </a:endParaRPr>
          </a:p>
        </p:txBody>
      </p:sp>
      <p:grpSp>
        <p:nvGrpSpPr>
          <p:cNvPr id="98343" name="Group 100"/>
          <p:cNvGrpSpPr>
            <a:grpSpLocks/>
          </p:cNvGrpSpPr>
          <p:nvPr/>
        </p:nvGrpSpPr>
        <p:grpSpPr bwMode="auto">
          <a:xfrm>
            <a:off x="7581900" y="4983163"/>
            <a:ext cx="766763" cy="433387"/>
            <a:chOff x="3600" y="219"/>
            <a:chExt cx="360" cy="175"/>
          </a:xfrm>
        </p:grpSpPr>
        <p:sp>
          <p:nvSpPr>
            <p:cNvPr id="98395" name="Oval 10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96" name="Line 10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97" name="Line 10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98" name="Rectangle 10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tr-TR" sz="2400">
                <a:latin typeface="+mn-lt"/>
              </a:endParaRPr>
            </a:p>
          </p:txBody>
        </p:sp>
        <p:sp>
          <p:nvSpPr>
            <p:cNvPr id="98399" name="Oval 10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grpSp>
          <p:nvGrpSpPr>
            <p:cNvPr id="98400" name="Group 10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98405" name="Line 10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06" name="Line 10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07" name="Line 10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  <p:grpSp>
          <p:nvGrpSpPr>
            <p:cNvPr id="98401" name="Group 11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98402" name="Line 1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03" name="Line 1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  <p:sp>
            <p:nvSpPr>
              <p:cNvPr id="98404" name="Line 1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tr-TR">
                  <a:latin typeface="+mn-lt"/>
                </a:endParaRPr>
              </a:p>
            </p:txBody>
          </p:sp>
        </p:grpSp>
      </p:grpSp>
      <p:sp>
        <p:nvSpPr>
          <p:cNvPr id="98344" name="Freeform 114"/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>
              <a:latin typeface="+mn-lt"/>
            </a:endParaRPr>
          </a:p>
        </p:txBody>
      </p:sp>
      <p:grpSp>
        <p:nvGrpSpPr>
          <p:cNvPr id="98345" name="Group 115"/>
          <p:cNvGrpSpPr>
            <a:grpSpLocks/>
          </p:cNvGrpSpPr>
          <p:nvPr/>
        </p:nvGrpSpPr>
        <p:grpSpPr bwMode="auto">
          <a:xfrm>
            <a:off x="4238625" y="4546600"/>
            <a:ext cx="1479550" cy="303213"/>
            <a:chOff x="332" y="2224"/>
            <a:chExt cx="932" cy="191"/>
          </a:xfrm>
        </p:grpSpPr>
        <p:sp>
          <p:nvSpPr>
            <p:cNvPr id="98387" name="Rectangle 116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88" name="Rectangle 117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389" name="Rectangle 118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390" name="Rectangle 119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l</a:t>
              </a:r>
            </a:p>
          </p:txBody>
        </p:sp>
        <p:sp>
          <p:nvSpPr>
            <p:cNvPr id="98391" name="Rectangle 120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392" name="Line 121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93" name="Line 122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94" name="Line 123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98346" name="Group 124"/>
          <p:cNvGrpSpPr>
            <a:grpSpLocks/>
          </p:cNvGrpSpPr>
          <p:nvPr/>
        </p:nvGrpSpPr>
        <p:grpSpPr bwMode="auto">
          <a:xfrm>
            <a:off x="4497388" y="4240213"/>
            <a:ext cx="1208087" cy="303212"/>
            <a:chOff x="501" y="1990"/>
            <a:chExt cx="761" cy="191"/>
          </a:xfrm>
        </p:grpSpPr>
        <p:sp>
          <p:nvSpPr>
            <p:cNvPr id="98381" name="Rectangle 125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82" name="Rectangle 126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383" name="Rectangle 127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384" name="Rectangle 128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385" name="Line 129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86" name="Line 130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18" name="Group 140"/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98375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76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377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378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379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80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grpSp>
        <p:nvGrpSpPr>
          <p:cNvPr id="19" name="Group 156"/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98367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68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t</a:t>
              </a:r>
            </a:p>
          </p:txBody>
        </p:sp>
        <p:sp>
          <p:nvSpPr>
            <p:cNvPr id="98369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  <p:sp>
          <p:nvSpPr>
            <p:cNvPr id="98370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l</a:t>
              </a:r>
            </a:p>
          </p:txBody>
        </p:sp>
        <p:sp>
          <p:nvSpPr>
            <p:cNvPr id="98371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  <p:sp>
          <p:nvSpPr>
            <p:cNvPr id="98372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73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  <p:sp>
          <p:nvSpPr>
            <p:cNvPr id="98374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>
                <a:latin typeface="+mn-lt"/>
              </a:endParaRPr>
            </a:p>
          </p:txBody>
        </p:sp>
      </p:grpSp>
      <p:sp>
        <p:nvSpPr>
          <p:cNvPr id="98349" name="Text Box 166"/>
          <p:cNvSpPr txBox="1">
            <a:spLocks noChangeArrowheads="1"/>
          </p:cNvSpPr>
          <p:nvPr/>
        </p:nvSpPr>
        <p:spPr bwMode="auto">
          <a:xfrm>
            <a:off x="7921625" y="5411788"/>
            <a:ext cx="879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router</a:t>
            </a:r>
          </a:p>
        </p:txBody>
      </p:sp>
      <p:sp>
        <p:nvSpPr>
          <p:cNvPr id="98350" name="Text Box 167"/>
          <p:cNvSpPr txBox="1">
            <a:spLocks noChangeArrowheads="1"/>
          </p:cNvSpPr>
          <p:nvPr/>
        </p:nvSpPr>
        <p:spPr bwMode="auto">
          <a:xfrm>
            <a:off x="7935913" y="3098800"/>
            <a:ext cx="902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switch</a:t>
            </a:r>
          </a:p>
        </p:txBody>
      </p:sp>
      <p:sp>
        <p:nvSpPr>
          <p:cNvPr id="9835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99"/>
                </a:solidFill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03263" y="692150"/>
            <a:ext cx="101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message</a:t>
            </a:r>
            <a:endParaRPr lang="en-US" sz="1600">
              <a:solidFill>
                <a:schemeClr val="accent2"/>
              </a:solidFill>
              <a:latin typeface="+mn-lt"/>
            </a:endParaRPr>
          </a:p>
        </p:txBody>
      </p:sp>
      <p:grpSp>
        <p:nvGrpSpPr>
          <p:cNvPr id="20" name="Group 175"/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98365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66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M</a:t>
              </a:r>
            </a:p>
          </p:txBody>
        </p:sp>
      </p:grpSp>
      <p:grpSp>
        <p:nvGrpSpPr>
          <p:cNvPr id="21" name="Group 185"/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98359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98363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98364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>
                    <a:latin typeface="+mn-lt"/>
                  </a:rPr>
                  <a:t>H</a:t>
                </a:r>
                <a:r>
                  <a:rPr lang="en-US" baseline="-25000">
                    <a:latin typeface="+mn-lt"/>
                  </a:rPr>
                  <a:t>t</a:t>
                </a:r>
              </a:p>
            </p:txBody>
          </p:sp>
        </p:grpSp>
        <p:grpSp>
          <p:nvGrpSpPr>
            <p:cNvPr id="98360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98361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r-TR" sz="2400">
                  <a:latin typeface="+mn-lt"/>
                </a:endParaRPr>
              </a:p>
            </p:txBody>
          </p:sp>
          <p:sp>
            <p:nvSpPr>
              <p:cNvPr id="98362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400">
                    <a:latin typeface="+mn-lt"/>
                  </a:rPr>
                  <a:t>M</a:t>
                </a:r>
              </a:p>
            </p:txBody>
          </p:sp>
        </p:grpSp>
      </p:grpSp>
      <p:grpSp>
        <p:nvGrpSpPr>
          <p:cNvPr id="24" name="Group 187"/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98357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 sz="2400">
                <a:latin typeface="+mn-lt"/>
              </a:endParaRPr>
            </a:p>
          </p:txBody>
        </p:sp>
        <p:sp>
          <p:nvSpPr>
            <p:cNvPr id="98358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latin typeface="+mn-lt"/>
                </a:rPr>
                <a:t>H</a:t>
              </a:r>
              <a:r>
                <a:rPr lang="en-US" baseline="-25000">
                  <a:latin typeface="+mn-lt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57163" y="1643063"/>
            <a:ext cx="7104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latin typeface="+mn-lt"/>
              </a:rPr>
              <a:t>frame</a:t>
            </a:r>
            <a:endParaRPr lang="en-US" sz="160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Internet</a:t>
            </a:r>
            <a:endParaRPr lang="tr-T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6603"/>
            <a:ext cx="4454434" cy="46192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67200" y="16670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https://www.caida.org/research/topology/as_core_network/2017/</a:t>
            </a:r>
          </a:p>
        </p:txBody>
      </p:sp>
    </p:spTree>
    <p:extLst>
      <p:ext uri="{BB962C8B-B14F-4D97-AF65-F5344CB8AC3E}">
        <p14:creationId xmlns:p14="http://schemas.microsoft.com/office/powerpoint/2010/main" val="25754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Internet</a:t>
            </a:r>
            <a:endParaRPr lang="tr-TR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4857933"/>
            <a:ext cx="411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https://www.cisco.com/c/en/us/solutions/collateral/service-provider/visual-networking-index-vni/vni-hyperconnectivity-wp.html</a:t>
            </a:r>
          </a:p>
        </p:txBody>
      </p:sp>
      <p:pic>
        <p:nvPicPr>
          <p:cNvPr id="157698" name="Picture 2" descr="Description: C11-739110-00_Figure 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96352"/>
            <a:ext cx="4320446" cy="204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48033"/>
            <a:ext cx="3810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pic>
        <p:nvPicPr>
          <p:cNvPr id="158722" name="Picture 2" descr="Description: C11-739110-00_Figure 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1190648"/>
            <a:ext cx="576262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24" name="Picture 4" descr="Description: C11-739110-00_Figure 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632212"/>
            <a:ext cx="62103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AC5711-4162-4728-9447-4AD78836D285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E8AE3-809E-49E3-A953-2ADB8DA22C1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pic>
        <p:nvPicPr>
          <p:cNvPr id="160770" name="Picture 2" descr="Description: C11-739110-00_Figure 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83" y="1853200"/>
            <a:ext cx="5943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11562C-A8C7-46A6-970F-6CE7EDB3162C}" type="datetime1">
              <a:rPr lang="en-US" smtClean="0"/>
              <a:pPr>
                <a:defRPr/>
              </a:pPr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Ece GURAN SCHMIDT EE444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1F235-D28F-454D-9B35-66B78349620E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Text Box 325"/>
          <p:cNvSpPr txBox="1">
            <a:spLocks noChangeArrowheads="1"/>
          </p:cNvSpPr>
          <p:nvPr/>
        </p:nvSpPr>
        <p:spPr bwMode="auto">
          <a:xfrm>
            <a:off x="1600200" y="2227136"/>
            <a:ext cx="547515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2000" dirty="0" smtClean="0"/>
              <a:t>MIDTERM: 11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of APRIL WEDNESDAY 840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FIRST QUIZ 27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of FEBRUARY 1340 in Class</a:t>
            </a:r>
          </a:p>
          <a:p>
            <a:pPr algn="ctr"/>
            <a:r>
              <a:rPr lang="en-US" sz="2000" dirty="0" smtClean="0"/>
              <a:t>DON’T BE LATE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05475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Introduction to Computer Networking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 smtClean="0"/>
          </a:p>
        </p:txBody>
      </p:sp>
    </p:spTree>
    <p:extLst>
      <p:ext uri="{BB962C8B-B14F-4D97-AF65-F5344CB8AC3E}">
        <p14:creationId xmlns:p14="http://schemas.microsoft.com/office/powerpoint/2010/main" val="36014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755F3B3-AB19-4081-8AE3-838F154C29F6}" type="datetime1">
              <a:rPr lang="en-US" smtClean="0">
                <a:latin typeface="Verdana" pitchFamily="34" charset="0"/>
              </a:rPr>
              <a:pPr/>
              <a:t>2/20/2018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>
                <a:latin typeface="Verdana" pitchFamily="34" charset="0"/>
              </a:rPr>
              <a:t>Ece GURAN SCHMIDT EE444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81FDCFB-3EE5-4FA5-ADAA-2F2BBF58AA06}" type="slidenum">
              <a:rPr lang="en-US" smtClean="0">
                <a:latin typeface="Verdana" pitchFamily="34" charset="0"/>
              </a:rPr>
              <a:pPr/>
              <a:t>9</a:t>
            </a:fld>
            <a:endParaRPr lang="en-US" smtClean="0">
              <a:latin typeface="Verdana" pitchFamily="34" charset="0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Course Outline </a:t>
            </a:r>
            <a:r>
              <a:rPr lang="en-US" smtClean="0">
                <a:solidFill>
                  <a:srgbClr val="969696"/>
                </a:solidFill>
              </a:rPr>
              <a:t>(Tentative)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Introduction to Computer Networking</a:t>
            </a:r>
          </a:p>
          <a:p>
            <a:pPr eaLnBrk="1" hangingPunct="1"/>
            <a:r>
              <a:rPr lang="en-US" sz="2400" dirty="0" smtClean="0"/>
              <a:t>Basic Queuing Theory</a:t>
            </a:r>
          </a:p>
          <a:p>
            <a:pPr eaLnBrk="1" hangingPunct="1"/>
            <a:r>
              <a:rPr lang="en-US" sz="2400" dirty="0" smtClean="0"/>
              <a:t>Application Layer</a:t>
            </a:r>
          </a:p>
          <a:p>
            <a:pPr eaLnBrk="1" hangingPunct="1"/>
            <a:r>
              <a:rPr lang="en-US" sz="2400" dirty="0" smtClean="0"/>
              <a:t>Transport Layer </a:t>
            </a:r>
          </a:p>
          <a:p>
            <a:pPr eaLnBrk="1" hangingPunct="1"/>
            <a:r>
              <a:rPr lang="en-US" sz="2400" dirty="0" smtClean="0"/>
              <a:t>Network Layer and Routing</a:t>
            </a:r>
          </a:p>
          <a:p>
            <a:pPr eaLnBrk="1" hangingPunct="1"/>
            <a:r>
              <a:rPr lang="en-US" sz="2400" dirty="0" smtClean="0"/>
              <a:t>Data Link Layer</a:t>
            </a:r>
          </a:p>
          <a:p>
            <a:pPr eaLnBrk="1" hangingPunct="1"/>
            <a:r>
              <a:rPr lang="en-US" sz="2400" dirty="0" smtClean="0"/>
              <a:t>Medium Access Control Sublayer</a:t>
            </a:r>
          </a:p>
          <a:p>
            <a:pPr eaLnBrk="1" hangingPunct="1"/>
            <a:r>
              <a:rPr lang="en-US" sz="2400" dirty="0" smtClean="0">
                <a:solidFill>
                  <a:schemeClr val="bg2"/>
                </a:solidFill>
              </a:rPr>
              <a:t>Further subjects (we will decide what to talk about based on the time left at the end of the semester)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">
  <a:themeElements>
    <a:clrScheme name="LECTU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C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CTU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2258</TotalTime>
  <Words>4782</Words>
  <Application>Microsoft Office PowerPoint</Application>
  <PresentationFormat>On-screen Show (4:3)</PresentationFormat>
  <Paragraphs>1305</Paragraphs>
  <Slides>88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9" baseType="lpstr">
      <vt:lpstr>新細明體</vt:lpstr>
      <vt:lpstr>Arial</vt:lpstr>
      <vt:lpstr>Comic Sans MS</vt:lpstr>
      <vt:lpstr>Monotype Sorts</vt:lpstr>
      <vt:lpstr>PT Sans</vt:lpstr>
      <vt:lpstr>Times New Roman</vt:lpstr>
      <vt:lpstr>Verdana</vt:lpstr>
      <vt:lpstr>Wingdings</vt:lpstr>
      <vt:lpstr>ZapfDingbats</vt:lpstr>
      <vt:lpstr>LECTURE</vt:lpstr>
      <vt:lpstr>Clip</vt:lpstr>
      <vt:lpstr>EE 444 Introduction to Computer Networks</vt:lpstr>
      <vt:lpstr>Administrative Details</vt:lpstr>
      <vt:lpstr>Administrative Details</vt:lpstr>
      <vt:lpstr>Administrative Details</vt:lpstr>
      <vt:lpstr>Required </vt:lpstr>
      <vt:lpstr>Advice</vt:lpstr>
      <vt:lpstr>Text Books</vt:lpstr>
      <vt:lpstr>Course Objective (Why should you take this course?)</vt:lpstr>
      <vt:lpstr>Course Outline (Tentative)</vt:lpstr>
      <vt:lpstr>(Maybe) Different than other classes</vt:lpstr>
      <vt:lpstr>Grading</vt:lpstr>
      <vt:lpstr>Grading: Bütünleme</vt:lpstr>
      <vt:lpstr>Quizzes</vt:lpstr>
      <vt:lpstr>Homework assignments/ Practical Work</vt:lpstr>
      <vt:lpstr>A Friendly Reminder</vt:lpstr>
      <vt:lpstr>Introduction to Computer Networking</vt:lpstr>
      <vt:lpstr>Why do we need computer networking? </vt:lpstr>
      <vt:lpstr>Exchanging information</vt:lpstr>
      <vt:lpstr>Exchanging information</vt:lpstr>
      <vt:lpstr>Exchanging information</vt:lpstr>
      <vt:lpstr>Exchanging information</vt:lpstr>
      <vt:lpstr>Speed of data transfer</vt:lpstr>
      <vt:lpstr>Basic Philosophy</vt:lpstr>
      <vt:lpstr>What does a Computer Network look like</vt:lpstr>
      <vt:lpstr>Why do we need a network to exchange information? (1)</vt:lpstr>
      <vt:lpstr>The N 2 Problem</vt:lpstr>
      <vt:lpstr>Networking with switches/routers: Idea</vt:lpstr>
      <vt:lpstr>Switching: Switches and routers</vt:lpstr>
      <vt:lpstr>Why do we need a network to exchange information? (2)</vt:lpstr>
      <vt:lpstr>What’s the Internet?</vt:lpstr>
      <vt:lpstr>What are the hosts?</vt:lpstr>
      <vt:lpstr>What are the hosts?</vt:lpstr>
      <vt:lpstr>What’s the Internet: Protocols</vt:lpstr>
      <vt:lpstr>A human protocol and a computer network protocol</vt:lpstr>
      <vt:lpstr>A closer look at network structure</vt:lpstr>
      <vt:lpstr>Access Networks: Digital Subscriber Line (DSL)</vt:lpstr>
      <vt:lpstr>Access Networks: Ethernet</vt:lpstr>
      <vt:lpstr>Wireless access networks</vt:lpstr>
      <vt:lpstr>The Network Core</vt:lpstr>
      <vt:lpstr>Network Core: Circuit Switching</vt:lpstr>
      <vt:lpstr>Network Core: Circuit Switching</vt:lpstr>
      <vt:lpstr>Network Core: Circuit Switching</vt:lpstr>
      <vt:lpstr>Circuit Switching: TDM</vt:lpstr>
      <vt:lpstr>Circuit switching</vt:lpstr>
      <vt:lpstr>Network Core: Packet Switching</vt:lpstr>
      <vt:lpstr>Network Core: Packet Switching</vt:lpstr>
      <vt:lpstr>Network Core: Packet Switching</vt:lpstr>
      <vt:lpstr>Packet Switching: Statistical Multiplexing</vt:lpstr>
      <vt:lpstr>Packet switching versus circuit switching</vt:lpstr>
      <vt:lpstr>Packet switching</vt:lpstr>
      <vt:lpstr>Network Performance Criteria </vt:lpstr>
      <vt:lpstr>PowerPoint Presentation</vt:lpstr>
      <vt:lpstr>How do loss and delay occur?</vt:lpstr>
      <vt:lpstr>Four sources of packet delay</vt:lpstr>
      <vt:lpstr>Four sources of packet delay</vt:lpstr>
      <vt:lpstr>Queueing delay</vt:lpstr>
      <vt:lpstr>PowerPoint Presentation</vt:lpstr>
      <vt:lpstr>“Real” Internet delays and routes</vt:lpstr>
      <vt:lpstr>Delay Variation</vt:lpstr>
      <vt:lpstr>Packet loss</vt:lpstr>
      <vt:lpstr>Throughput</vt:lpstr>
      <vt:lpstr>Network Organization</vt:lpstr>
      <vt:lpstr>Solution: Layered Protocol Architecture</vt:lpstr>
      <vt:lpstr>Example Problem</vt:lpstr>
      <vt:lpstr>Layered Protocol Architecture</vt:lpstr>
      <vt:lpstr>Layered Protocol Architecture</vt:lpstr>
      <vt:lpstr>What is a network layer</vt:lpstr>
      <vt:lpstr>Why layering?</vt:lpstr>
      <vt:lpstr>Internet protocol stack</vt:lpstr>
      <vt:lpstr>ISO/OSI reference model</vt:lpstr>
      <vt:lpstr>OSI vs Internet Protocol Stack</vt:lpstr>
      <vt:lpstr>Layered Architecture: Application Layer</vt:lpstr>
      <vt:lpstr>Layered Architecture: Application Layer</vt:lpstr>
      <vt:lpstr>Layered Architecture: Application Layer</vt:lpstr>
      <vt:lpstr>Layered Architecture: Transport Layer</vt:lpstr>
      <vt:lpstr>Layered Architecture: Transport Layer</vt:lpstr>
      <vt:lpstr>Layered Architecture: Network Layer</vt:lpstr>
      <vt:lpstr>Layered Architecture: Network Layer</vt:lpstr>
      <vt:lpstr>Layered Architecture: Data Link Layer</vt:lpstr>
      <vt:lpstr>Layered Architecture: Data Link Layer</vt:lpstr>
      <vt:lpstr>Layered Architecture: Physical Layer</vt:lpstr>
      <vt:lpstr>Encapsulation</vt:lpstr>
      <vt:lpstr>Current Internet</vt:lpstr>
      <vt:lpstr>Current Internet</vt:lpstr>
      <vt:lpstr>Hosts</vt:lpstr>
      <vt:lpstr>Applications</vt:lpstr>
      <vt:lpstr>PowerPoint Presentation</vt:lpstr>
      <vt:lpstr>Introduction to Computer Networking</vt:lpstr>
    </vt:vector>
  </TitlesOfParts>
  <Company>METUCC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guran</dc:creator>
  <cp:lastModifiedBy>eguran</cp:lastModifiedBy>
  <cp:revision>427</cp:revision>
  <cp:lastPrinted>1601-01-01T00:00:00Z</cp:lastPrinted>
  <dcterms:created xsi:type="dcterms:W3CDTF">2011-02-15T06:49:03Z</dcterms:created>
  <dcterms:modified xsi:type="dcterms:W3CDTF">2018-02-20T07:58:11Z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